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63" r:id="rId2"/>
    <p:sldMasterId id="2147491033" r:id="rId3"/>
    <p:sldMasterId id="2147491043" r:id="rId4"/>
    <p:sldMasterId id="2147491055" r:id="rId5"/>
  </p:sldMasterIdLst>
  <p:notesMasterIdLst>
    <p:notesMasterId r:id="rId21"/>
  </p:notesMasterIdLst>
  <p:handoutMasterIdLst>
    <p:handoutMasterId r:id="rId22"/>
  </p:handoutMasterIdLst>
  <p:sldIdLst>
    <p:sldId id="846" r:id="rId6"/>
    <p:sldId id="868" r:id="rId7"/>
    <p:sldId id="858" r:id="rId8"/>
    <p:sldId id="869" r:id="rId9"/>
    <p:sldId id="870" r:id="rId10"/>
    <p:sldId id="866" r:id="rId11"/>
    <p:sldId id="861" r:id="rId12"/>
    <p:sldId id="862" r:id="rId13"/>
    <p:sldId id="863" r:id="rId14"/>
    <p:sldId id="847" r:id="rId15"/>
    <p:sldId id="851" r:id="rId16"/>
    <p:sldId id="871" r:id="rId17"/>
    <p:sldId id="864" r:id="rId18"/>
    <p:sldId id="865" r:id="rId19"/>
    <p:sldId id="872" r:id="rId20"/>
  </p:sldIdLst>
  <p:sldSz cx="13004800" cy="9753600"/>
  <p:notesSz cx="6735763" cy="9866313"/>
  <p:defaultTextStyle>
    <a:defPPr>
      <a:defRPr lang="pl-PL"/>
    </a:defPPr>
    <a:lvl1pPr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1pPr>
    <a:lvl2pPr marL="457200" indent="-2286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2pPr>
    <a:lvl3pPr marL="914400" indent="-4572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3pPr>
    <a:lvl4pPr marL="1371600" indent="-6858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4pPr>
    <a:lvl5pPr marL="1828800" indent="-9144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5pPr>
    <a:lvl6pPr marL="22860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6pPr>
    <a:lvl7pPr marL="27432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7pPr>
    <a:lvl8pPr marL="32004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8pPr>
    <a:lvl9pPr marL="36576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40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arzycka, Sylwia" initials="ZS" lastIdx="1" clrIdx="0">
    <p:extLst>
      <p:ext uri="{19B8F6BF-5375-455C-9EA6-DF929625EA0E}">
        <p15:presenceInfo xmlns:p15="http://schemas.microsoft.com/office/powerpoint/2012/main" userId="S-1-5-21-2657086810-3006226730-1577894517-84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4F88"/>
    <a:srgbClr val="8CC63F"/>
    <a:srgbClr val="EC008C"/>
    <a:srgbClr val="FFC10E"/>
    <a:srgbClr val="000000"/>
    <a:srgbClr val="FEFEFF"/>
    <a:srgbClr val="98EAB5"/>
    <a:srgbClr val="FFFFFF"/>
    <a:srgbClr val="D3DBE3"/>
    <a:srgbClr val="C5BC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0564E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7C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A8C3DF"/>
              </a:solidFill>
              <a:prstDash val="solid"/>
              <a:miter lim="400000"/>
            </a:ln>
          </a:left>
          <a:right>
            <a:ln w="12700" cap="flat">
              <a:solidFill>
                <a:srgbClr val="A8C3DF"/>
              </a:solidFill>
              <a:prstDash val="solid"/>
              <a:miter lim="400000"/>
            </a:ln>
          </a:right>
          <a:top>
            <a:ln w="12700" cap="flat">
              <a:solidFill>
                <a:srgbClr val="A8C3DF"/>
              </a:solidFill>
              <a:prstDash val="solid"/>
              <a:miter lim="400000"/>
            </a:ln>
          </a:top>
          <a:bottom>
            <a:ln w="12700" cap="flat">
              <a:solidFill>
                <a:srgbClr val="A8C3DF"/>
              </a:solidFill>
              <a:prstDash val="solid"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solidFill>
                <a:srgbClr val="A8C3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C3DF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4975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9639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Styl ciemny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Styl pośredni 4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yl jasny 2 — Ak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Styl z motywem 1 — Ak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Styl z motywem 1 — Ak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yl z motywem 1 — Ak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83" autoAdjust="0"/>
    <p:restoredTop sz="92593" autoAdjust="0"/>
  </p:normalViewPr>
  <p:slideViewPr>
    <p:cSldViewPr snapToGrid="0" snapToObjects="1">
      <p:cViewPr varScale="1">
        <p:scale>
          <a:sx n="76" d="100"/>
          <a:sy n="76" d="100"/>
        </p:scale>
        <p:origin x="1176" y="114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7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2131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02fls03.umwm.malopolska.pl\home02\tk\michal.legutko\PILNE\Moje%20dokumenty\Do%20prezentacji%20dla%20zarz&#261;du%20przewozy%20kolejowe%202023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02fls03.umwm.malopolska.pl\home02\tk\michal.legutko\PILNE\Moje%20dokumenty\Wykresy%20do%20prezentacj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02fls03.umwm.malopolska.pl\home02\tk\michal.legutko\PILNE\Moje%20dokumenty\Wykresy%20do%20prezentacj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02fls03.umwm.malopolska.pl\home02\tk\michal.legutko\PILNE\Moje%20dokumenty\Wykresy%20do%20prezentacj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'Praca dofinansowanie'!$B$1</c:f>
              <c:strCache>
                <c:ptCount val="1"/>
                <c:pt idx="0">
                  <c:v>Dofinansowanie WM [mln zł]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-2.0948180815876516E-2"/>
                  <c:y val="9.92127042587418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0948180815876516E-2"/>
                  <c:y val="0.1092270976208618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0948180815876558E-2"/>
                  <c:y val="0.1224549149098298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0948180815876558E-2"/>
                  <c:y val="0.1078325289983912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9845644983462002E-2"/>
                  <c:y val="0.1086510456354244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0948180815876558E-2"/>
                  <c:y val="0.1188675810684954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3153252480705624E-2"/>
                  <c:y val="0.1247488569977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3153252480705624E-2"/>
                  <c:y val="0.1522944712556091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2050716648291068E-2"/>
                  <c:y val="0.1631779696892728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2050716648291068E-2"/>
                  <c:y val="0.174243184319701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4255788313120176E-2"/>
                  <c:y val="0.1995067098467529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0948180815876516E-2"/>
                  <c:y val="0.2355826136652273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3153252480705624E-2"/>
                  <c:y val="0.2670808991617983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2.2050716648291068E-2"/>
                  <c:y val="0.3661838540343747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2050716648291068E-2"/>
                  <c:y val="0.3913664168995004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914E-4B9A-9BE9-918EC7ED30AE}"/>
                </c:ext>
                <c:ext xmlns:c15="http://schemas.microsoft.com/office/drawing/2012/chart" uri="{CE6537A1-D6FC-4f65-9D91-7224C49458BB}"/>
              </c:extLst>
            </c:dLbl>
            <c:numFmt formatCode="#,##0.00" sourceLinked="0"/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 algn="ctr">
                  <a:defRPr sz="1400" b="0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'Praca dofinansowanie'!$A$2:$A$16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'Praca dofinansowanie'!$B$2:$B$16</c:f>
              <c:numCache>
                <c:formatCode>#\ ##0.00_ ;[Red]\-#\ ##0.00\ </c:formatCode>
                <c:ptCount val="15"/>
                <c:pt idx="0">
                  <c:v>69</c:v>
                </c:pt>
                <c:pt idx="1">
                  <c:v>77.58</c:v>
                </c:pt>
                <c:pt idx="2">
                  <c:v>92</c:v>
                </c:pt>
                <c:pt idx="3">
                  <c:v>77.53</c:v>
                </c:pt>
                <c:pt idx="4">
                  <c:v>79.67</c:v>
                </c:pt>
                <c:pt idx="5">
                  <c:v>88.45</c:v>
                </c:pt>
                <c:pt idx="6">
                  <c:v>94.27</c:v>
                </c:pt>
                <c:pt idx="7">
                  <c:v>115.48</c:v>
                </c:pt>
                <c:pt idx="8">
                  <c:v>124.92</c:v>
                </c:pt>
                <c:pt idx="9">
                  <c:v>138.53</c:v>
                </c:pt>
                <c:pt idx="10">
                  <c:v>160.87</c:v>
                </c:pt>
                <c:pt idx="11">
                  <c:v>197.9</c:v>
                </c:pt>
                <c:pt idx="12">
                  <c:v>230.4</c:v>
                </c:pt>
                <c:pt idx="13">
                  <c:v>329.8</c:v>
                </c:pt>
                <c:pt idx="14">
                  <c:v>353.39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4E-4B9A-9BE9-918EC7ED3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665360"/>
        <c:axId val="337033336"/>
      </c:barChart>
      <c:lineChart>
        <c:grouping val="standard"/>
        <c:varyColors val="0"/>
        <c:ser>
          <c:idx val="1"/>
          <c:order val="1"/>
          <c:tx>
            <c:strRef>
              <c:f>'Praca dofinansowanie'!$C$1</c:f>
              <c:strCache>
                <c:ptCount val="1"/>
                <c:pt idx="0">
                  <c:v>Praca eksploatacyjna [mln pockm]</c:v>
                </c:pt>
              </c:strCache>
            </c:strRef>
          </c:tx>
          <c:spPr>
            <a:ln w="76200" cap="rnd">
              <a:solidFill>
                <a:srgbClr val="EC008C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3.5281146637265712E-2"/>
                  <c:y val="-1.0752688172043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2.9768467475192944E-2"/>
                  <c:y val="-3.8978494623655914E-2"/>
                </c:manualLayout>
              </c:layout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 i="0" u="none" strike="noStrike" baseline="0">
                      <a:solidFill>
                        <a:srgbClr val="00B05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14E-4B9A-9BE9-918EC7ED30AE}"/>
                </c:ex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3.4178610804851156E-2"/>
                  <c:y val="-2.6881720430107527E-2"/>
                </c:manualLayout>
              </c:layout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 b="1" i="0" u="none" strike="noStrike" baseline="0">
                      <a:solidFill>
                        <a:srgbClr val="00B05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14E-4B9A-9BE9-918EC7ED30A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'Praca dofinansowanie'!$A$2:$A$16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'Praca dofinansowanie'!$C$2:$C$16</c:f>
              <c:numCache>
                <c:formatCode>General</c:formatCode>
                <c:ptCount val="15"/>
                <c:pt idx="0">
                  <c:v>5.55</c:v>
                </c:pt>
                <c:pt idx="1">
                  <c:v>5.24</c:v>
                </c:pt>
                <c:pt idx="2">
                  <c:v>5.52</c:v>
                </c:pt>
                <c:pt idx="3">
                  <c:v>4.47</c:v>
                </c:pt>
                <c:pt idx="4">
                  <c:v>4.2</c:v>
                </c:pt>
                <c:pt idx="5">
                  <c:v>4.57</c:v>
                </c:pt>
                <c:pt idx="6">
                  <c:v>4.8899999999999997</c:v>
                </c:pt>
                <c:pt idx="7">
                  <c:v>5.67</c:v>
                </c:pt>
                <c:pt idx="8">
                  <c:v>6.18</c:v>
                </c:pt>
                <c:pt idx="9">
                  <c:v>6.72</c:v>
                </c:pt>
                <c:pt idx="10">
                  <c:v>6.55</c:v>
                </c:pt>
                <c:pt idx="11">
                  <c:v>6.82</c:v>
                </c:pt>
                <c:pt idx="12">
                  <c:v>7.65</c:v>
                </c:pt>
                <c:pt idx="13">
                  <c:v>8.11</c:v>
                </c:pt>
                <c:pt idx="14">
                  <c:v>9.11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14E-4B9A-9BE9-918EC7ED3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7033720"/>
        <c:axId val="337034104"/>
      </c:lineChart>
      <c:catAx>
        <c:axId val="33666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337033336"/>
        <c:crosses val="autoZero"/>
        <c:auto val="1"/>
        <c:lblAlgn val="ctr"/>
        <c:lblOffset val="100"/>
        <c:noMultiLvlLbl val="0"/>
      </c:catAx>
      <c:valAx>
        <c:axId val="33703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4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pl-PL" sz="1400" dirty="0"/>
                  <a:t>Dofinansowanie Województwa Małopolskiego </a:t>
                </a:r>
                <a:r>
                  <a:rPr lang="pl-PL" sz="1400" dirty="0" smtClean="0"/>
                  <a:t>[mln zł</a:t>
                </a:r>
                <a:r>
                  <a:rPr lang="pl-PL" sz="1400" dirty="0"/>
                  <a:t>]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#,##0" sourceLinked="0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336665360"/>
        <c:crosses val="autoZero"/>
        <c:crossBetween val="between"/>
      </c:valAx>
      <c:catAx>
        <c:axId val="337033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37034104"/>
        <c:crosses val="autoZero"/>
        <c:auto val="1"/>
        <c:lblAlgn val="ctr"/>
        <c:lblOffset val="100"/>
        <c:noMultiLvlLbl val="0"/>
      </c:catAx>
      <c:valAx>
        <c:axId val="337034104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 sz="14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pl-PL" sz="1400"/>
                  <a:t>Praca eksploatacyjna [mln pockm]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337033720"/>
        <c:crosses val="max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1400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8CC63F"/>
            </a:solidFill>
            <a:ln>
              <a:noFill/>
            </a:ln>
            <a:effectLst/>
          </c:spPr>
          <c:invertIfNegative val="0"/>
          <c:dLbls>
            <c:dLbl>
              <c:idx val="1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8E8143E-1198-4AD7-BD93-7351AB19E7C8}" type="VALUE">
                      <a:rPr lang="en-US" sz="2000" smtClean="0">
                        <a:solidFill>
                          <a:srgbClr val="00B050"/>
                        </a:solidFill>
                      </a:rPr>
                      <a:pPr>
                        <a:defRPr sz="2000" b="1">
                          <a:solidFill>
                            <a:srgbClr val="00B050"/>
                          </a:solidFill>
                        </a:defRPr>
                      </a:pPr>
                      <a:t>[WARTOŚĆ]</a:t>
                    </a:fld>
                    <a:r>
                      <a:rPr lang="en-US" sz="2000" dirty="0" smtClean="0">
                        <a:solidFill>
                          <a:srgbClr val="00B050"/>
                        </a:solidFill>
                      </a:rPr>
                      <a:t>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243-4677-8EF8-68AB2F39044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20,15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12F-4464-B010-DAB2CE37B7A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'[Wykresy do prezentacji.xlsx]Liczba pasażerów'!$B$3:$O$3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'[Wykresy do prezentacji.xlsx]Liczba pasażerów'!$B$4:$O$4</c:f>
              <c:numCache>
                <c:formatCode>General</c:formatCode>
                <c:ptCount val="14"/>
                <c:pt idx="0">
                  <c:v>12.06</c:v>
                </c:pt>
                <c:pt idx="1">
                  <c:v>11.45</c:v>
                </c:pt>
                <c:pt idx="2">
                  <c:v>10.19</c:v>
                </c:pt>
                <c:pt idx="3">
                  <c:v>7.46</c:v>
                </c:pt>
                <c:pt idx="4">
                  <c:v>7.02</c:v>
                </c:pt>
                <c:pt idx="5">
                  <c:v>7.69</c:v>
                </c:pt>
                <c:pt idx="6">
                  <c:v>10.76</c:v>
                </c:pt>
                <c:pt idx="7">
                  <c:v>12.15</c:v>
                </c:pt>
                <c:pt idx="8">
                  <c:v>12.32</c:v>
                </c:pt>
                <c:pt idx="9">
                  <c:v>11.95</c:v>
                </c:pt>
                <c:pt idx="10">
                  <c:v>7.82</c:v>
                </c:pt>
                <c:pt idx="11">
                  <c:v>8.76</c:v>
                </c:pt>
                <c:pt idx="12">
                  <c:v>16.399999999999999</c:v>
                </c:pt>
                <c:pt idx="13">
                  <c:v>20.12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243-4677-8EF8-68AB2F39044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6987272"/>
        <c:axId val="336441312"/>
      </c:barChart>
      <c:catAx>
        <c:axId val="33698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441312"/>
        <c:crosses val="autoZero"/>
        <c:auto val="1"/>
        <c:lblAlgn val="ctr"/>
        <c:lblOffset val="100"/>
        <c:noMultiLvlLbl val="0"/>
      </c:catAx>
      <c:valAx>
        <c:axId val="33644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987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'Przeznaczenie środków'!$C$4</c:f>
              <c:strCache>
                <c:ptCount val="1"/>
                <c:pt idx="0">
                  <c:v>Dotowanie i organizowanie przewozów pasażerskich</c:v>
                </c:pt>
              </c:strCache>
            </c:strRef>
          </c:tx>
          <c:spPr>
            <a:solidFill>
              <a:srgbClr val="314F88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'Przeznaczenie środków'!$B$5:$B$19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'Przeznaczenie środków'!$C$5:$C$19</c:f>
              <c:numCache>
                <c:formatCode>0.00</c:formatCode>
                <c:ptCount val="15"/>
                <c:pt idx="0">
                  <c:v>69</c:v>
                </c:pt>
                <c:pt idx="1">
                  <c:v>77.58</c:v>
                </c:pt>
                <c:pt idx="2">
                  <c:v>92</c:v>
                </c:pt>
                <c:pt idx="3">
                  <c:v>75.53</c:v>
                </c:pt>
                <c:pt idx="4">
                  <c:v>79.7</c:v>
                </c:pt>
                <c:pt idx="5">
                  <c:v>88.45</c:v>
                </c:pt>
                <c:pt idx="6">
                  <c:v>94.3</c:v>
                </c:pt>
                <c:pt idx="7">
                  <c:v>115.45</c:v>
                </c:pt>
                <c:pt idx="8">
                  <c:v>125.7</c:v>
                </c:pt>
                <c:pt idx="9">
                  <c:v>138.5</c:v>
                </c:pt>
                <c:pt idx="10">
                  <c:v>168.2</c:v>
                </c:pt>
                <c:pt idx="11">
                  <c:v>197.9</c:v>
                </c:pt>
                <c:pt idx="12">
                  <c:v>194.97</c:v>
                </c:pt>
                <c:pt idx="13">
                  <c:v>329.8</c:v>
                </c:pt>
                <c:pt idx="14">
                  <c:v>353.39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1F-481C-AEA0-2BD76AAE2486}"/>
            </c:ext>
          </c:extLst>
        </c:ser>
        <c:ser>
          <c:idx val="1"/>
          <c:order val="1"/>
          <c:tx>
            <c:strRef>
              <c:f>'Przeznaczenie środków'!$D$4</c:f>
              <c:strCache>
                <c:ptCount val="1"/>
                <c:pt idx="0">
                  <c:v>Zakup pojazdów szynowych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'Przeznaczenie środków'!$B$5:$B$19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'Przeznaczenie środków'!$D$5:$D$19</c:f>
              <c:numCache>
                <c:formatCode>0.00</c:formatCode>
                <c:ptCount val="15"/>
                <c:pt idx="0">
                  <c:v>12.2</c:v>
                </c:pt>
                <c:pt idx="1">
                  <c:v>88.44</c:v>
                </c:pt>
                <c:pt idx="2">
                  <c:v>4.9000000000000004</c:v>
                </c:pt>
                <c:pt idx="3">
                  <c:v>22.88</c:v>
                </c:pt>
                <c:pt idx="4">
                  <c:v>96.6</c:v>
                </c:pt>
                <c:pt idx="5">
                  <c:v>102.07</c:v>
                </c:pt>
                <c:pt idx="6">
                  <c:v>144.1</c:v>
                </c:pt>
                <c:pt idx="7">
                  <c:v>160.13999999999999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338.5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51F-481C-AEA0-2BD76AAE2486}"/>
            </c:ext>
          </c:extLst>
        </c:ser>
        <c:ser>
          <c:idx val="2"/>
          <c:order val="2"/>
          <c:tx>
            <c:strRef>
              <c:f>'Przeznaczenie środków'!$E$4</c:f>
              <c:strCache>
                <c:ptCount val="1"/>
                <c:pt idx="0">
                  <c:v>Budowa zaplecza technicznego KMŁ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180992805251125E-3"/>
                  <c:y val="-1.88976401385876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81,20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1.102362341417613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166,02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73228367937054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96,90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0996500024187858E-17"/>
                  <c:y val="-2.047244348346995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98,41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2.047244348347007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176,30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1180992805251229E-3"/>
                  <c:y val="-2.204724682835226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190,52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1180992805251229E-3"/>
                  <c:y val="-1.88976401385876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238,40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4723971221004915E-3"/>
                  <c:y val="-2.204724682835226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275,59</a:t>
                    </a:r>
                    <a:endParaRPr 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1180992805252048E-3"/>
                  <c:y val="-2.204724682835226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125,70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1180992805250409E-3"/>
                  <c:y val="-1.73228367937053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138,50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"/>
                  <c:y val="-2.047244348346995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168,20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1.1180992805251229E-3"/>
                  <c:y val="-2.204724682835226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 smtClean="0"/>
                      <a:t>536,4</a:t>
                    </a:r>
                    <a:endParaRPr 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2361985610502458E-3"/>
                  <c:y val="-8.503938062364443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 smtClean="0"/>
                      <a:t>322,78</a:t>
                    </a:r>
                    <a:endParaRPr 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51F-481C-AEA0-2BD76AAE2486}"/>
                </c:ex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8.3857446039384206E-3"/>
                  <c:y val="-1.25983647589267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 smtClean="0"/>
                      <a:t>329,60</a:t>
                    </a:r>
                    <a:endParaRPr 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F51F-481C-AEA0-2BD76AAE2486}"/>
                </c:ext>
                <c:ext xmlns:c15="http://schemas.microsoft.com/office/drawing/2012/chart" uri="{CE6537A1-D6FC-4f65-9D91-7224C49458BB}">
                  <c15:layout>
                    <c:manualLayout>
                      <c:w val="5.8728120689925362E-2"/>
                      <c:h val="3.0464632706879862E-2"/>
                    </c:manualLayout>
                  </c15:layout>
                </c:ext>
              </c:extLst>
            </c:dLbl>
            <c:dLbl>
              <c:idx val="14"/>
              <c:layout>
                <c:manualLayout>
                  <c:x val="-3.3542978415753684E-3"/>
                  <c:y val="-1.88976401385876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smtClean="0"/>
                      <a:t>353,39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51F-481C-AEA0-2BD76AAE248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'Przeznaczenie środków'!$B$5:$B$19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'Przeznaczenie środków'!$E$5:$E$19</c:f>
              <c:numCache>
                <c:formatCode>0.00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92.38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51F-481C-AEA0-2BD76AAE248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36458264"/>
        <c:axId val="33653358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'Przeznaczenie środków'!$F$4</c15:sqref>
                        </c15:formulaRef>
                      </c:ext>
                    </c:extLst>
                    <c:strCache>
                      <c:ptCount val="1"/>
                      <c:pt idx="0">
                        <c:v>Razem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pl-PL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'Przeznaczenie środków'!$B$5:$B$19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'Przeznaczenie środków'!$F$5:$F$19</c15:sqref>
                        </c15:formulaRef>
                      </c:ext>
                    </c:extLst>
                    <c:numCache>
                      <c:formatCode>0.00</c:formatCode>
                      <c:ptCount val="15"/>
                      <c:pt idx="0">
                        <c:v>81.2</c:v>
                      </c:pt>
                      <c:pt idx="1">
                        <c:v>166.01999999999998</c:v>
                      </c:pt>
                      <c:pt idx="2">
                        <c:v>96.9</c:v>
                      </c:pt>
                      <c:pt idx="3">
                        <c:v>98.41</c:v>
                      </c:pt>
                      <c:pt idx="4">
                        <c:v>176.3</c:v>
                      </c:pt>
                      <c:pt idx="5">
                        <c:v>190.51999999999998</c:v>
                      </c:pt>
                      <c:pt idx="6">
                        <c:v>238.39999999999998</c:v>
                      </c:pt>
                      <c:pt idx="7">
                        <c:v>275.58999999999997</c:v>
                      </c:pt>
                      <c:pt idx="8">
                        <c:v>125.7</c:v>
                      </c:pt>
                      <c:pt idx="9">
                        <c:v>138.5</c:v>
                      </c:pt>
                      <c:pt idx="10">
                        <c:v>168.2</c:v>
                      </c:pt>
                      <c:pt idx="11">
                        <c:v>536.4</c:v>
                      </c:pt>
                      <c:pt idx="12">
                        <c:v>287.35000000000002</c:v>
                      </c:pt>
                      <c:pt idx="13">
                        <c:v>329.8</c:v>
                      </c:pt>
                      <c:pt idx="14">
                        <c:v>353.39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3-F51F-481C-AEA0-2BD76AAE2486}"/>
                  </c:ext>
                </c:extLst>
              </c15:ser>
            </c15:filteredBarSeries>
          </c:ext>
        </c:extLst>
      </c:barChart>
      <c:catAx>
        <c:axId val="33645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533584"/>
        <c:crosses val="autoZero"/>
        <c:auto val="1"/>
        <c:lblAlgn val="ctr"/>
        <c:lblOffset val="100"/>
        <c:noMultiLvlLbl val="0"/>
      </c:catAx>
      <c:valAx>
        <c:axId val="33653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45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'Koszty Operatorów'!$C$5</c:f>
              <c:strCache>
                <c:ptCount val="1"/>
                <c:pt idx="0">
                  <c:v>Polregio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'Koszty Operatorów'!$B$6:$B$11</c:f>
              <c:strCache>
                <c:ptCount val="6"/>
                <c:pt idx="0">
                  <c:v>rok 2019</c:v>
                </c:pt>
                <c:pt idx="1">
                  <c:v>rok 2020</c:v>
                </c:pt>
                <c:pt idx="2">
                  <c:v>rok 2021</c:v>
                </c:pt>
                <c:pt idx="3">
                  <c:v> rok 2022</c:v>
                </c:pt>
                <c:pt idx="4">
                  <c:v>rok 2023</c:v>
                </c:pt>
                <c:pt idx="5">
                  <c:v>plan na rok 2024</c:v>
                </c:pt>
              </c:strCache>
            </c:strRef>
          </c:cat>
          <c:val>
            <c:numRef>
              <c:f>'Koszty Operatorów'!$C$6:$C$11</c:f>
              <c:numCache>
                <c:formatCode>#,##0.00</c:formatCode>
                <c:ptCount val="6"/>
                <c:pt idx="0">
                  <c:v>116.74</c:v>
                </c:pt>
                <c:pt idx="1">
                  <c:v>119.19</c:v>
                </c:pt>
                <c:pt idx="2">
                  <c:v>130.36000000000001</c:v>
                </c:pt>
                <c:pt idx="3">
                  <c:v>155.35</c:v>
                </c:pt>
                <c:pt idx="4">
                  <c:v>226.49</c:v>
                </c:pt>
                <c:pt idx="5">
                  <c:v>255.86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75E-43F1-89FE-D3E52A0AD657}"/>
            </c:ext>
          </c:extLst>
        </c:ser>
        <c:ser>
          <c:idx val="1"/>
          <c:order val="1"/>
          <c:tx>
            <c:strRef>
              <c:f>'Koszty Operatorów'!$D$5</c:f>
              <c:strCache>
                <c:ptCount val="1"/>
                <c:pt idx="0">
                  <c:v>Koleje Małopolskie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'Koszty Operatorów'!$B$6:$B$11</c:f>
              <c:strCache>
                <c:ptCount val="6"/>
                <c:pt idx="0">
                  <c:v>rok 2019</c:v>
                </c:pt>
                <c:pt idx="1">
                  <c:v>rok 2020</c:v>
                </c:pt>
                <c:pt idx="2">
                  <c:v>rok 2021</c:v>
                </c:pt>
                <c:pt idx="3">
                  <c:v> rok 2022</c:v>
                </c:pt>
                <c:pt idx="4">
                  <c:v>rok 2023</c:v>
                </c:pt>
                <c:pt idx="5">
                  <c:v>plan na rok 2024</c:v>
                </c:pt>
              </c:strCache>
            </c:strRef>
          </c:cat>
          <c:val>
            <c:numRef>
              <c:f>'Koszty Operatorów'!$D$6:$D$11</c:f>
              <c:numCache>
                <c:formatCode>#,##0.00</c:formatCode>
                <c:ptCount val="6"/>
                <c:pt idx="0">
                  <c:v>75.52</c:v>
                </c:pt>
                <c:pt idx="1">
                  <c:v>82.57</c:v>
                </c:pt>
                <c:pt idx="2">
                  <c:v>109.95</c:v>
                </c:pt>
                <c:pt idx="3">
                  <c:v>117.49</c:v>
                </c:pt>
                <c:pt idx="4">
                  <c:v>195.55</c:v>
                </c:pt>
                <c:pt idx="5">
                  <c:v>246.2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75E-43F1-89FE-D3E52A0AD657}"/>
            </c:ext>
          </c:extLst>
        </c:ser>
        <c:ser>
          <c:idx val="2"/>
          <c:order val="2"/>
          <c:tx>
            <c:strRef>
              <c:f>'Koszty Operatorów'!$E$5</c:f>
              <c:strCache>
                <c:ptCount val="1"/>
                <c:pt idx="0">
                  <c:v>Koleje Śląskie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'Koszty Operatorów'!$B$6:$B$11</c:f>
              <c:strCache>
                <c:ptCount val="6"/>
                <c:pt idx="0">
                  <c:v>rok 2019</c:v>
                </c:pt>
                <c:pt idx="1">
                  <c:v>rok 2020</c:v>
                </c:pt>
                <c:pt idx="2">
                  <c:v>rok 2021</c:v>
                </c:pt>
                <c:pt idx="3">
                  <c:v> rok 2022</c:v>
                </c:pt>
                <c:pt idx="4">
                  <c:v>rok 2023</c:v>
                </c:pt>
                <c:pt idx="5">
                  <c:v>plan na rok 2024</c:v>
                </c:pt>
              </c:strCache>
            </c:strRef>
          </c:cat>
          <c:val>
            <c:numRef>
              <c:f>'Koszty Operatorów'!$E$6:$E$11</c:f>
              <c:numCache>
                <c:formatCode>#,##0.00</c:formatCode>
                <c:ptCount val="6"/>
                <c:pt idx="0">
                  <c:v>1.41</c:v>
                </c:pt>
                <c:pt idx="1">
                  <c:v>1.1000000000000001</c:v>
                </c:pt>
                <c:pt idx="2">
                  <c:v>5.1100000000000003</c:v>
                </c:pt>
                <c:pt idx="3">
                  <c:v>6.17</c:v>
                </c:pt>
                <c:pt idx="4">
                  <c:v>7.6</c:v>
                </c:pt>
                <c:pt idx="5">
                  <c:v>8.99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75E-43F1-89FE-D3E52A0AD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629472"/>
        <c:axId val="335627904"/>
      </c:barChart>
      <c:catAx>
        <c:axId val="33562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5627904"/>
        <c:crosses val="autoZero"/>
        <c:auto val="1"/>
        <c:lblAlgn val="ctr"/>
        <c:lblOffset val="100"/>
        <c:noMultiLvlLbl val="0"/>
      </c:catAx>
      <c:valAx>
        <c:axId val="33562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562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9954F2-8AA9-40DE-9959-AB96D629F9C6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AE6EF441-16FF-4F40-9549-48F7E5E08748}">
      <dgm:prSet phldrT="[Tekst]"/>
      <dgm:spPr>
        <a:solidFill>
          <a:srgbClr val="8CC63E"/>
        </a:solidFill>
      </dgm:spPr>
      <dgm:t>
        <a:bodyPr/>
        <a:lstStyle/>
        <a:p>
          <a:r>
            <a:rPr lang="pl-PL" dirty="0" smtClean="0"/>
            <a:t>437 pociągów</a:t>
          </a:r>
          <a:endParaRPr lang="pl-PL" dirty="0"/>
        </a:p>
      </dgm:t>
    </dgm:pt>
    <dgm:pt modelId="{DB9EEADA-2A24-4455-9B8B-8B4502BCDBE8}" type="parTrans" cxnId="{24CE47A5-45A1-4C5D-868B-16421042109E}">
      <dgm:prSet/>
      <dgm:spPr/>
      <dgm:t>
        <a:bodyPr/>
        <a:lstStyle/>
        <a:p>
          <a:endParaRPr lang="pl-PL"/>
        </a:p>
      </dgm:t>
    </dgm:pt>
    <dgm:pt modelId="{6A6310C9-3AF6-40FA-B470-1AF6DB8898D5}" type="sibTrans" cxnId="{24CE47A5-45A1-4C5D-868B-16421042109E}">
      <dgm:prSet/>
      <dgm:spPr/>
      <dgm:t>
        <a:bodyPr/>
        <a:lstStyle/>
        <a:p>
          <a:endParaRPr lang="pl-PL"/>
        </a:p>
      </dgm:t>
    </dgm:pt>
    <dgm:pt modelId="{ABE01663-9382-4FE2-AE7A-A2467FBAAA39}">
      <dgm:prSet phldrT="[Tekst]"/>
      <dgm:spPr>
        <a:solidFill>
          <a:srgbClr val="00BAF3"/>
        </a:solidFill>
      </dgm:spPr>
      <dgm:t>
        <a:bodyPr/>
        <a:lstStyle/>
        <a:p>
          <a:r>
            <a:rPr lang="pl-PL" dirty="0" smtClean="0"/>
            <a:t>211</a:t>
          </a:r>
          <a:endParaRPr lang="pl-PL" dirty="0"/>
        </a:p>
      </dgm:t>
    </dgm:pt>
    <dgm:pt modelId="{E05D9B44-1410-411E-A65A-CCD717409D2D}" type="parTrans" cxnId="{2CCF616A-D61F-4C4B-AFA0-7878B3D3BD98}">
      <dgm:prSet/>
      <dgm:spPr/>
      <dgm:t>
        <a:bodyPr/>
        <a:lstStyle/>
        <a:p>
          <a:endParaRPr lang="pl-PL"/>
        </a:p>
      </dgm:t>
    </dgm:pt>
    <dgm:pt modelId="{5D44DF86-731B-48CC-8FC5-FBCCF9D0DCF9}" type="sibTrans" cxnId="{2CCF616A-D61F-4C4B-AFA0-7878B3D3BD98}">
      <dgm:prSet/>
      <dgm:spPr/>
      <dgm:t>
        <a:bodyPr/>
        <a:lstStyle/>
        <a:p>
          <a:endParaRPr lang="pl-PL"/>
        </a:p>
      </dgm:t>
    </dgm:pt>
    <dgm:pt modelId="{16B043CD-9790-4F1E-8FD0-ED44EF6C93B6}">
      <dgm:prSet phldrT="[Tekst]"/>
      <dgm:spPr>
        <a:solidFill>
          <a:srgbClr val="00BAF3"/>
        </a:solidFill>
      </dgm:spPr>
      <dgm:t>
        <a:bodyPr/>
        <a:lstStyle/>
        <a:p>
          <a:r>
            <a:rPr lang="pl-PL" dirty="0" smtClean="0"/>
            <a:t>192</a:t>
          </a:r>
          <a:endParaRPr lang="pl-PL" dirty="0"/>
        </a:p>
      </dgm:t>
    </dgm:pt>
    <dgm:pt modelId="{17B6C3F0-CC7E-4156-B1FF-E8190952D798}" type="parTrans" cxnId="{3800FB0A-8424-4395-9814-6B0B5B9AD0FA}">
      <dgm:prSet/>
      <dgm:spPr/>
      <dgm:t>
        <a:bodyPr/>
        <a:lstStyle/>
        <a:p>
          <a:endParaRPr lang="pl-PL"/>
        </a:p>
      </dgm:t>
    </dgm:pt>
    <dgm:pt modelId="{7CED00B1-D211-44D2-B50B-FB8014A89281}" type="sibTrans" cxnId="{3800FB0A-8424-4395-9814-6B0B5B9AD0FA}">
      <dgm:prSet/>
      <dgm:spPr/>
      <dgm:t>
        <a:bodyPr/>
        <a:lstStyle/>
        <a:p>
          <a:endParaRPr lang="pl-PL"/>
        </a:p>
      </dgm:t>
    </dgm:pt>
    <dgm:pt modelId="{1E33A3BD-6111-4CEA-9B32-568EE8C65450}">
      <dgm:prSet phldrT="[Tekst]"/>
      <dgm:spPr>
        <a:solidFill>
          <a:srgbClr val="00BAF3"/>
        </a:solidFill>
      </dgm:spPr>
      <dgm:t>
        <a:bodyPr/>
        <a:lstStyle/>
        <a:p>
          <a:r>
            <a:rPr lang="pl-PL" dirty="0" smtClean="0"/>
            <a:t>34</a:t>
          </a:r>
          <a:endParaRPr lang="pl-PL" dirty="0"/>
        </a:p>
      </dgm:t>
    </dgm:pt>
    <dgm:pt modelId="{634B419F-D6B0-4DFA-ACEE-14029971ACB9}" type="parTrans" cxnId="{D5626218-8EF7-4366-82A3-B4C5DF0594F1}">
      <dgm:prSet/>
      <dgm:spPr/>
      <dgm:t>
        <a:bodyPr/>
        <a:lstStyle/>
        <a:p>
          <a:endParaRPr lang="pl-PL"/>
        </a:p>
      </dgm:t>
    </dgm:pt>
    <dgm:pt modelId="{52434ABE-CAD7-404F-8577-99CF1F32078A}" type="sibTrans" cxnId="{D5626218-8EF7-4366-82A3-B4C5DF0594F1}">
      <dgm:prSet/>
      <dgm:spPr/>
      <dgm:t>
        <a:bodyPr/>
        <a:lstStyle/>
        <a:p>
          <a:endParaRPr lang="pl-PL"/>
        </a:p>
      </dgm:t>
    </dgm:pt>
    <dgm:pt modelId="{659F6924-8244-46C4-BAD5-065C5ECD2CF5}" type="pres">
      <dgm:prSet presAssocID="{019954F2-8AA9-40DE-9959-AB96D629F9C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94284653-7D2B-4F06-81DF-914B20D90205}" type="pres">
      <dgm:prSet presAssocID="{AE6EF441-16FF-4F40-9549-48F7E5E08748}" presName="hierRoot1" presStyleCnt="0">
        <dgm:presLayoutVars>
          <dgm:hierBranch val="init"/>
        </dgm:presLayoutVars>
      </dgm:prSet>
      <dgm:spPr/>
    </dgm:pt>
    <dgm:pt modelId="{86820223-4330-4E2C-AA3F-019710D7B8E6}" type="pres">
      <dgm:prSet presAssocID="{AE6EF441-16FF-4F40-9549-48F7E5E08748}" presName="rootComposite1" presStyleCnt="0"/>
      <dgm:spPr/>
    </dgm:pt>
    <dgm:pt modelId="{FF25F41A-B9BE-46B7-8174-53AD5A857158}" type="pres">
      <dgm:prSet presAssocID="{AE6EF441-16FF-4F40-9549-48F7E5E08748}" presName="rootText1" presStyleLbl="node0" presStyleIdx="0" presStyleCnt="1" custScaleX="342046" custScaleY="124313" custLinFactNeighborX="0" custLinFactNeighborY="-3268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B299EF0B-6895-4FD4-994C-C59D6B374B86}" type="pres">
      <dgm:prSet presAssocID="{AE6EF441-16FF-4F40-9549-48F7E5E08748}" presName="rootConnector1" presStyleLbl="node1" presStyleIdx="0" presStyleCnt="0"/>
      <dgm:spPr/>
      <dgm:t>
        <a:bodyPr/>
        <a:lstStyle/>
        <a:p>
          <a:endParaRPr lang="pl-PL"/>
        </a:p>
      </dgm:t>
    </dgm:pt>
    <dgm:pt modelId="{C58F47FE-084B-40F0-B00C-32AA01978D8E}" type="pres">
      <dgm:prSet presAssocID="{AE6EF441-16FF-4F40-9549-48F7E5E08748}" presName="hierChild2" presStyleCnt="0"/>
      <dgm:spPr/>
    </dgm:pt>
    <dgm:pt modelId="{4E37DEB0-D9F0-43A0-9A26-8D520C18FFFC}" type="pres">
      <dgm:prSet presAssocID="{E05D9B44-1410-411E-A65A-CCD717409D2D}" presName="Name37" presStyleLbl="parChTrans1D2" presStyleIdx="0" presStyleCnt="3"/>
      <dgm:spPr/>
      <dgm:t>
        <a:bodyPr/>
        <a:lstStyle/>
        <a:p>
          <a:endParaRPr lang="pl-PL"/>
        </a:p>
      </dgm:t>
    </dgm:pt>
    <dgm:pt modelId="{CCA7D13E-8828-4018-9C46-ED7A609ED4C1}" type="pres">
      <dgm:prSet presAssocID="{ABE01663-9382-4FE2-AE7A-A2467FBAAA39}" presName="hierRoot2" presStyleCnt="0">
        <dgm:presLayoutVars>
          <dgm:hierBranch val="init"/>
        </dgm:presLayoutVars>
      </dgm:prSet>
      <dgm:spPr/>
    </dgm:pt>
    <dgm:pt modelId="{4EE149C8-8CDF-4427-8F96-CB574910B243}" type="pres">
      <dgm:prSet presAssocID="{ABE01663-9382-4FE2-AE7A-A2467FBAAA39}" presName="rootComposite" presStyleCnt="0"/>
      <dgm:spPr/>
    </dgm:pt>
    <dgm:pt modelId="{90425C27-4B0B-430B-A9D0-7560E4573E38}" type="pres">
      <dgm:prSet presAssocID="{ABE01663-9382-4FE2-AE7A-A2467FBAAA39}" presName="rootText" presStyleLbl="node2" presStyleIdx="0" presStyleCnt="3" custLinFactNeighborX="-23" custLinFactNeighborY="1697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B77A3460-3E64-4564-A502-0904FEEE1912}" type="pres">
      <dgm:prSet presAssocID="{ABE01663-9382-4FE2-AE7A-A2467FBAAA39}" presName="rootConnector" presStyleLbl="node2" presStyleIdx="0" presStyleCnt="3"/>
      <dgm:spPr/>
      <dgm:t>
        <a:bodyPr/>
        <a:lstStyle/>
        <a:p>
          <a:endParaRPr lang="pl-PL"/>
        </a:p>
      </dgm:t>
    </dgm:pt>
    <dgm:pt modelId="{23FA4B4C-C4AF-4FE4-914D-6FEE74318EDA}" type="pres">
      <dgm:prSet presAssocID="{ABE01663-9382-4FE2-AE7A-A2467FBAAA39}" presName="hierChild4" presStyleCnt="0"/>
      <dgm:spPr/>
    </dgm:pt>
    <dgm:pt modelId="{D876F81F-24A2-411A-8D0A-7E53238E75BF}" type="pres">
      <dgm:prSet presAssocID="{ABE01663-9382-4FE2-AE7A-A2467FBAAA39}" presName="hierChild5" presStyleCnt="0"/>
      <dgm:spPr/>
    </dgm:pt>
    <dgm:pt modelId="{4689D215-DB7D-4BAF-B890-4D6D67ACEC14}" type="pres">
      <dgm:prSet presAssocID="{17B6C3F0-CC7E-4156-B1FF-E8190952D798}" presName="Name37" presStyleLbl="parChTrans1D2" presStyleIdx="1" presStyleCnt="3"/>
      <dgm:spPr/>
      <dgm:t>
        <a:bodyPr/>
        <a:lstStyle/>
        <a:p>
          <a:endParaRPr lang="pl-PL"/>
        </a:p>
      </dgm:t>
    </dgm:pt>
    <dgm:pt modelId="{C0E9BE9A-3251-48E1-80FA-3E8DE7B221F1}" type="pres">
      <dgm:prSet presAssocID="{16B043CD-9790-4F1E-8FD0-ED44EF6C93B6}" presName="hierRoot2" presStyleCnt="0">
        <dgm:presLayoutVars>
          <dgm:hierBranch val="init"/>
        </dgm:presLayoutVars>
      </dgm:prSet>
      <dgm:spPr/>
    </dgm:pt>
    <dgm:pt modelId="{63EFE2DC-A1F3-4DE7-9D1B-8121E8D77102}" type="pres">
      <dgm:prSet presAssocID="{16B043CD-9790-4F1E-8FD0-ED44EF6C93B6}" presName="rootComposite" presStyleCnt="0"/>
      <dgm:spPr/>
    </dgm:pt>
    <dgm:pt modelId="{C1D1D3A2-3F86-4692-AA10-8EAC17FFE6B4}" type="pres">
      <dgm:prSet presAssocID="{16B043CD-9790-4F1E-8FD0-ED44EF6C93B6}" presName="rootText" presStyleLbl="node2" presStyleIdx="1" presStyleCnt="3" custLinFactNeighborX="0" custLinFactNeighborY="1697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A46B4969-96A2-4AF6-AB1A-9B0051E3FD34}" type="pres">
      <dgm:prSet presAssocID="{16B043CD-9790-4F1E-8FD0-ED44EF6C93B6}" presName="rootConnector" presStyleLbl="node2" presStyleIdx="1" presStyleCnt="3"/>
      <dgm:spPr/>
      <dgm:t>
        <a:bodyPr/>
        <a:lstStyle/>
        <a:p>
          <a:endParaRPr lang="pl-PL"/>
        </a:p>
      </dgm:t>
    </dgm:pt>
    <dgm:pt modelId="{7BC1BB65-7B20-4625-8AB6-0C3111757D20}" type="pres">
      <dgm:prSet presAssocID="{16B043CD-9790-4F1E-8FD0-ED44EF6C93B6}" presName="hierChild4" presStyleCnt="0"/>
      <dgm:spPr/>
    </dgm:pt>
    <dgm:pt modelId="{2D0F2D25-8D59-4A69-A09A-DB3706F969FB}" type="pres">
      <dgm:prSet presAssocID="{16B043CD-9790-4F1E-8FD0-ED44EF6C93B6}" presName="hierChild5" presStyleCnt="0"/>
      <dgm:spPr/>
    </dgm:pt>
    <dgm:pt modelId="{0C952DFE-0485-4FAC-B144-D844E397999E}" type="pres">
      <dgm:prSet presAssocID="{634B419F-D6B0-4DFA-ACEE-14029971ACB9}" presName="Name37" presStyleLbl="parChTrans1D2" presStyleIdx="2" presStyleCnt="3"/>
      <dgm:spPr/>
      <dgm:t>
        <a:bodyPr/>
        <a:lstStyle/>
        <a:p>
          <a:endParaRPr lang="pl-PL"/>
        </a:p>
      </dgm:t>
    </dgm:pt>
    <dgm:pt modelId="{0488B362-E625-4A30-9729-00F1CB15AAFB}" type="pres">
      <dgm:prSet presAssocID="{1E33A3BD-6111-4CEA-9B32-568EE8C65450}" presName="hierRoot2" presStyleCnt="0">
        <dgm:presLayoutVars>
          <dgm:hierBranch val="init"/>
        </dgm:presLayoutVars>
      </dgm:prSet>
      <dgm:spPr/>
    </dgm:pt>
    <dgm:pt modelId="{3F06BA55-76EE-4FAA-B26D-DDDA297A404F}" type="pres">
      <dgm:prSet presAssocID="{1E33A3BD-6111-4CEA-9B32-568EE8C65450}" presName="rootComposite" presStyleCnt="0"/>
      <dgm:spPr/>
    </dgm:pt>
    <dgm:pt modelId="{D3B82C9F-A5B8-4C56-AFDB-5627F803549D}" type="pres">
      <dgm:prSet presAssocID="{1E33A3BD-6111-4CEA-9B32-568EE8C65450}" presName="rootText" presStyleLbl="node2" presStyleIdx="2" presStyleCnt="3" custLinFactNeighborX="23" custLinFactNeighborY="1697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7E030DCC-0FC8-4274-AF50-0FDFAD34C76C}" type="pres">
      <dgm:prSet presAssocID="{1E33A3BD-6111-4CEA-9B32-568EE8C65450}" presName="rootConnector" presStyleLbl="node2" presStyleIdx="2" presStyleCnt="3"/>
      <dgm:spPr/>
      <dgm:t>
        <a:bodyPr/>
        <a:lstStyle/>
        <a:p>
          <a:endParaRPr lang="pl-PL"/>
        </a:p>
      </dgm:t>
    </dgm:pt>
    <dgm:pt modelId="{6B91D3A8-90C6-4B9B-9E50-8F8D5BD63168}" type="pres">
      <dgm:prSet presAssocID="{1E33A3BD-6111-4CEA-9B32-568EE8C65450}" presName="hierChild4" presStyleCnt="0"/>
      <dgm:spPr/>
    </dgm:pt>
    <dgm:pt modelId="{0316D12D-54C8-46DE-BAB2-3DA7BB967DB6}" type="pres">
      <dgm:prSet presAssocID="{1E33A3BD-6111-4CEA-9B32-568EE8C65450}" presName="hierChild5" presStyleCnt="0"/>
      <dgm:spPr/>
    </dgm:pt>
    <dgm:pt modelId="{DF8DE20B-6B72-41AC-BFCE-AA2903C5E5BA}" type="pres">
      <dgm:prSet presAssocID="{AE6EF441-16FF-4F40-9549-48F7E5E08748}" presName="hierChild3" presStyleCnt="0"/>
      <dgm:spPr/>
    </dgm:pt>
  </dgm:ptLst>
  <dgm:cxnLst>
    <dgm:cxn modelId="{24CE47A5-45A1-4C5D-868B-16421042109E}" srcId="{019954F2-8AA9-40DE-9959-AB96D629F9C6}" destId="{AE6EF441-16FF-4F40-9549-48F7E5E08748}" srcOrd="0" destOrd="0" parTransId="{DB9EEADA-2A24-4455-9B8B-8B4502BCDBE8}" sibTransId="{6A6310C9-3AF6-40FA-B470-1AF6DB8898D5}"/>
    <dgm:cxn modelId="{2CCF616A-D61F-4C4B-AFA0-7878B3D3BD98}" srcId="{AE6EF441-16FF-4F40-9549-48F7E5E08748}" destId="{ABE01663-9382-4FE2-AE7A-A2467FBAAA39}" srcOrd="0" destOrd="0" parTransId="{E05D9B44-1410-411E-A65A-CCD717409D2D}" sibTransId="{5D44DF86-731B-48CC-8FC5-FBCCF9D0DCF9}"/>
    <dgm:cxn modelId="{658BD273-C321-4158-8AD9-57491BFA0549}" type="presOf" srcId="{16B043CD-9790-4F1E-8FD0-ED44EF6C93B6}" destId="{A46B4969-96A2-4AF6-AB1A-9B0051E3FD34}" srcOrd="1" destOrd="0" presId="urn:microsoft.com/office/officeart/2005/8/layout/orgChart1"/>
    <dgm:cxn modelId="{3800FB0A-8424-4395-9814-6B0B5B9AD0FA}" srcId="{AE6EF441-16FF-4F40-9549-48F7E5E08748}" destId="{16B043CD-9790-4F1E-8FD0-ED44EF6C93B6}" srcOrd="1" destOrd="0" parTransId="{17B6C3F0-CC7E-4156-B1FF-E8190952D798}" sibTransId="{7CED00B1-D211-44D2-B50B-FB8014A89281}"/>
    <dgm:cxn modelId="{9BE72912-BF4D-440C-806A-C00C83033291}" type="presOf" srcId="{17B6C3F0-CC7E-4156-B1FF-E8190952D798}" destId="{4689D215-DB7D-4BAF-B890-4D6D67ACEC14}" srcOrd="0" destOrd="0" presId="urn:microsoft.com/office/officeart/2005/8/layout/orgChart1"/>
    <dgm:cxn modelId="{4F38AE21-6BB6-4A87-B291-6820172FCF0E}" type="presOf" srcId="{AE6EF441-16FF-4F40-9549-48F7E5E08748}" destId="{B299EF0B-6895-4FD4-994C-C59D6B374B86}" srcOrd="1" destOrd="0" presId="urn:microsoft.com/office/officeart/2005/8/layout/orgChart1"/>
    <dgm:cxn modelId="{4E88300D-9887-4E47-8647-8E1686284910}" type="presOf" srcId="{634B419F-D6B0-4DFA-ACEE-14029971ACB9}" destId="{0C952DFE-0485-4FAC-B144-D844E397999E}" srcOrd="0" destOrd="0" presId="urn:microsoft.com/office/officeart/2005/8/layout/orgChart1"/>
    <dgm:cxn modelId="{5E8E7D11-726A-405D-AC48-7A8C7B23FB7F}" type="presOf" srcId="{1E33A3BD-6111-4CEA-9B32-568EE8C65450}" destId="{7E030DCC-0FC8-4274-AF50-0FDFAD34C76C}" srcOrd="1" destOrd="0" presId="urn:microsoft.com/office/officeart/2005/8/layout/orgChart1"/>
    <dgm:cxn modelId="{10C44539-1686-4CFE-B098-73C9ADEE86DD}" type="presOf" srcId="{ABE01663-9382-4FE2-AE7A-A2467FBAAA39}" destId="{B77A3460-3E64-4564-A502-0904FEEE1912}" srcOrd="1" destOrd="0" presId="urn:microsoft.com/office/officeart/2005/8/layout/orgChart1"/>
    <dgm:cxn modelId="{E2E12D70-EC97-4606-B931-B085A80E0A41}" type="presOf" srcId="{16B043CD-9790-4F1E-8FD0-ED44EF6C93B6}" destId="{C1D1D3A2-3F86-4692-AA10-8EAC17FFE6B4}" srcOrd="0" destOrd="0" presId="urn:microsoft.com/office/officeart/2005/8/layout/orgChart1"/>
    <dgm:cxn modelId="{D5626218-8EF7-4366-82A3-B4C5DF0594F1}" srcId="{AE6EF441-16FF-4F40-9549-48F7E5E08748}" destId="{1E33A3BD-6111-4CEA-9B32-568EE8C65450}" srcOrd="2" destOrd="0" parTransId="{634B419F-D6B0-4DFA-ACEE-14029971ACB9}" sibTransId="{52434ABE-CAD7-404F-8577-99CF1F32078A}"/>
    <dgm:cxn modelId="{69A6D4EF-53BA-49F6-AADB-460B15934BC9}" type="presOf" srcId="{1E33A3BD-6111-4CEA-9B32-568EE8C65450}" destId="{D3B82C9F-A5B8-4C56-AFDB-5627F803549D}" srcOrd="0" destOrd="0" presId="urn:microsoft.com/office/officeart/2005/8/layout/orgChart1"/>
    <dgm:cxn modelId="{02306992-FD0D-4339-B240-E2E8DCE7097D}" type="presOf" srcId="{019954F2-8AA9-40DE-9959-AB96D629F9C6}" destId="{659F6924-8244-46C4-BAD5-065C5ECD2CF5}" srcOrd="0" destOrd="0" presId="urn:microsoft.com/office/officeart/2005/8/layout/orgChart1"/>
    <dgm:cxn modelId="{7B2D93B6-81DD-4EE7-9524-86A2985ED774}" type="presOf" srcId="{E05D9B44-1410-411E-A65A-CCD717409D2D}" destId="{4E37DEB0-D9F0-43A0-9A26-8D520C18FFFC}" srcOrd="0" destOrd="0" presId="urn:microsoft.com/office/officeart/2005/8/layout/orgChart1"/>
    <dgm:cxn modelId="{9E926E73-F5D1-44E2-9A85-D79176A1C49A}" type="presOf" srcId="{AE6EF441-16FF-4F40-9549-48F7E5E08748}" destId="{FF25F41A-B9BE-46B7-8174-53AD5A857158}" srcOrd="0" destOrd="0" presId="urn:microsoft.com/office/officeart/2005/8/layout/orgChart1"/>
    <dgm:cxn modelId="{9317F6ED-5733-4EAD-A3DE-730C8371F522}" type="presOf" srcId="{ABE01663-9382-4FE2-AE7A-A2467FBAAA39}" destId="{90425C27-4B0B-430B-A9D0-7560E4573E38}" srcOrd="0" destOrd="0" presId="urn:microsoft.com/office/officeart/2005/8/layout/orgChart1"/>
    <dgm:cxn modelId="{7F8DFD06-F17C-4074-836F-82BEAA613440}" type="presParOf" srcId="{659F6924-8244-46C4-BAD5-065C5ECD2CF5}" destId="{94284653-7D2B-4F06-81DF-914B20D90205}" srcOrd="0" destOrd="0" presId="urn:microsoft.com/office/officeart/2005/8/layout/orgChart1"/>
    <dgm:cxn modelId="{D0C21B1B-12E2-44F7-BB2C-0E51650F19F3}" type="presParOf" srcId="{94284653-7D2B-4F06-81DF-914B20D90205}" destId="{86820223-4330-4E2C-AA3F-019710D7B8E6}" srcOrd="0" destOrd="0" presId="urn:microsoft.com/office/officeart/2005/8/layout/orgChart1"/>
    <dgm:cxn modelId="{17BED3EF-1651-4F81-8567-A032D24A0D2D}" type="presParOf" srcId="{86820223-4330-4E2C-AA3F-019710D7B8E6}" destId="{FF25F41A-B9BE-46B7-8174-53AD5A857158}" srcOrd="0" destOrd="0" presId="urn:microsoft.com/office/officeart/2005/8/layout/orgChart1"/>
    <dgm:cxn modelId="{FBA8BD5C-AF80-43DF-A76D-989111BF6BC2}" type="presParOf" srcId="{86820223-4330-4E2C-AA3F-019710D7B8E6}" destId="{B299EF0B-6895-4FD4-994C-C59D6B374B86}" srcOrd="1" destOrd="0" presId="urn:microsoft.com/office/officeart/2005/8/layout/orgChart1"/>
    <dgm:cxn modelId="{A32EE192-AA17-41FD-8D61-1D08A9B6505D}" type="presParOf" srcId="{94284653-7D2B-4F06-81DF-914B20D90205}" destId="{C58F47FE-084B-40F0-B00C-32AA01978D8E}" srcOrd="1" destOrd="0" presId="urn:microsoft.com/office/officeart/2005/8/layout/orgChart1"/>
    <dgm:cxn modelId="{731D3564-B61C-4DCE-9F31-97490169CC0D}" type="presParOf" srcId="{C58F47FE-084B-40F0-B00C-32AA01978D8E}" destId="{4E37DEB0-D9F0-43A0-9A26-8D520C18FFFC}" srcOrd="0" destOrd="0" presId="urn:microsoft.com/office/officeart/2005/8/layout/orgChart1"/>
    <dgm:cxn modelId="{CE59782A-6429-49E3-93B7-221C47607A9B}" type="presParOf" srcId="{C58F47FE-084B-40F0-B00C-32AA01978D8E}" destId="{CCA7D13E-8828-4018-9C46-ED7A609ED4C1}" srcOrd="1" destOrd="0" presId="urn:microsoft.com/office/officeart/2005/8/layout/orgChart1"/>
    <dgm:cxn modelId="{711CBAF1-E715-4F7A-8C8C-FFA584B18AF9}" type="presParOf" srcId="{CCA7D13E-8828-4018-9C46-ED7A609ED4C1}" destId="{4EE149C8-8CDF-4427-8F96-CB574910B243}" srcOrd="0" destOrd="0" presId="urn:microsoft.com/office/officeart/2005/8/layout/orgChart1"/>
    <dgm:cxn modelId="{5EFC3DD1-CD06-4351-AD7A-C3346540DD0D}" type="presParOf" srcId="{4EE149C8-8CDF-4427-8F96-CB574910B243}" destId="{90425C27-4B0B-430B-A9D0-7560E4573E38}" srcOrd="0" destOrd="0" presId="urn:microsoft.com/office/officeart/2005/8/layout/orgChart1"/>
    <dgm:cxn modelId="{5293B223-88B4-4578-8566-23BAFE587CD2}" type="presParOf" srcId="{4EE149C8-8CDF-4427-8F96-CB574910B243}" destId="{B77A3460-3E64-4564-A502-0904FEEE1912}" srcOrd="1" destOrd="0" presId="urn:microsoft.com/office/officeart/2005/8/layout/orgChart1"/>
    <dgm:cxn modelId="{D340C80D-25F5-4C37-8DF0-031664B047A5}" type="presParOf" srcId="{CCA7D13E-8828-4018-9C46-ED7A609ED4C1}" destId="{23FA4B4C-C4AF-4FE4-914D-6FEE74318EDA}" srcOrd="1" destOrd="0" presId="urn:microsoft.com/office/officeart/2005/8/layout/orgChart1"/>
    <dgm:cxn modelId="{9704AC91-B099-41A0-99C0-825A7A395BF5}" type="presParOf" srcId="{CCA7D13E-8828-4018-9C46-ED7A609ED4C1}" destId="{D876F81F-24A2-411A-8D0A-7E53238E75BF}" srcOrd="2" destOrd="0" presId="urn:microsoft.com/office/officeart/2005/8/layout/orgChart1"/>
    <dgm:cxn modelId="{7A0DF66E-C718-427A-9C1D-8A0A847AB426}" type="presParOf" srcId="{C58F47FE-084B-40F0-B00C-32AA01978D8E}" destId="{4689D215-DB7D-4BAF-B890-4D6D67ACEC14}" srcOrd="2" destOrd="0" presId="urn:microsoft.com/office/officeart/2005/8/layout/orgChart1"/>
    <dgm:cxn modelId="{257B71D8-4FC1-4E8F-BBCA-D33994F20D7E}" type="presParOf" srcId="{C58F47FE-084B-40F0-B00C-32AA01978D8E}" destId="{C0E9BE9A-3251-48E1-80FA-3E8DE7B221F1}" srcOrd="3" destOrd="0" presId="urn:microsoft.com/office/officeart/2005/8/layout/orgChart1"/>
    <dgm:cxn modelId="{E1C64069-3D5F-48B9-B9C1-B4A71B784B93}" type="presParOf" srcId="{C0E9BE9A-3251-48E1-80FA-3E8DE7B221F1}" destId="{63EFE2DC-A1F3-4DE7-9D1B-8121E8D77102}" srcOrd="0" destOrd="0" presId="urn:microsoft.com/office/officeart/2005/8/layout/orgChart1"/>
    <dgm:cxn modelId="{46994A21-87A3-4030-A64B-BD8D57DB611B}" type="presParOf" srcId="{63EFE2DC-A1F3-4DE7-9D1B-8121E8D77102}" destId="{C1D1D3A2-3F86-4692-AA10-8EAC17FFE6B4}" srcOrd="0" destOrd="0" presId="urn:microsoft.com/office/officeart/2005/8/layout/orgChart1"/>
    <dgm:cxn modelId="{E48A472A-2A9B-4375-8DD1-501A086CE1AA}" type="presParOf" srcId="{63EFE2DC-A1F3-4DE7-9D1B-8121E8D77102}" destId="{A46B4969-96A2-4AF6-AB1A-9B0051E3FD34}" srcOrd="1" destOrd="0" presId="urn:microsoft.com/office/officeart/2005/8/layout/orgChart1"/>
    <dgm:cxn modelId="{3A97C9AF-370E-4073-826B-5E075700E688}" type="presParOf" srcId="{C0E9BE9A-3251-48E1-80FA-3E8DE7B221F1}" destId="{7BC1BB65-7B20-4625-8AB6-0C3111757D20}" srcOrd="1" destOrd="0" presId="urn:microsoft.com/office/officeart/2005/8/layout/orgChart1"/>
    <dgm:cxn modelId="{F1E4D2FA-F6C7-413C-BE18-873AE03C076B}" type="presParOf" srcId="{C0E9BE9A-3251-48E1-80FA-3E8DE7B221F1}" destId="{2D0F2D25-8D59-4A69-A09A-DB3706F969FB}" srcOrd="2" destOrd="0" presId="urn:microsoft.com/office/officeart/2005/8/layout/orgChart1"/>
    <dgm:cxn modelId="{D26D6726-5895-4065-B210-C07864D996E1}" type="presParOf" srcId="{C58F47FE-084B-40F0-B00C-32AA01978D8E}" destId="{0C952DFE-0485-4FAC-B144-D844E397999E}" srcOrd="4" destOrd="0" presId="urn:microsoft.com/office/officeart/2005/8/layout/orgChart1"/>
    <dgm:cxn modelId="{BDADFB33-0D6F-43DE-A6BF-F7A128C9E82E}" type="presParOf" srcId="{C58F47FE-084B-40F0-B00C-32AA01978D8E}" destId="{0488B362-E625-4A30-9729-00F1CB15AAFB}" srcOrd="5" destOrd="0" presId="urn:microsoft.com/office/officeart/2005/8/layout/orgChart1"/>
    <dgm:cxn modelId="{383A4E03-859B-4EC2-8EED-8A395147B893}" type="presParOf" srcId="{0488B362-E625-4A30-9729-00F1CB15AAFB}" destId="{3F06BA55-76EE-4FAA-B26D-DDDA297A404F}" srcOrd="0" destOrd="0" presId="urn:microsoft.com/office/officeart/2005/8/layout/orgChart1"/>
    <dgm:cxn modelId="{750F723F-D8EE-408B-BE58-6DD8B18248C3}" type="presParOf" srcId="{3F06BA55-76EE-4FAA-B26D-DDDA297A404F}" destId="{D3B82C9F-A5B8-4C56-AFDB-5627F803549D}" srcOrd="0" destOrd="0" presId="urn:microsoft.com/office/officeart/2005/8/layout/orgChart1"/>
    <dgm:cxn modelId="{9E0F387D-060E-45B9-A9C8-AC00EBF35EDA}" type="presParOf" srcId="{3F06BA55-76EE-4FAA-B26D-DDDA297A404F}" destId="{7E030DCC-0FC8-4274-AF50-0FDFAD34C76C}" srcOrd="1" destOrd="0" presId="urn:microsoft.com/office/officeart/2005/8/layout/orgChart1"/>
    <dgm:cxn modelId="{029A5EC7-9641-4A33-9FB3-C09666D8927B}" type="presParOf" srcId="{0488B362-E625-4A30-9729-00F1CB15AAFB}" destId="{6B91D3A8-90C6-4B9B-9E50-8F8D5BD63168}" srcOrd="1" destOrd="0" presId="urn:microsoft.com/office/officeart/2005/8/layout/orgChart1"/>
    <dgm:cxn modelId="{80C82DC5-E3C7-44F7-A5FC-5BB3C29FD987}" type="presParOf" srcId="{0488B362-E625-4A30-9729-00F1CB15AAFB}" destId="{0316D12D-54C8-46DE-BAB2-3DA7BB967DB6}" srcOrd="2" destOrd="0" presId="urn:microsoft.com/office/officeart/2005/8/layout/orgChart1"/>
    <dgm:cxn modelId="{EC90FE6F-F2B8-453A-8E84-0B06730B5A4E}" type="presParOf" srcId="{94284653-7D2B-4F06-81DF-914B20D90205}" destId="{DF8DE20B-6B72-41AC-BFCE-AA2903C5E5B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952DFE-0485-4FAC-B144-D844E397999E}">
      <dsp:nvSpPr>
        <dsp:cNvPr id="0" name=""/>
        <dsp:cNvSpPr/>
      </dsp:nvSpPr>
      <dsp:spPr>
        <a:xfrm>
          <a:off x="4334933" y="2364229"/>
          <a:ext cx="3064378" cy="1160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577"/>
              </a:lnTo>
              <a:lnTo>
                <a:pt x="3064378" y="894577"/>
              </a:lnTo>
              <a:lnTo>
                <a:pt x="3064378" y="116044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89D215-DB7D-4BAF-B890-4D6D67ACEC14}">
      <dsp:nvSpPr>
        <dsp:cNvPr id="0" name=""/>
        <dsp:cNvSpPr/>
      </dsp:nvSpPr>
      <dsp:spPr>
        <a:xfrm>
          <a:off x="4289213" y="2364229"/>
          <a:ext cx="91440" cy="11604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6044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37DEB0-D9F0-43A0-9A26-8D520C18FFFC}">
      <dsp:nvSpPr>
        <dsp:cNvPr id="0" name=""/>
        <dsp:cNvSpPr/>
      </dsp:nvSpPr>
      <dsp:spPr>
        <a:xfrm>
          <a:off x="1270555" y="2364229"/>
          <a:ext cx="3064378" cy="1160444"/>
        </a:xfrm>
        <a:custGeom>
          <a:avLst/>
          <a:gdLst/>
          <a:ahLst/>
          <a:cxnLst/>
          <a:rect l="0" t="0" r="0" b="0"/>
          <a:pathLst>
            <a:path>
              <a:moveTo>
                <a:pt x="3064378" y="0"/>
              </a:moveTo>
              <a:lnTo>
                <a:pt x="3064378" y="894577"/>
              </a:lnTo>
              <a:lnTo>
                <a:pt x="0" y="894577"/>
              </a:lnTo>
              <a:lnTo>
                <a:pt x="0" y="116044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25F41A-B9BE-46B7-8174-53AD5A857158}">
      <dsp:nvSpPr>
        <dsp:cNvPr id="0" name=""/>
        <dsp:cNvSpPr/>
      </dsp:nvSpPr>
      <dsp:spPr>
        <a:xfrm>
          <a:off x="4524" y="790388"/>
          <a:ext cx="8660818" cy="1573841"/>
        </a:xfrm>
        <a:prstGeom prst="rect">
          <a:avLst/>
        </a:prstGeom>
        <a:solidFill>
          <a:srgbClr val="8CC63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500" kern="1200" dirty="0" smtClean="0"/>
            <a:t>437 pociągów</a:t>
          </a:r>
          <a:endParaRPr lang="pl-PL" sz="6500" kern="1200" dirty="0"/>
        </a:p>
      </dsp:txBody>
      <dsp:txXfrm>
        <a:off x="4524" y="790388"/>
        <a:ext cx="8660818" cy="1573841"/>
      </dsp:txXfrm>
    </dsp:sp>
    <dsp:sp modelId="{90425C27-4B0B-430B-A9D0-7560E4573E38}">
      <dsp:nvSpPr>
        <dsp:cNvPr id="0" name=""/>
        <dsp:cNvSpPr/>
      </dsp:nvSpPr>
      <dsp:spPr>
        <a:xfrm>
          <a:off x="4524" y="3524673"/>
          <a:ext cx="2532062" cy="1266031"/>
        </a:xfrm>
        <a:prstGeom prst="rect">
          <a:avLst/>
        </a:prstGeom>
        <a:solidFill>
          <a:srgbClr val="00BAF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500" kern="1200" dirty="0" smtClean="0"/>
            <a:t>211</a:t>
          </a:r>
          <a:endParaRPr lang="pl-PL" sz="6500" kern="1200" dirty="0"/>
        </a:p>
      </dsp:txBody>
      <dsp:txXfrm>
        <a:off x="4524" y="3524673"/>
        <a:ext cx="2532062" cy="1266031"/>
      </dsp:txXfrm>
    </dsp:sp>
    <dsp:sp modelId="{C1D1D3A2-3F86-4692-AA10-8EAC17FFE6B4}">
      <dsp:nvSpPr>
        <dsp:cNvPr id="0" name=""/>
        <dsp:cNvSpPr/>
      </dsp:nvSpPr>
      <dsp:spPr>
        <a:xfrm>
          <a:off x="3068902" y="3524673"/>
          <a:ext cx="2532062" cy="1266031"/>
        </a:xfrm>
        <a:prstGeom prst="rect">
          <a:avLst/>
        </a:prstGeom>
        <a:solidFill>
          <a:srgbClr val="00BAF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500" kern="1200" dirty="0" smtClean="0"/>
            <a:t>192</a:t>
          </a:r>
          <a:endParaRPr lang="pl-PL" sz="6500" kern="1200" dirty="0"/>
        </a:p>
      </dsp:txBody>
      <dsp:txXfrm>
        <a:off x="3068902" y="3524673"/>
        <a:ext cx="2532062" cy="1266031"/>
      </dsp:txXfrm>
    </dsp:sp>
    <dsp:sp modelId="{D3B82C9F-A5B8-4C56-AFDB-5627F803549D}">
      <dsp:nvSpPr>
        <dsp:cNvPr id="0" name=""/>
        <dsp:cNvSpPr/>
      </dsp:nvSpPr>
      <dsp:spPr>
        <a:xfrm>
          <a:off x="6133280" y="3524673"/>
          <a:ext cx="2532062" cy="1266031"/>
        </a:xfrm>
        <a:prstGeom prst="rect">
          <a:avLst/>
        </a:prstGeom>
        <a:solidFill>
          <a:srgbClr val="00BAF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500" kern="1200" dirty="0" smtClean="0"/>
            <a:t>34</a:t>
          </a:r>
          <a:endParaRPr lang="pl-PL" sz="6500" kern="1200" dirty="0"/>
        </a:p>
      </dsp:txBody>
      <dsp:txXfrm>
        <a:off x="6133280" y="3524673"/>
        <a:ext cx="2532062" cy="1266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>
              <a:defRPr sz="1200"/>
            </a:lvl1pPr>
          </a:lstStyle>
          <a:p>
            <a:pPr>
              <a:defRPr/>
            </a:pPr>
            <a:fld id="{F9FA3A4D-D442-4B9E-833F-2D3981A1E060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370947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14626" y="9370947"/>
            <a:ext cx="2919565" cy="495367"/>
          </a:xfrm>
          <a:prstGeom prst="rect">
            <a:avLst/>
          </a:prstGeom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E7DB93-EC44-4321-9F87-C4D4D6CE3B3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21826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55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3288" y="739775"/>
            <a:ext cx="4929187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195" name="Shape 56"/>
          <p:cNvSpPr>
            <a:spLocks noGrp="1"/>
          </p:cNvSpPr>
          <p:nvPr>
            <p:ph type="body" sz="quarter" idx="1"/>
          </p:nvPr>
        </p:nvSpPr>
        <p:spPr bwMode="auto">
          <a:xfrm>
            <a:off x="898207" y="4687052"/>
            <a:ext cx="4939350" cy="443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altLang="pl-PL" smtClean="0">
              <a:sym typeface="Avenir Roman"/>
            </a:endParaRPr>
          </a:p>
        </p:txBody>
      </p:sp>
    </p:spTree>
    <p:extLst>
      <p:ext uri="{BB962C8B-B14F-4D97-AF65-F5344CB8AC3E}">
        <p14:creationId xmlns:p14="http://schemas.microsoft.com/office/powerpoint/2010/main" val="40389517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1pPr>
    <a:lvl2pPr marL="742950" indent="-28575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2pPr>
    <a:lvl3pPr marL="1143000" indent="-22860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3pPr>
    <a:lvl4pPr marL="1600200" indent="-22860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4pPr>
    <a:lvl5pPr marL="2057400" indent="-22860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74725" y="3030541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51043" y="552768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AE301-1D52-4E12-82CC-7B01A3938D7C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85FDD-425F-4663-B531-6E30A479B74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12068612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0875" y="2276482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A15E0-FAC8-4420-A24B-125DA1070194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2B98E-15FF-46D0-B3ED-4697D1334CB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1257416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1" b="1" cap="all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7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9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2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4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9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9FBD3-95D7-4AE5-A14E-28C6AC886CFF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ABA44-7F58-40EF-B48F-738C3E174E6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5214275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50880" y="2276482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78605" y="2276482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AEAB-516B-41BA-BE60-5BBEA5499B3B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6520B-13B5-4573-BDB8-E9E614FD068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131925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50880" y="2182816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2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4" indent="0">
              <a:buNone/>
              <a:defRPr sz="1600" b="1"/>
            </a:lvl5pPr>
            <a:lvl6pPr marL="2286228" indent="0">
              <a:buNone/>
              <a:defRPr sz="1600" b="1"/>
            </a:lvl6pPr>
            <a:lvl7pPr marL="2743475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880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605593" y="2182816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2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4" indent="0">
              <a:buNone/>
              <a:defRPr sz="1600" b="1"/>
            </a:lvl5pPr>
            <a:lvl6pPr marL="2286228" indent="0">
              <a:buNone/>
              <a:defRPr sz="1600" b="1"/>
            </a:lvl6pPr>
            <a:lvl7pPr marL="2743475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605593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92A50-DB7C-4A1D-9600-2F808A2FF0D7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C99A3-1A90-43AC-850D-AF05602FD55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7033419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5E193-2F9F-4F00-B132-58C08AADC258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35B17-E55E-4A29-8E25-BFB32E951A9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7586500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98B1E-15A3-40FF-BB89-2DD440A782C8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C6A1D-9C64-4827-96F9-754D99578E2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1000471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8894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50875" y="204153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46" indent="0">
              <a:buNone/>
              <a:defRPr sz="1200"/>
            </a:lvl2pPr>
            <a:lvl3pPr marL="914492" indent="0">
              <a:buNone/>
              <a:defRPr sz="1000"/>
            </a:lvl3pPr>
            <a:lvl4pPr marL="1371737" indent="0">
              <a:buNone/>
              <a:defRPr sz="900"/>
            </a:lvl4pPr>
            <a:lvl5pPr marL="1828984" indent="0">
              <a:buNone/>
              <a:defRPr sz="900"/>
            </a:lvl5pPr>
            <a:lvl6pPr marL="2286228" indent="0">
              <a:buNone/>
              <a:defRPr sz="900"/>
            </a:lvl6pPr>
            <a:lvl7pPr marL="2743475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36328-3C7B-4911-9383-81C7386CF509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6933B-943E-4FF7-AE2D-361C4E29C7D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904976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49530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49530" y="871547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46" indent="0">
              <a:buNone/>
              <a:defRPr sz="2801"/>
            </a:lvl2pPr>
            <a:lvl3pPr marL="914492" indent="0">
              <a:buNone/>
              <a:defRPr sz="2400"/>
            </a:lvl3pPr>
            <a:lvl4pPr marL="1371737" indent="0">
              <a:buNone/>
              <a:defRPr sz="2000"/>
            </a:lvl4pPr>
            <a:lvl5pPr marL="1828984" indent="0">
              <a:buNone/>
              <a:defRPr sz="2000"/>
            </a:lvl5pPr>
            <a:lvl6pPr marL="2286228" indent="0">
              <a:buNone/>
              <a:defRPr sz="2000"/>
            </a:lvl6pPr>
            <a:lvl7pPr marL="2743475" indent="0">
              <a:buNone/>
              <a:defRPr sz="2000"/>
            </a:lvl7pPr>
            <a:lvl8pPr marL="3200720" indent="0">
              <a:buNone/>
              <a:defRPr sz="2000"/>
            </a:lvl8pPr>
            <a:lvl9pPr marL="3657966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49530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46" indent="0">
              <a:buNone/>
              <a:defRPr sz="1200"/>
            </a:lvl2pPr>
            <a:lvl3pPr marL="914492" indent="0">
              <a:buNone/>
              <a:defRPr sz="1000"/>
            </a:lvl3pPr>
            <a:lvl4pPr marL="1371737" indent="0">
              <a:buNone/>
              <a:defRPr sz="900"/>
            </a:lvl4pPr>
            <a:lvl5pPr marL="1828984" indent="0">
              <a:buNone/>
              <a:defRPr sz="900"/>
            </a:lvl5pPr>
            <a:lvl6pPr marL="2286228" indent="0">
              <a:buNone/>
              <a:defRPr sz="900"/>
            </a:lvl6pPr>
            <a:lvl7pPr marL="2743475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177E8-58AA-460F-A67F-BD0B3B5B531E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FEBC9-5560-4FDE-BB0B-9AB0B4D1294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5866452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2276482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63D1B-4A95-497D-A7FA-EFC0C1767B13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89573-8656-413E-B7CE-11FA17ACCF7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4182426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428163" y="39053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39053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ECC58-D2FB-4A59-8D34-BFB6E8734687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E91E1-6FFB-466A-809E-8B3CF7C40BE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31301781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74725" y="3030541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51043" y="552768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3614F-57A0-4A99-BC56-29E1203843EF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8296-C2CB-4CD6-978E-746979F1038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17267332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0875" y="2276482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EC8C1-07C7-4ACF-BE94-3B6C271CD43E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0DAE1-2C49-410C-BC06-56AA8888ACA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3719697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1" b="1" cap="all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7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9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2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4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9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A4BE-3C42-48BA-96D2-43193826483A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BBF7F-60D1-475E-8F8D-0F59A74D04D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11109497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50880" y="2276482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78605" y="2276482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87B72-0F61-4792-A44B-BB640B534E31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F66CFF-9584-4080-B9C5-21DD3C7A653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80137491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50880" y="2182816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2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4" indent="0">
              <a:buNone/>
              <a:defRPr sz="1600" b="1"/>
            </a:lvl5pPr>
            <a:lvl6pPr marL="2286228" indent="0">
              <a:buNone/>
              <a:defRPr sz="1600" b="1"/>
            </a:lvl6pPr>
            <a:lvl7pPr marL="2743475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880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605593" y="2182816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2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4" indent="0">
              <a:buNone/>
              <a:defRPr sz="1600" b="1"/>
            </a:lvl5pPr>
            <a:lvl6pPr marL="2286228" indent="0">
              <a:buNone/>
              <a:defRPr sz="1600" b="1"/>
            </a:lvl6pPr>
            <a:lvl7pPr marL="2743475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605593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57464-6B86-422E-AB6B-A3F0EA7E2301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501A9-6BC0-4FF4-A51C-5EBBB54041E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70707755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32F02-88B3-4629-955F-33A2301F0E48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5E21F-D6B2-4EE7-8FD4-A6717ED3B42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8134256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A2B26-AE34-40EC-91B1-FCF1CD9C0608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FDB60-6B9D-431E-8432-B5311A30DA2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2302320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8894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50875" y="204153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46" indent="0">
              <a:buNone/>
              <a:defRPr sz="1200"/>
            </a:lvl2pPr>
            <a:lvl3pPr marL="914492" indent="0">
              <a:buNone/>
              <a:defRPr sz="1000"/>
            </a:lvl3pPr>
            <a:lvl4pPr marL="1371737" indent="0">
              <a:buNone/>
              <a:defRPr sz="900"/>
            </a:lvl4pPr>
            <a:lvl5pPr marL="1828984" indent="0">
              <a:buNone/>
              <a:defRPr sz="900"/>
            </a:lvl5pPr>
            <a:lvl6pPr marL="2286228" indent="0">
              <a:buNone/>
              <a:defRPr sz="900"/>
            </a:lvl6pPr>
            <a:lvl7pPr marL="2743475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9C687-48F6-4CA1-A077-8097218596F3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C9E25-6B6D-48D0-AE24-25359BF43AF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48362633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49530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49530" y="871547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46" indent="0">
              <a:buNone/>
              <a:defRPr sz="2801"/>
            </a:lvl2pPr>
            <a:lvl3pPr marL="914492" indent="0">
              <a:buNone/>
              <a:defRPr sz="2400"/>
            </a:lvl3pPr>
            <a:lvl4pPr marL="1371737" indent="0">
              <a:buNone/>
              <a:defRPr sz="2000"/>
            </a:lvl4pPr>
            <a:lvl5pPr marL="1828984" indent="0">
              <a:buNone/>
              <a:defRPr sz="2000"/>
            </a:lvl5pPr>
            <a:lvl6pPr marL="2286228" indent="0">
              <a:buNone/>
              <a:defRPr sz="2000"/>
            </a:lvl6pPr>
            <a:lvl7pPr marL="2743475" indent="0">
              <a:buNone/>
              <a:defRPr sz="2000"/>
            </a:lvl7pPr>
            <a:lvl8pPr marL="3200720" indent="0">
              <a:buNone/>
              <a:defRPr sz="2000"/>
            </a:lvl8pPr>
            <a:lvl9pPr marL="3657966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49530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46" indent="0">
              <a:buNone/>
              <a:defRPr sz="1200"/>
            </a:lvl2pPr>
            <a:lvl3pPr marL="914492" indent="0">
              <a:buNone/>
              <a:defRPr sz="1000"/>
            </a:lvl3pPr>
            <a:lvl4pPr marL="1371737" indent="0">
              <a:buNone/>
              <a:defRPr sz="900"/>
            </a:lvl4pPr>
            <a:lvl5pPr marL="1828984" indent="0">
              <a:buNone/>
              <a:defRPr sz="900"/>
            </a:lvl5pPr>
            <a:lvl6pPr marL="2286228" indent="0">
              <a:buNone/>
              <a:defRPr sz="900"/>
            </a:lvl6pPr>
            <a:lvl7pPr marL="2743475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E98C4-D917-47D2-A33E-81D895F2BAE5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CA7C2-7655-43DA-909C-D45DFF54D51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17528765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2276482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EED29-FC08-4591-A732-7E6240948071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9F10D-38A9-4D28-BE30-BA57378F12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08939405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428163" y="39053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39053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A25F9-E8A3-4906-861D-E6285BBCD8BB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A5FD1-A015-474B-9839-C8CE025BBE7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35355581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odtytuł k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"/>
          <p:cNvSpPr>
            <a:spLocks/>
          </p:cNvSpPr>
          <p:nvPr/>
        </p:nvSpPr>
        <p:spPr bwMode="auto">
          <a:xfrm rot="16200000">
            <a:off x="7173119" y="5347494"/>
            <a:ext cx="1643062" cy="0"/>
          </a:xfrm>
          <a:custGeom>
            <a:avLst/>
            <a:gdLst>
              <a:gd name="T0" fmla="*/ 2147483646 w 21600"/>
              <a:gd name="T1" fmla="*/ 1 h 1"/>
              <a:gd name="T2" fmla="*/ 2147483646 w 21600"/>
              <a:gd name="T3" fmla="*/ 1 h 1"/>
              <a:gd name="T4" fmla="*/ 2147483646 w 21600"/>
              <a:gd name="T5" fmla="*/ 1 h 1"/>
              <a:gd name="T6" fmla="*/ 2147483646 w 21600"/>
              <a:gd name="T7" fmla="*/ 1 h 1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1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444444">
                <a:alpha val="3019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endParaRPr lang="pl-PL" sz="2400"/>
          </a:p>
        </p:txBody>
      </p:sp>
      <p:pic>
        <p:nvPicPr>
          <p:cNvPr id="5" name="pasted-imag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684213"/>
            <a:ext cx="6159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" name="pasted-image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8572500"/>
            <a:ext cx="30511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>
              <a:defRPr sz="7001"/>
            </a:lvl1pPr>
          </a:lstStyle>
          <a:p>
            <a:pPr lvl="0"/>
            <a:r>
              <a:rPr lang="pl-PL" smtClean="0"/>
              <a:t>Kliknij, aby edytować styl</a:t>
            </a:r>
            <a:endParaRPr/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</a:lvl1pPr>
            <a:lvl2pPr marL="0" indent="228623">
              <a:lnSpc>
                <a:spcPct val="90000"/>
              </a:lnSpc>
              <a:spcBef>
                <a:spcPts val="0"/>
              </a:spcBef>
              <a:buSzTx/>
              <a:buNone/>
            </a:lvl2pPr>
            <a:lvl3pPr marL="0" indent="457246">
              <a:lnSpc>
                <a:spcPct val="90000"/>
              </a:lnSpc>
              <a:spcBef>
                <a:spcPts val="0"/>
              </a:spcBef>
              <a:buSzTx/>
              <a:buNone/>
            </a:lvl3pPr>
            <a:lvl4pPr marL="0" indent="685869">
              <a:lnSpc>
                <a:spcPct val="90000"/>
              </a:lnSpc>
              <a:spcBef>
                <a:spcPts val="0"/>
              </a:spcBef>
              <a:buSzTx/>
              <a:buNone/>
            </a:lvl4pPr>
            <a:lvl5pPr marL="0" indent="914492">
              <a:lnSpc>
                <a:spcPct val="90000"/>
              </a:lnSpc>
              <a:spcBef>
                <a:spcPts val="0"/>
              </a:spcBef>
              <a:buSzTx/>
              <a:buNone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07578251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odtytuł k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"/>
          <p:cNvSpPr>
            <a:spLocks/>
          </p:cNvSpPr>
          <p:nvPr/>
        </p:nvSpPr>
        <p:spPr bwMode="auto">
          <a:xfrm rot="16200000">
            <a:off x="7173119" y="5347494"/>
            <a:ext cx="1643062" cy="0"/>
          </a:xfrm>
          <a:custGeom>
            <a:avLst/>
            <a:gdLst>
              <a:gd name="T0" fmla="*/ 2147483646 w 21600"/>
              <a:gd name="T1" fmla="*/ 1 h 1"/>
              <a:gd name="T2" fmla="*/ 2147483646 w 21600"/>
              <a:gd name="T3" fmla="*/ 1 h 1"/>
              <a:gd name="T4" fmla="*/ 2147483646 w 21600"/>
              <a:gd name="T5" fmla="*/ 1 h 1"/>
              <a:gd name="T6" fmla="*/ 2147483646 w 21600"/>
              <a:gd name="T7" fmla="*/ 1 h 1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1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444444">
                <a:alpha val="3019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endParaRPr lang="pl-PL" sz="2400"/>
          </a:p>
        </p:txBody>
      </p:sp>
      <p:pic>
        <p:nvPicPr>
          <p:cNvPr id="5" name="pasted-imag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684213"/>
            <a:ext cx="6159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" name="pasted-image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8572500"/>
            <a:ext cx="30511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>
              <a:defRPr sz="7001"/>
            </a:lvl1pPr>
          </a:lstStyle>
          <a:p>
            <a:pPr lvl="0"/>
            <a:r>
              <a:rPr lang="pl-PL" smtClean="0"/>
              <a:t>Kliknij, aby edytować styl</a:t>
            </a:r>
            <a:endParaRPr/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</a:lvl1pPr>
            <a:lvl2pPr marL="0" indent="228623">
              <a:lnSpc>
                <a:spcPct val="90000"/>
              </a:lnSpc>
              <a:spcBef>
                <a:spcPts val="0"/>
              </a:spcBef>
              <a:buSzTx/>
              <a:buNone/>
            </a:lvl2pPr>
            <a:lvl3pPr marL="0" indent="457246">
              <a:lnSpc>
                <a:spcPct val="90000"/>
              </a:lnSpc>
              <a:spcBef>
                <a:spcPts val="0"/>
              </a:spcBef>
              <a:buSzTx/>
              <a:buNone/>
            </a:lvl3pPr>
            <a:lvl4pPr marL="0" indent="685869">
              <a:lnSpc>
                <a:spcPct val="90000"/>
              </a:lnSpc>
              <a:spcBef>
                <a:spcPts val="0"/>
              </a:spcBef>
              <a:buSzTx/>
              <a:buNone/>
            </a:lvl4pPr>
            <a:lvl5pPr marL="0" indent="914492">
              <a:lnSpc>
                <a:spcPct val="90000"/>
              </a:lnSpc>
              <a:spcBef>
                <a:spcPts val="0"/>
              </a:spcBef>
              <a:buSzTx/>
              <a:buNone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42208077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32F02-88B3-4629-955F-33A2301F0E48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5E21F-D6B2-4EE7-8FD4-A6717ED3B42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76777167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25120" y="6026762"/>
            <a:ext cx="1517227" cy="34619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21654" y="6026762"/>
            <a:ext cx="2059093" cy="34619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660053" y="6026762"/>
            <a:ext cx="1517227" cy="346193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7135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74725" y="3030541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51043" y="552768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AE301-1D52-4E12-82CC-7B01A3938D7C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85FDD-425F-4663-B531-6E30A479B74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88204237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0875" y="2276482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A15E0-FAC8-4420-A24B-125DA1070194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2B98E-15FF-46D0-B3ED-4697D1334CB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72151135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1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7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9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2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4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9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9FBD3-95D7-4AE5-A14E-28C6AC886CFF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ABA44-7F58-40EF-B48F-738C3E174E6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48046893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50880" y="2276482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78605" y="2276482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AEAB-516B-41BA-BE60-5BBEA5499B3B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6520B-13B5-4573-BDB8-E9E614FD068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42931541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50880" y="2182816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2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4" indent="0">
              <a:buNone/>
              <a:defRPr sz="1600" b="1"/>
            </a:lvl5pPr>
            <a:lvl6pPr marL="2286228" indent="0">
              <a:buNone/>
              <a:defRPr sz="1600" b="1"/>
            </a:lvl6pPr>
            <a:lvl7pPr marL="2743475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880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605593" y="2182816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2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4" indent="0">
              <a:buNone/>
              <a:defRPr sz="1600" b="1"/>
            </a:lvl5pPr>
            <a:lvl6pPr marL="2286228" indent="0">
              <a:buNone/>
              <a:defRPr sz="1600" b="1"/>
            </a:lvl6pPr>
            <a:lvl7pPr marL="2743475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605593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92A50-DB7C-4A1D-9600-2F808A2FF0D7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C99A3-1A90-43AC-850D-AF05602FD55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85266855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5E193-2F9F-4F00-B132-58C08AADC258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35B17-E55E-4A29-8E25-BFB32E951A9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08117986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98B1E-15A3-40FF-BB89-2DD440A782C8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C6A1D-9C64-4827-96F9-754D99578E2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04350904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8894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50875" y="204153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46" indent="0">
              <a:buNone/>
              <a:defRPr sz="1200"/>
            </a:lvl2pPr>
            <a:lvl3pPr marL="914492" indent="0">
              <a:buNone/>
              <a:defRPr sz="1000"/>
            </a:lvl3pPr>
            <a:lvl4pPr marL="1371737" indent="0">
              <a:buNone/>
              <a:defRPr sz="900"/>
            </a:lvl4pPr>
            <a:lvl5pPr marL="1828984" indent="0">
              <a:buNone/>
              <a:defRPr sz="900"/>
            </a:lvl5pPr>
            <a:lvl6pPr marL="2286228" indent="0">
              <a:buNone/>
              <a:defRPr sz="900"/>
            </a:lvl6pPr>
            <a:lvl7pPr marL="2743475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36328-3C7B-4911-9383-81C7386CF509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6933B-943E-4FF7-AE2D-361C4E29C7D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65358543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49530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49530" y="871547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46" indent="0">
              <a:buNone/>
              <a:defRPr sz="2801"/>
            </a:lvl2pPr>
            <a:lvl3pPr marL="914492" indent="0">
              <a:buNone/>
              <a:defRPr sz="2400"/>
            </a:lvl3pPr>
            <a:lvl4pPr marL="1371737" indent="0">
              <a:buNone/>
              <a:defRPr sz="2000"/>
            </a:lvl4pPr>
            <a:lvl5pPr marL="1828984" indent="0">
              <a:buNone/>
              <a:defRPr sz="2000"/>
            </a:lvl5pPr>
            <a:lvl6pPr marL="2286228" indent="0">
              <a:buNone/>
              <a:defRPr sz="2000"/>
            </a:lvl6pPr>
            <a:lvl7pPr marL="2743475" indent="0">
              <a:buNone/>
              <a:defRPr sz="2000"/>
            </a:lvl7pPr>
            <a:lvl8pPr marL="3200720" indent="0">
              <a:buNone/>
              <a:defRPr sz="2000"/>
            </a:lvl8pPr>
            <a:lvl9pPr marL="3657966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49530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46" indent="0">
              <a:buNone/>
              <a:defRPr sz="1200"/>
            </a:lvl2pPr>
            <a:lvl3pPr marL="914492" indent="0">
              <a:buNone/>
              <a:defRPr sz="1000"/>
            </a:lvl3pPr>
            <a:lvl4pPr marL="1371737" indent="0">
              <a:buNone/>
              <a:defRPr sz="900"/>
            </a:lvl4pPr>
            <a:lvl5pPr marL="1828984" indent="0">
              <a:buNone/>
              <a:defRPr sz="900"/>
            </a:lvl5pPr>
            <a:lvl6pPr marL="2286228" indent="0">
              <a:buNone/>
              <a:defRPr sz="900"/>
            </a:lvl6pPr>
            <a:lvl7pPr marL="2743475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177E8-58AA-460F-A67F-BD0B3B5B531E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FEBC9-5560-4FDE-BB0B-9AB0B4D1294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75181764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2276482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63D1B-4A95-497D-A7FA-EFC0C1767B13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89573-8656-413E-B7CE-11FA17ACCF7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68749899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428163" y="39053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39053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ECC58-D2FB-4A59-8D34-BFB6E8734687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E91E1-6FFB-466A-809E-8B3CF7C40BE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69888561"/>
      </p:ext>
    </p:extLst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74725" y="3030541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51043" y="552768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3614F-57A0-4A99-BC56-29E1203843EF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8296-C2CB-4CD6-978E-746979F1038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88055818"/>
      </p:ext>
    </p:extLst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0875" y="2276482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EC8C1-07C7-4ACF-BE94-3B6C271CD43E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0DAE1-2C49-410C-BC06-56AA8888ACA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300154"/>
      </p:ext>
    </p:extLst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1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7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9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2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4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9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A4BE-3C42-48BA-96D2-43193826483A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BBF7F-60D1-475E-8F8D-0F59A74D04D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61508308"/>
      </p:ext>
    </p:extLst>
  </p:cSld>
  <p:clrMapOvr>
    <a:masterClrMapping/>
  </p:clrMapOvr>
  <p:transition spd="slow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50880" y="2276482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78605" y="2276482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87B72-0F61-4792-A44B-BB640B534E31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F66CFF-9584-4080-B9C5-21DD3C7A653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90889611"/>
      </p:ext>
    </p:extLst>
  </p:cSld>
  <p:clrMapOvr>
    <a:masterClrMapping/>
  </p:clrMapOvr>
  <p:transition spd="slow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50880" y="2182816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2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4" indent="0">
              <a:buNone/>
              <a:defRPr sz="1600" b="1"/>
            </a:lvl5pPr>
            <a:lvl6pPr marL="2286228" indent="0">
              <a:buNone/>
              <a:defRPr sz="1600" b="1"/>
            </a:lvl6pPr>
            <a:lvl7pPr marL="2743475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880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605593" y="2182816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2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4" indent="0">
              <a:buNone/>
              <a:defRPr sz="1600" b="1"/>
            </a:lvl5pPr>
            <a:lvl6pPr marL="2286228" indent="0">
              <a:buNone/>
              <a:defRPr sz="1600" b="1"/>
            </a:lvl6pPr>
            <a:lvl7pPr marL="2743475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605593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57464-6B86-422E-AB6B-A3F0EA7E2301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501A9-6BC0-4FF4-A51C-5EBBB54041E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6772414"/>
      </p:ext>
    </p:extLst>
  </p:cSld>
  <p:clrMapOvr>
    <a:masterClrMapping/>
  </p:clrMapOvr>
  <p:transition spd="slow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32F02-88B3-4629-955F-33A2301F0E48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5E21F-D6B2-4EE7-8FD4-A6717ED3B42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89363422"/>
      </p:ext>
    </p:extLst>
  </p:cSld>
  <p:clrMapOvr>
    <a:masterClrMapping/>
  </p:clrMapOvr>
  <p:transition spd="slow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A2B26-AE34-40EC-91B1-FCF1CD9C0608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FDB60-6B9D-431E-8432-B5311A30DA2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43089562"/>
      </p:ext>
    </p:extLst>
  </p:cSld>
  <p:clrMapOvr>
    <a:masterClrMapping/>
  </p:clrMapOvr>
  <p:transition spd="slow"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8894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50875" y="204153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46" indent="0">
              <a:buNone/>
              <a:defRPr sz="1200"/>
            </a:lvl2pPr>
            <a:lvl3pPr marL="914492" indent="0">
              <a:buNone/>
              <a:defRPr sz="1000"/>
            </a:lvl3pPr>
            <a:lvl4pPr marL="1371737" indent="0">
              <a:buNone/>
              <a:defRPr sz="900"/>
            </a:lvl4pPr>
            <a:lvl5pPr marL="1828984" indent="0">
              <a:buNone/>
              <a:defRPr sz="900"/>
            </a:lvl5pPr>
            <a:lvl6pPr marL="2286228" indent="0">
              <a:buNone/>
              <a:defRPr sz="900"/>
            </a:lvl6pPr>
            <a:lvl7pPr marL="2743475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9C687-48F6-4CA1-A077-8097218596F3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C9E25-6B6D-48D0-AE24-25359BF43AF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8722381"/>
      </p:ext>
    </p:extLst>
  </p:cSld>
  <p:clrMapOvr>
    <a:masterClrMapping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49530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49530" y="871547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46" indent="0">
              <a:buNone/>
              <a:defRPr sz="2801"/>
            </a:lvl2pPr>
            <a:lvl3pPr marL="914492" indent="0">
              <a:buNone/>
              <a:defRPr sz="2400"/>
            </a:lvl3pPr>
            <a:lvl4pPr marL="1371737" indent="0">
              <a:buNone/>
              <a:defRPr sz="2000"/>
            </a:lvl4pPr>
            <a:lvl5pPr marL="1828984" indent="0">
              <a:buNone/>
              <a:defRPr sz="2000"/>
            </a:lvl5pPr>
            <a:lvl6pPr marL="2286228" indent="0">
              <a:buNone/>
              <a:defRPr sz="2000"/>
            </a:lvl6pPr>
            <a:lvl7pPr marL="2743475" indent="0">
              <a:buNone/>
              <a:defRPr sz="2000"/>
            </a:lvl7pPr>
            <a:lvl8pPr marL="3200720" indent="0">
              <a:buNone/>
              <a:defRPr sz="2000"/>
            </a:lvl8pPr>
            <a:lvl9pPr marL="3657966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49530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46" indent="0">
              <a:buNone/>
              <a:defRPr sz="1200"/>
            </a:lvl2pPr>
            <a:lvl3pPr marL="914492" indent="0">
              <a:buNone/>
              <a:defRPr sz="1000"/>
            </a:lvl3pPr>
            <a:lvl4pPr marL="1371737" indent="0">
              <a:buNone/>
              <a:defRPr sz="900"/>
            </a:lvl4pPr>
            <a:lvl5pPr marL="1828984" indent="0">
              <a:buNone/>
              <a:defRPr sz="900"/>
            </a:lvl5pPr>
            <a:lvl6pPr marL="2286228" indent="0">
              <a:buNone/>
              <a:defRPr sz="900"/>
            </a:lvl6pPr>
            <a:lvl7pPr marL="2743475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E98C4-D917-47D2-A33E-81D895F2BAE5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CA7C2-7655-43DA-909C-D45DFF54D51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41204751"/>
      </p:ext>
    </p:extLst>
  </p:cSld>
  <p:clrMapOvr>
    <a:masterClrMapping/>
  </p:clrMapOvr>
  <p:transition spd="slow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2276482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EED29-FC08-4591-A732-7E6240948071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9F10D-38A9-4D28-BE30-BA57378F12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4247628"/>
      </p:ext>
    </p:extLst>
  </p:cSld>
  <p:clrMapOvr>
    <a:masterClrMapping/>
  </p:clrMapOvr>
  <p:transition spd="slow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428163" y="39053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39053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A25F9-E8A3-4906-861D-E6285BBCD8BB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A5FD1-A015-474B-9839-C8CE025BBE7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4824125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ymbol zastępczy daty 3"/>
          <p:cNvSpPr>
            <a:spLocks noGrp="1"/>
          </p:cNvSpPr>
          <p:nvPr>
            <p:ph type="dt" sz="half" idx="2"/>
          </p:nvPr>
        </p:nvSpPr>
        <p:spPr bwMode="auto">
          <a:xfrm>
            <a:off x="650877" y="9040813"/>
            <a:ext cx="3033713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64529AD-4054-425E-8BA7-7697F3F982F9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2051" name="Symbol zastępczy stopki 4"/>
          <p:cNvSpPr>
            <a:spLocks noGrp="1"/>
          </p:cNvSpPr>
          <p:nvPr>
            <p:ph type="ftr" sz="quarter" idx="3"/>
          </p:nvPr>
        </p:nvSpPr>
        <p:spPr bwMode="auto">
          <a:xfrm>
            <a:off x="4443418" y="9040813"/>
            <a:ext cx="4117975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52" name="Symbol zastępczy numeru slajdu 5"/>
          <p:cNvSpPr>
            <a:spLocks noGrp="1"/>
          </p:cNvSpPr>
          <p:nvPr>
            <p:ph type="sldNum" sz="quarter" idx="4"/>
          </p:nvPr>
        </p:nvSpPr>
        <p:spPr bwMode="auto">
          <a:xfrm>
            <a:off x="9320213" y="9040813"/>
            <a:ext cx="3033712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B1144C3-B096-4C33-BD80-AB8E0E40516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9" name="Prostokąt 8"/>
          <p:cNvSpPr/>
          <p:nvPr userDrawn="1"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33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2400" ker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001" r:id="rId1"/>
    <p:sldLayoutId id="2147491002" r:id="rId2"/>
    <p:sldLayoutId id="2147491003" r:id="rId3"/>
    <p:sldLayoutId id="2147491004" r:id="rId4"/>
    <p:sldLayoutId id="2147491005" r:id="rId5"/>
    <p:sldLayoutId id="2147491006" r:id="rId6"/>
    <p:sldLayoutId id="2147491007" r:id="rId7"/>
    <p:sldLayoutId id="2147491008" r:id="rId8"/>
    <p:sldLayoutId id="2147491009" r:id="rId9"/>
    <p:sldLayoutId id="2147491010" r:id="rId10"/>
    <p:sldLayoutId id="2147491011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457246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46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46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46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46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46" algn="ctr" defTabSz="457246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92" algn="ctr" defTabSz="457246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737" algn="ctr" defTabSz="457246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984" algn="ctr" defTabSz="457246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35" indent="-342935" algn="l" defTabSz="45724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3025" indent="-285779" algn="l" defTabSz="45724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114" indent="-228623" algn="l" defTabSz="45724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60" indent="-228623" algn="l" defTabSz="45724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606" indent="-228623" algn="l" defTabSz="45724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52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98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44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89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2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4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8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5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ymbol zastępczy daty 3"/>
          <p:cNvSpPr>
            <a:spLocks noGrp="1"/>
          </p:cNvSpPr>
          <p:nvPr>
            <p:ph type="dt" sz="half" idx="2"/>
          </p:nvPr>
        </p:nvSpPr>
        <p:spPr bwMode="auto">
          <a:xfrm>
            <a:off x="650877" y="9040813"/>
            <a:ext cx="3033713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FF01C60-6905-4870-9680-CB0CA31AF045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3075" name="Symbol zastępczy stopki 4"/>
          <p:cNvSpPr>
            <a:spLocks noGrp="1"/>
          </p:cNvSpPr>
          <p:nvPr>
            <p:ph type="ftr" sz="quarter" idx="3"/>
          </p:nvPr>
        </p:nvSpPr>
        <p:spPr bwMode="auto">
          <a:xfrm>
            <a:off x="4443418" y="9040813"/>
            <a:ext cx="4117975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6" name="Symbol zastępczy numeru slajdu 5"/>
          <p:cNvSpPr>
            <a:spLocks noGrp="1"/>
          </p:cNvSpPr>
          <p:nvPr>
            <p:ph type="sldNum" sz="quarter" idx="4"/>
          </p:nvPr>
        </p:nvSpPr>
        <p:spPr bwMode="auto">
          <a:xfrm>
            <a:off x="9320213" y="9040813"/>
            <a:ext cx="3033712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595C762-1F22-43AB-AC7B-0AF4E5F28B0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pic>
        <p:nvPicPr>
          <p:cNvPr id="3077" name="pasted-image.tif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684213"/>
            <a:ext cx="6159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078" name="pasted-image.tif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635000"/>
            <a:ext cx="30511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1012" r:id="rId1"/>
    <p:sldLayoutId id="2147491013" r:id="rId2"/>
    <p:sldLayoutId id="2147491014" r:id="rId3"/>
    <p:sldLayoutId id="2147491015" r:id="rId4"/>
    <p:sldLayoutId id="2147491016" r:id="rId5"/>
    <p:sldLayoutId id="2147491017" r:id="rId6"/>
    <p:sldLayoutId id="2147491018" r:id="rId7"/>
    <p:sldLayoutId id="2147491019" r:id="rId8"/>
    <p:sldLayoutId id="2147491020" r:id="rId9"/>
    <p:sldLayoutId id="2147491021" r:id="rId10"/>
    <p:sldLayoutId id="2147491022" r:id="rId11"/>
    <p:sldLayoutId id="2147491067" r:id="rId12"/>
  </p:sldLayoutIdLst>
  <p:transition spd="slow">
    <p:push dir="u"/>
  </p:transition>
  <p:txStyles>
    <p:titleStyle>
      <a:lvl1pPr algn="ctr" defTabSz="457246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46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46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46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46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46" algn="ctr" defTabSz="457246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92" algn="ctr" defTabSz="457246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737" algn="ctr" defTabSz="457246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984" algn="ctr" defTabSz="457246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35" indent="-342935" algn="l" defTabSz="45724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3025" indent="-285779" algn="l" defTabSz="45724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114" indent="-228623" algn="l" defTabSz="45724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60" indent="-228623" algn="l" defTabSz="45724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606" indent="-228623" algn="l" defTabSz="45724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52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98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44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89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2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4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8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5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Grp="1"/>
          </p:cNvSpPr>
          <p:nvPr>
            <p:ph type="title"/>
          </p:nvPr>
        </p:nvSpPr>
        <p:spPr bwMode="auto">
          <a:xfrm>
            <a:off x="508000" y="800100"/>
            <a:ext cx="11988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>
                <a:sym typeface="Aller"/>
              </a:rPr>
              <a:t>Tekst tytułowy</a:t>
            </a:r>
          </a:p>
        </p:txBody>
      </p:sp>
      <p:sp>
        <p:nvSpPr>
          <p:cNvPr id="1027" name="Shape 3"/>
          <p:cNvSpPr>
            <a:spLocks noGrp="1"/>
          </p:cNvSpPr>
          <p:nvPr>
            <p:ph type="body" idx="1"/>
          </p:nvPr>
        </p:nvSpPr>
        <p:spPr bwMode="auto">
          <a:xfrm>
            <a:off x="508000" y="2628900"/>
            <a:ext cx="119888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>
                <a:sym typeface="Roboto Regular"/>
              </a:rPr>
              <a:t>Treść - poziom 1</a:t>
            </a:r>
          </a:p>
          <a:p>
            <a:pPr lvl="1"/>
            <a:r>
              <a:rPr lang="pl-PL" altLang="pl-PL" smtClean="0">
                <a:sym typeface="Roboto Regular"/>
              </a:rPr>
              <a:t>Treść - poziom 2</a:t>
            </a:r>
          </a:p>
          <a:p>
            <a:pPr lvl="2"/>
            <a:r>
              <a:rPr lang="pl-PL" altLang="pl-PL" smtClean="0">
                <a:sym typeface="Roboto Regular"/>
              </a:rPr>
              <a:t>Treść - poziom 3</a:t>
            </a:r>
          </a:p>
          <a:p>
            <a:pPr lvl="3"/>
            <a:r>
              <a:rPr lang="pl-PL" altLang="pl-PL" smtClean="0">
                <a:sym typeface="Roboto Regular"/>
              </a:rPr>
              <a:t>Treść - poziom 4</a:t>
            </a:r>
          </a:p>
          <a:p>
            <a:pPr lvl="4"/>
            <a:r>
              <a:rPr lang="pl-PL" altLang="pl-PL" smtClean="0">
                <a:sym typeface="Roboto Regular"/>
              </a:rPr>
              <a:t>Treść - poziom 5</a:t>
            </a:r>
          </a:p>
        </p:txBody>
      </p:sp>
      <p:pic>
        <p:nvPicPr>
          <p:cNvPr id="1028" name="pasted-image.t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5438" y="684213"/>
            <a:ext cx="6159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51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1034" r:id="rId1"/>
    <p:sldLayoutId id="2147491068" r:id="rId2"/>
    <p:sldLayoutId id="2147491069" r:id="rId3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584258" rtl="0" eaLnBrk="1" fontAlgn="base" hangingPunct="1">
        <a:lnSpc>
          <a:spcPct val="90000"/>
        </a:lnSpc>
        <a:spcBef>
          <a:spcPts val="1600"/>
        </a:spcBef>
        <a:spcAft>
          <a:spcPct val="0"/>
        </a:spcAft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1pPr>
      <a:lvl2pPr algn="ctr" defTabSz="584258" rtl="0" eaLnBrk="1" fontAlgn="base" hangingPunct="1">
        <a:lnSpc>
          <a:spcPct val="90000"/>
        </a:lnSpc>
        <a:spcBef>
          <a:spcPts val="1600"/>
        </a:spcBef>
        <a:spcAft>
          <a:spcPct val="0"/>
        </a:spcAft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2pPr>
      <a:lvl3pPr algn="ctr" defTabSz="584258" rtl="0" eaLnBrk="1" fontAlgn="base" hangingPunct="1">
        <a:lnSpc>
          <a:spcPct val="90000"/>
        </a:lnSpc>
        <a:spcBef>
          <a:spcPts val="1600"/>
        </a:spcBef>
        <a:spcAft>
          <a:spcPct val="0"/>
        </a:spcAft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3pPr>
      <a:lvl4pPr algn="ctr" defTabSz="584258" rtl="0" eaLnBrk="1" fontAlgn="base" hangingPunct="1">
        <a:lnSpc>
          <a:spcPct val="90000"/>
        </a:lnSpc>
        <a:spcBef>
          <a:spcPts val="1600"/>
        </a:spcBef>
        <a:spcAft>
          <a:spcPct val="0"/>
        </a:spcAft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4pPr>
      <a:lvl5pPr algn="ctr" defTabSz="584258" rtl="0" eaLnBrk="1" fontAlgn="base" hangingPunct="1">
        <a:lnSpc>
          <a:spcPct val="90000"/>
        </a:lnSpc>
        <a:spcBef>
          <a:spcPts val="1600"/>
        </a:spcBef>
        <a:spcAft>
          <a:spcPct val="0"/>
        </a:spcAft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5pPr>
      <a:lvl6pPr indent="1143114" defTabSz="584258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6pPr>
      <a:lvl7pPr indent="1371737" defTabSz="584258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7pPr>
      <a:lvl8pPr indent="1600360" defTabSz="584258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8pPr>
      <a:lvl9pPr indent="1828984" defTabSz="584258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9pPr>
    </p:titleStyle>
    <p:bodyStyle>
      <a:lvl1pPr marL="469948" indent="-469948" algn="l" defTabSz="584258" rtl="0" eaLnBrk="1" fontAlgn="base" hangingPunct="1">
        <a:spcBef>
          <a:spcPts val="2200"/>
        </a:spcBef>
        <a:spcAft>
          <a:spcPct val="0"/>
        </a:spcAft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1pPr>
      <a:lvl2pPr marL="782717" indent="-312770" algn="l" defTabSz="584258" rtl="0" eaLnBrk="1" fontAlgn="base" hangingPunct="1">
        <a:spcBef>
          <a:spcPts val="2200"/>
        </a:spcBef>
        <a:spcAft>
          <a:spcPct val="0"/>
        </a:spcAft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2pPr>
      <a:lvl3pPr marL="1252664" indent="-312770" algn="l" defTabSz="584258" rtl="0" eaLnBrk="1" fontAlgn="base" hangingPunct="1">
        <a:spcBef>
          <a:spcPts val="2200"/>
        </a:spcBef>
        <a:spcAft>
          <a:spcPct val="0"/>
        </a:spcAft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3pPr>
      <a:lvl4pPr marL="1722611" indent="-312770" algn="l" defTabSz="584258" rtl="0" eaLnBrk="1" fontAlgn="base" hangingPunct="1">
        <a:spcBef>
          <a:spcPts val="2200"/>
        </a:spcBef>
        <a:spcAft>
          <a:spcPct val="0"/>
        </a:spcAft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4pPr>
      <a:lvl5pPr marL="2192557" indent="-312770" algn="l" defTabSz="584258" rtl="0" eaLnBrk="1" fontAlgn="base" hangingPunct="1">
        <a:spcBef>
          <a:spcPts val="2200"/>
        </a:spcBef>
        <a:spcAft>
          <a:spcPct val="0"/>
        </a:spcAft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5pPr>
      <a:lvl6pPr marL="2663033" indent="-313298" defTabSz="584258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6pPr>
      <a:lvl7pPr marL="3132980" indent="-313298" defTabSz="584258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7pPr>
      <a:lvl8pPr marL="3602927" indent="-313298" defTabSz="584258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8pPr>
      <a:lvl9pPr marL="4072874" indent="-313298" defTabSz="584258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9pPr>
    </p:bodyStyle>
    <p:otherStyle>
      <a:lvl1pPr algn="ctr" defTabSz="584258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23" algn="ctr" defTabSz="584258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46" algn="ctr" defTabSz="584258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69" algn="ctr" defTabSz="584258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92" algn="ctr" defTabSz="584258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114" algn="ctr" defTabSz="584258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737" algn="ctr" defTabSz="584258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360" algn="ctr" defTabSz="584258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984" algn="ctr" defTabSz="584258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ymbol zastępczy daty 3"/>
          <p:cNvSpPr>
            <a:spLocks noGrp="1"/>
          </p:cNvSpPr>
          <p:nvPr>
            <p:ph type="dt" sz="half" idx="2"/>
          </p:nvPr>
        </p:nvSpPr>
        <p:spPr bwMode="auto">
          <a:xfrm>
            <a:off x="650877" y="9040813"/>
            <a:ext cx="3033713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64529AD-4054-425E-8BA7-7697F3F982F9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2051" name="Symbol zastępczy stopki 4"/>
          <p:cNvSpPr>
            <a:spLocks noGrp="1"/>
          </p:cNvSpPr>
          <p:nvPr>
            <p:ph type="ftr" sz="quarter" idx="3"/>
          </p:nvPr>
        </p:nvSpPr>
        <p:spPr bwMode="auto">
          <a:xfrm>
            <a:off x="4443418" y="9040813"/>
            <a:ext cx="4117975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52" name="Symbol zastępczy numeru slajdu 5"/>
          <p:cNvSpPr>
            <a:spLocks noGrp="1"/>
          </p:cNvSpPr>
          <p:nvPr>
            <p:ph type="sldNum" sz="quarter" idx="4"/>
          </p:nvPr>
        </p:nvSpPr>
        <p:spPr bwMode="auto">
          <a:xfrm>
            <a:off x="9320213" y="9040813"/>
            <a:ext cx="3033712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B1144C3-B096-4C33-BD80-AB8E0E40516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9" name="Prostokąt 8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33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2400" kern="0"/>
          </a:p>
        </p:txBody>
      </p:sp>
    </p:spTree>
    <p:extLst>
      <p:ext uri="{BB962C8B-B14F-4D97-AF65-F5344CB8AC3E}">
        <p14:creationId xmlns:p14="http://schemas.microsoft.com/office/powerpoint/2010/main" val="355318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1044" r:id="rId1"/>
    <p:sldLayoutId id="2147491045" r:id="rId2"/>
    <p:sldLayoutId id="2147491046" r:id="rId3"/>
    <p:sldLayoutId id="2147491047" r:id="rId4"/>
    <p:sldLayoutId id="2147491048" r:id="rId5"/>
    <p:sldLayoutId id="2147491049" r:id="rId6"/>
    <p:sldLayoutId id="2147491050" r:id="rId7"/>
    <p:sldLayoutId id="2147491051" r:id="rId8"/>
    <p:sldLayoutId id="2147491052" r:id="rId9"/>
    <p:sldLayoutId id="2147491053" r:id="rId10"/>
    <p:sldLayoutId id="2147491054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457246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46"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92"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737"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984"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35" indent="-342935" algn="l" defTabSz="45724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3025" indent="-285779" algn="l" defTabSz="45724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114" indent="-228623" algn="l" defTabSz="45724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60" indent="-228623" algn="l" defTabSz="45724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606" indent="-228623" algn="l" defTabSz="45724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52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98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44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89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2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4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8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5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ymbol zastępczy daty 3"/>
          <p:cNvSpPr>
            <a:spLocks noGrp="1"/>
          </p:cNvSpPr>
          <p:nvPr>
            <p:ph type="dt" sz="half" idx="2"/>
          </p:nvPr>
        </p:nvSpPr>
        <p:spPr bwMode="auto">
          <a:xfrm>
            <a:off x="650877" y="9040813"/>
            <a:ext cx="3033713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FF01C60-6905-4870-9680-CB0CA31AF045}" type="datetimeFigureOut">
              <a:rPr lang="pl-PL"/>
              <a:pPr>
                <a:defRPr/>
              </a:pPr>
              <a:t>25.01.2024</a:t>
            </a:fld>
            <a:endParaRPr lang="pl-PL"/>
          </a:p>
        </p:txBody>
      </p:sp>
      <p:sp>
        <p:nvSpPr>
          <p:cNvPr id="3075" name="Symbol zastępczy stopki 4"/>
          <p:cNvSpPr>
            <a:spLocks noGrp="1"/>
          </p:cNvSpPr>
          <p:nvPr>
            <p:ph type="ftr" sz="quarter" idx="3"/>
          </p:nvPr>
        </p:nvSpPr>
        <p:spPr bwMode="auto">
          <a:xfrm>
            <a:off x="4443418" y="9040813"/>
            <a:ext cx="4117975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6" name="Symbol zastępczy numeru slajdu 5"/>
          <p:cNvSpPr>
            <a:spLocks noGrp="1"/>
          </p:cNvSpPr>
          <p:nvPr>
            <p:ph type="sldNum" sz="quarter" idx="4"/>
          </p:nvPr>
        </p:nvSpPr>
        <p:spPr bwMode="auto">
          <a:xfrm>
            <a:off x="9320213" y="9040813"/>
            <a:ext cx="3033712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595C762-1F22-43AB-AC7B-0AF4E5F28B0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pic>
        <p:nvPicPr>
          <p:cNvPr id="3077" name="pasted-image.ti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684213"/>
            <a:ext cx="6159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078" name="pasted-image.t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635000"/>
            <a:ext cx="30511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1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1056" r:id="rId1"/>
    <p:sldLayoutId id="2147491057" r:id="rId2"/>
    <p:sldLayoutId id="2147491058" r:id="rId3"/>
    <p:sldLayoutId id="2147491059" r:id="rId4"/>
    <p:sldLayoutId id="2147491060" r:id="rId5"/>
    <p:sldLayoutId id="2147491061" r:id="rId6"/>
    <p:sldLayoutId id="2147491062" r:id="rId7"/>
    <p:sldLayoutId id="2147491063" r:id="rId8"/>
    <p:sldLayoutId id="2147491064" r:id="rId9"/>
    <p:sldLayoutId id="2147491065" r:id="rId10"/>
    <p:sldLayoutId id="2147491066" r:id="rId11"/>
  </p:sldLayoutIdLst>
  <p:transition spd="slow">
    <p:push dir="u"/>
  </p:transition>
  <p:txStyles>
    <p:titleStyle>
      <a:lvl1pPr algn="ctr" defTabSz="457246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46"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92"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737"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984" algn="ctr" defTabSz="4572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35" indent="-342935" algn="l" defTabSz="45724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3025" indent="-285779" algn="l" defTabSz="45724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114" indent="-228623" algn="l" defTabSz="45724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60" indent="-228623" algn="l" defTabSz="45724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606" indent="-228623" algn="l" defTabSz="45724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52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98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44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89" indent="-228623" algn="l" defTabSz="4572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2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4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8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5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4572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0"/>
          <a:stretch/>
        </p:blipFill>
        <p:spPr>
          <a:xfrm>
            <a:off x="4736845" y="3373758"/>
            <a:ext cx="5760000" cy="3058553"/>
          </a:xfrm>
          <a:prstGeom prst="rect">
            <a:avLst/>
          </a:prstGeom>
          <a:effectLst>
            <a:softEdge rad="112522"/>
          </a:effectLst>
        </p:spPr>
      </p:pic>
      <p:sp>
        <p:nvSpPr>
          <p:cNvPr id="4" name="Prostokąt 3"/>
          <p:cNvSpPr/>
          <p:nvPr/>
        </p:nvSpPr>
        <p:spPr>
          <a:xfrm>
            <a:off x="1818640" y="797453"/>
            <a:ext cx="96723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smtClean="0">
                <a:solidFill>
                  <a:srgbClr val="314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Przewozy kolejowe </a:t>
            </a:r>
            <a:br>
              <a:rPr lang="pl-PL" sz="4400" b="1" dirty="0" smtClean="0">
                <a:solidFill>
                  <a:srgbClr val="314F8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400" b="1" dirty="0" smtClean="0">
                <a:solidFill>
                  <a:srgbClr val="314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</a:t>
            </a:r>
            <a:r>
              <a:rPr lang="pl-PL" sz="4400" b="1" dirty="0">
                <a:solidFill>
                  <a:srgbClr val="314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pl-PL" sz="4400" b="1" dirty="0" smtClean="0">
                <a:solidFill>
                  <a:srgbClr val="314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ojewództwie Małopolskim</a:t>
            </a:r>
            <a:endParaRPr lang="pl-PL" sz="4400" b="1" dirty="0">
              <a:solidFill>
                <a:srgbClr val="314F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94" y="4338370"/>
            <a:ext cx="5370897" cy="3580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845" y="8200672"/>
            <a:ext cx="1218046" cy="111654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140" y="8375200"/>
            <a:ext cx="1759840" cy="942014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4889" y="5451282"/>
            <a:ext cx="4386997" cy="2467686"/>
          </a:xfrm>
          <a:prstGeom prst="rect">
            <a:avLst/>
          </a:prstGeom>
          <a:effectLst>
            <a:softEdge rad="112522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3792" y="8113747"/>
            <a:ext cx="2463225" cy="138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126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Wykres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464723"/>
              </p:ext>
            </p:extLst>
          </p:nvPr>
        </p:nvGraphicFramePr>
        <p:xfrm>
          <a:off x="165100" y="1762538"/>
          <a:ext cx="11518900" cy="7838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143560" cy="1625600"/>
          </a:xfrm>
        </p:spPr>
        <p:txBody>
          <a:bodyPr>
            <a:normAutofit/>
          </a:bodyPr>
          <a:lstStyle/>
          <a:p>
            <a:r>
              <a:rPr lang="pl-PL" sz="4000" dirty="0">
                <a:solidFill>
                  <a:srgbClr val="002060"/>
                </a:solidFill>
              </a:rPr>
              <a:t>Praca eksploatacyjna </a:t>
            </a:r>
            <a:r>
              <a:rPr lang="pl-PL" sz="4000" dirty="0" smtClean="0">
                <a:solidFill>
                  <a:srgbClr val="002060"/>
                </a:solidFill>
              </a:rPr>
              <a:t>oraz </a:t>
            </a:r>
            <a:r>
              <a:rPr lang="pl-PL" sz="4000" dirty="0">
                <a:solidFill>
                  <a:srgbClr val="002060"/>
                </a:solidFill>
              </a:rPr>
              <a:t>dofinansowanie Województwa </a:t>
            </a:r>
            <a:r>
              <a:rPr lang="pl-PL" sz="4000" dirty="0" smtClean="0">
                <a:solidFill>
                  <a:srgbClr val="002060"/>
                </a:solidFill>
              </a:rPr>
              <a:t>Małopolskiego</a:t>
            </a:r>
            <a:endParaRPr lang="pl-PL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323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 smtClean="0">
                <a:solidFill>
                  <a:srgbClr val="002060"/>
                </a:solidFill>
              </a:rPr>
              <a:t>Liczba przewiezionych pasażerów koleją</a:t>
            </a:r>
            <a:r>
              <a:rPr lang="pl-PL" sz="4400" b="1" dirty="0" smtClean="0">
                <a:solidFill>
                  <a:srgbClr val="002060"/>
                </a:solidFill>
              </a:rPr>
              <a:t/>
            </a:r>
            <a:br>
              <a:rPr lang="pl-PL" sz="4400" b="1" dirty="0" smtClean="0">
                <a:solidFill>
                  <a:srgbClr val="002060"/>
                </a:solidFill>
              </a:rPr>
            </a:br>
            <a:r>
              <a:rPr lang="pl-PL" sz="2800" b="1" dirty="0" smtClean="0">
                <a:solidFill>
                  <a:srgbClr val="002060"/>
                </a:solidFill>
              </a:rPr>
              <a:t>[w mln]</a:t>
            </a:r>
            <a:endParaRPr lang="pl-PL" sz="2800" b="1" dirty="0">
              <a:solidFill>
                <a:srgbClr val="002060"/>
              </a:solidFill>
            </a:endParaRPr>
          </a:p>
        </p:txBody>
      </p:sp>
      <p:sp>
        <p:nvSpPr>
          <p:cNvPr id="5" name="Pole tekstowe 2"/>
          <p:cNvSpPr txBox="1">
            <a:spLocks noChangeArrowheads="1"/>
          </p:cNvSpPr>
          <p:nvPr/>
        </p:nvSpPr>
        <p:spPr bwMode="auto">
          <a:xfrm>
            <a:off x="4681729" y="5000625"/>
            <a:ext cx="1096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pl-PL" sz="1800" dirty="0">
              <a:solidFill>
                <a:schemeClr val="tx1">
                  <a:lumMod val="50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Wykres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7350253"/>
              </p:ext>
            </p:extLst>
          </p:nvPr>
        </p:nvGraphicFramePr>
        <p:xfrm>
          <a:off x="490331" y="1727201"/>
          <a:ext cx="10533270" cy="7496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45431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Wykres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7503604"/>
              </p:ext>
            </p:extLst>
          </p:nvPr>
        </p:nvGraphicFramePr>
        <p:xfrm>
          <a:off x="139701" y="1549400"/>
          <a:ext cx="11358562" cy="8064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ytuł 1"/>
          <p:cNvSpPr txBox="1">
            <a:spLocks/>
          </p:cNvSpPr>
          <p:nvPr/>
        </p:nvSpPr>
        <p:spPr bwMode="auto">
          <a:xfrm>
            <a:off x="650875" y="390525"/>
            <a:ext cx="1170305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>
            <a:lvl1pPr algn="ctr" defTabSz="584258" rtl="0" eaLnBrk="1" fontAlgn="base" hangingPunct="1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1pPr>
            <a:lvl2pPr algn="ctr" defTabSz="584258" rtl="0" eaLnBrk="1" fontAlgn="base" hangingPunct="1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algn="ctr" defTabSz="584258" rtl="0" eaLnBrk="1" fontAlgn="base" hangingPunct="1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algn="ctr" defTabSz="584258" rtl="0" eaLnBrk="1" fontAlgn="base" hangingPunct="1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algn="ctr" defTabSz="584258" rtl="0" eaLnBrk="1" fontAlgn="base" hangingPunct="1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114" defTabSz="584258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737" defTabSz="584258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360" defTabSz="584258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984" defTabSz="584258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4000" dirty="0">
                <a:solidFill>
                  <a:srgbClr val="002060"/>
                </a:solidFill>
              </a:rPr>
              <a:t>Przeznaczenie środków </a:t>
            </a:r>
            <a:r>
              <a:rPr lang="pl-PL" sz="4000" dirty="0" smtClean="0">
                <a:solidFill>
                  <a:srgbClr val="002060"/>
                </a:solidFill>
              </a:rPr>
              <a:t/>
            </a:r>
            <a:br>
              <a:rPr lang="pl-PL" sz="40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</a:rPr>
              <a:t>[</a:t>
            </a:r>
            <a:r>
              <a:rPr lang="pl-PL" sz="2800" dirty="0">
                <a:solidFill>
                  <a:srgbClr val="002060"/>
                </a:solidFill>
              </a:rPr>
              <a:t>w mln zł]</a:t>
            </a:r>
            <a:endParaRPr lang="pl-PL" sz="1800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1975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b="1" dirty="0" smtClean="0">
                <a:solidFill>
                  <a:srgbClr val="002060"/>
                </a:solidFill>
              </a:rPr>
              <a:t>Koszty ponoszone przez Operatorów</a:t>
            </a:r>
            <a:br>
              <a:rPr lang="pl-PL" sz="4000" b="1" dirty="0" smtClean="0">
                <a:solidFill>
                  <a:srgbClr val="002060"/>
                </a:solidFill>
              </a:rPr>
            </a:br>
            <a:r>
              <a:rPr lang="pl-PL" sz="4000" b="1" dirty="0" smtClean="0">
                <a:solidFill>
                  <a:srgbClr val="002060"/>
                </a:solidFill>
              </a:rPr>
              <a:t>z tytułu uruchamiania pociągów </a:t>
            </a:r>
            <a:r>
              <a:rPr lang="pl-PL" sz="2800" b="1" dirty="0" smtClean="0">
                <a:solidFill>
                  <a:srgbClr val="002060"/>
                </a:solidFill>
              </a:rPr>
              <a:t>[w mln zł]</a:t>
            </a:r>
            <a:endParaRPr lang="pl-PL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Wykres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5552793"/>
              </p:ext>
            </p:extLst>
          </p:nvPr>
        </p:nvGraphicFramePr>
        <p:xfrm>
          <a:off x="106017" y="1897379"/>
          <a:ext cx="11617061" cy="7736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39883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2166015" y="2218159"/>
            <a:ext cx="8669867" cy="6163774"/>
            <a:chOff x="2166015" y="2432167"/>
            <a:chExt cx="8669867" cy="6163774"/>
          </a:xfrm>
        </p:grpSpPr>
        <p:graphicFrame>
          <p:nvGraphicFramePr>
            <p:cNvPr id="4" name="Diagram 3"/>
            <p:cNvGraphicFramePr/>
            <p:nvPr>
              <p:extLst/>
            </p:nvPr>
          </p:nvGraphicFramePr>
          <p:xfrm>
            <a:off x="2166015" y="2432167"/>
            <a:ext cx="8669867" cy="577991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1864" y="7479399"/>
              <a:ext cx="1218046" cy="1116542"/>
            </a:xfrm>
            <a:prstGeom prst="rect">
              <a:avLst/>
            </a:prstGeom>
          </p:spPr>
        </p:pic>
        <p:pic>
          <p:nvPicPr>
            <p:cNvPr id="11" name="Obraz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1959" y="7653927"/>
              <a:ext cx="1759840" cy="942014"/>
            </a:xfrm>
            <a:prstGeom prst="rect">
              <a:avLst/>
            </a:prstGeom>
          </p:spPr>
        </p:pic>
      </p:grpSp>
      <p:sp>
        <p:nvSpPr>
          <p:cNvPr id="8" name="Tytuł 1"/>
          <p:cNvSpPr txBox="1">
            <a:spLocks/>
          </p:cNvSpPr>
          <p:nvPr/>
        </p:nvSpPr>
        <p:spPr bwMode="auto">
          <a:xfrm>
            <a:off x="650875" y="390525"/>
            <a:ext cx="1170305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>
            <a:lvl1pPr algn="ctr" defTabSz="584258" rtl="0" eaLnBrk="1" fontAlgn="base" hangingPunct="1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1pPr>
            <a:lvl2pPr algn="ctr" defTabSz="584258" rtl="0" eaLnBrk="1" fontAlgn="base" hangingPunct="1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algn="ctr" defTabSz="584258" rtl="0" eaLnBrk="1" fontAlgn="base" hangingPunct="1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algn="ctr" defTabSz="584258" rtl="0" eaLnBrk="1" fontAlgn="base" hangingPunct="1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algn="ctr" defTabSz="584258" rtl="0" eaLnBrk="1" fontAlgn="base" hangingPunct="1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3114" defTabSz="584258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737" defTabSz="584258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360" defTabSz="584258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984" defTabSz="584258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sz="4000" kern="0" dirty="0">
                <a:solidFill>
                  <a:srgbClr val="002060"/>
                </a:solidFill>
              </a:rPr>
              <a:t>Liczba </a:t>
            </a:r>
            <a:r>
              <a:rPr lang="pl-PL" sz="4000" kern="0" dirty="0" smtClean="0">
                <a:solidFill>
                  <a:srgbClr val="002060"/>
                </a:solidFill>
              </a:rPr>
              <a:t>pociągów</a:t>
            </a:r>
            <a:br>
              <a:rPr lang="pl-PL" sz="4000" kern="0" dirty="0" smtClean="0">
                <a:solidFill>
                  <a:srgbClr val="002060"/>
                </a:solidFill>
              </a:rPr>
            </a:br>
            <a:r>
              <a:rPr lang="pl-PL" sz="4000" kern="0" dirty="0" smtClean="0">
                <a:solidFill>
                  <a:srgbClr val="002060"/>
                </a:solidFill>
              </a:rPr>
              <a:t>uruchamianych </a:t>
            </a:r>
            <a:r>
              <a:rPr lang="pl-PL" sz="4000" kern="0" dirty="0">
                <a:solidFill>
                  <a:srgbClr val="002060"/>
                </a:solidFill>
              </a:rPr>
              <a:t>każdego dnia (2024 r.)</a:t>
            </a:r>
            <a:endParaRPr lang="pl-PL" sz="2800" kern="0" dirty="0">
              <a:solidFill>
                <a:srgbClr val="002060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0" y="7188680"/>
            <a:ext cx="2260198" cy="126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505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52723" y="584200"/>
            <a:ext cx="11332462" cy="1674326"/>
          </a:xfrm>
        </p:spPr>
        <p:txBody>
          <a:bodyPr/>
          <a:lstStyle/>
          <a:p>
            <a:pPr algn="l"/>
            <a:r>
              <a:rPr lang="pl-PL" b="1" dirty="0" smtClean="0">
                <a:solidFill>
                  <a:srgbClr val="314F88"/>
                </a:solidFill>
              </a:rPr>
              <a:t>Województwo Małopolskie</a:t>
            </a:r>
            <a:br>
              <a:rPr lang="pl-PL" b="1" dirty="0" smtClean="0">
                <a:solidFill>
                  <a:srgbClr val="314F88"/>
                </a:solidFill>
              </a:rPr>
            </a:br>
            <a:r>
              <a:rPr lang="pl-PL" b="1" dirty="0" smtClean="0">
                <a:solidFill>
                  <a:srgbClr val="314F88"/>
                </a:solidFill>
              </a:rPr>
              <a:t>konsekwentnie rozwija ofertę przewozową</a:t>
            </a:r>
            <a:br>
              <a:rPr lang="pl-PL" b="1" dirty="0" smtClean="0">
                <a:solidFill>
                  <a:srgbClr val="314F88"/>
                </a:solidFill>
              </a:rPr>
            </a:br>
            <a:r>
              <a:rPr lang="pl-PL" b="1" dirty="0" smtClean="0">
                <a:solidFill>
                  <a:srgbClr val="314F88"/>
                </a:solidFill>
              </a:rPr>
              <a:t>w transporcie kolejowym</a:t>
            </a:r>
            <a:endParaRPr lang="pl-PL" b="1" dirty="0">
              <a:solidFill>
                <a:srgbClr val="314F88"/>
              </a:solidFill>
            </a:endParaRPr>
          </a:p>
        </p:txBody>
      </p:sp>
      <p:cxnSp>
        <p:nvCxnSpPr>
          <p:cNvPr id="14" name="Łącznik prosty 13"/>
          <p:cNvCxnSpPr/>
          <p:nvPr/>
        </p:nvCxnSpPr>
        <p:spPr>
          <a:xfrm>
            <a:off x="2475871" y="9349747"/>
            <a:ext cx="830443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Obraz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15" y="8962499"/>
            <a:ext cx="6641552" cy="344530"/>
          </a:xfrm>
          <a:prstGeom prst="rect">
            <a:avLst/>
          </a:prstGeom>
        </p:spPr>
      </p:pic>
      <p:sp>
        <p:nvSpPr>
          <p:cNvPr id="18" name="Prostokąt 17"/>
          <p:cNvSpPr>
            <a:spLocks noChangeAspect="1"/>
          </p:cNvSpPr>
          <p:nvPr/>
        </p:nvSpPr>
        <p:spPr>
          <a:xfrm>
            <a:off x="1552724" y="3600881"/>
            <a:ext cx="547977" cy="5486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9" name="Prostokąt 18"/>
          <p:cNvSpPr>
            <a:spLocks noChangeAspect="1"/>
          </p:cNvSpPr>
          <p:nvPr/>
        </p:nvSpPr>
        <p:spPr>
          <a:xfrm>
            <a:off x="1552724" y="5004924"/>
            <a:ext cx="547977" cy="5486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2300142" y="3459715"/>
            <a:ext cx="9405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chemeClr val="tx1"/>
                </a:solidFill>
              </a:rPr>
              <a:t>Na linii SKA1 pociągi do Wieliczki kursują co 30 minut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dirty="0" smtClean="0">
                <a:solidFill>
                  <a:schemeClr val="tx1"/>
                </a:solidFill>
              </a:rPr>
              <a:t>w godzinach od 6.00 do 18.00.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2300142" y="4876675"/>
            <a:ext cx="9405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1"/>
                </a:solidFill>
              </a:rPr>
              <a:t>Połączona </a:t>
            </a:r>
            <a:r>
              <a:rPr lang="pl-PL" b="1" dirty="0" smtClean="0">
                <a:solidFill>
                  <a:schemeClr val="tx1"/>
                </a:solidFill>
              </a:rPr>
              <a:t>została </a:t>
            </a:r>
            <a:r>
              <a:rPr lang="pl-PL" b="1" dirty="0">
                <a:solidFill>
                  <a:schemeClr val="tx1"/>
                </a:solidFill>
              </a:rPr>
              <a:t>relacja wybranych </a:t>
            </a:r>
            <a:r>
              <a:rPr lang="pl-PL" b="1" dirty="0" smtClean="0">
                <a:solidFill>
                  <a:schemeClr val="tx1"/>
                </a:solidFill>
              </a:rPr>
              <a:t>pociągów linii </a:t>
            </a:r>
            <a:r>
              <a:rPr lang="pl-PL" b="1" dirty="0">
                <a:solidFill>
                  <a:schemeClr val="tx1"/>
                </a:solidFill>
              </a:rPr>
              <a:t>SKA2 </a:t>
            </a:r>
            <a:r>
              <a:rPr lang="pl-PL" dirty="0">
                <a:solidFill>
                  <a:schemeClr val="tx1"/>
                </a:solidFill>
              </a:rPr>
              <a:t>Sędziszów – </a:t>
            </a:r>
            <a:r>
              <a:rPr lang="pl-PL" dirty="0" smtClean="0">
                <a:solidFill>
                  <a:schemeClr val="tx1"/>
                </a:solidFill>
              </a:rPr>
              <a:t>Kraków i </a:t>
            </a:r>
            <a:r>
              <a:rPr lang="pl-PL" dirty="0">
                <a:solidFill>
                  <a:schemeClr val="tx1"/>
                </a:solidFill>
              </a:rPr>
              <a:t>Kraków – Skawina – </a:t>
            </a:r>
            <a:r>
              <a:rPr lang="pl-PL" dirty="0" smtClean="0">
                <a:solidFill>
                  <a:schemeClr val="tx1"/>
                </a:solidFill>
              </a:rPr>
              <a:t>Oświęcim</a:t>
            </a:r>
            <a:br>
              <a:rPr lang="pl-PL" dirty="0" smtClean="0">
                <a:solidFill>
                  <a:schemeClr val="tx1"/>
                </a:solidFill>
              </a:rPr>
            </a:br>
            <a:r>
              <a:rPr lang="pl-PL" dirty="0" smtClean="0">
                <a:solidFill>
                  <a:schemeClr val="tx1"/>
                </a:solidFill>
              </a:rPr>
              <a:t>oraz </a:t>
            </a:r>
            <a:r>
              <a:rPr lang="pl-PL" b="1" dirty="0" smtClean="0">
                <a:solidFill>
                  <a:schemeClr val="tx1"/>
                </a:solidFill>
              </a:rPr>
              <a:t>SKA3 </a:t>
            </a:r>
            <a:r>
              <a:rPr lang="pl-PL" dirty="0" smtClean="0">
                <a:solidFill>
                  <a:schemeClr val="tx1"/>
                </a:solidFill>
              </a:rPr>
              <a:t>Tarnów </a:t>
            </a:r>
            <a:r>
              <a:rPr lang="pl-PL" dirty="0">
                <a:solidFill>
                  <a:schemeClr val="tx1"/>
                </a:solidFill>
              </a:rPr>
              <a:t>– </a:t>
            </a:r>
            <a:r>
              <a:rPr lang="pl-PL" dirty="0" smtClean="0">
                <a:solidFill>
                  <a:schemeClr val="tx1"/>
                </a:solidFill>
              </a:rPr>
              <a:t>Kraków i </a:t>
            </a:r>
            <a:r>
              <a:rPr lang="pl-PL" dirty="0">
                <a:solidFill>
                  <a:schemeClr val="tx1"/>
                </a:solidFill>
              </a:rPr>
              <a:t>Kraków – Trzebinia – </a:t>
            </a:r>
            <a:r>
              <a:rPr lang="pl-PL" dirty="0" smtClean="0">
                <a:solidFill>
                  <a:schemeClr val="tx1"/>
                </a:solidFill>
              </a:rPr>
              <a:t>Oświęcim.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2300142" y="6560000"/>
            <a:ext cx="9405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1"/>
                </a:solidFill>
              </a:rPr>
              <a:t>W kolejnych edycjach rozkładu jazdy </a:t>
            </a:r>
            <a:r>
              <a:rPr lang="pl-PL" b="1" dirty="0">
                <a:solidFill>
                  <a:schemeClr val="tx1"/>
                </a:solidFill>
              </a:rPr>
              <a:t>liczba połączeń przelotowych przez Kraków Główny będzie się dalej zwiększać</a:t>
            </a:r>
            <a:r>
              <a:rPr lang="pl-PL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3" name="Prostokąt 22"/>
          <p:cNvSpPr>
            <a:spLocks noChangeAspect="1"/>
          </p:cNvSpPr>
          <p:nvPr/>
        </p:nvSpPr>
        <p:spPr>
          <a:xfrm>
            <a:off x="1552723" y="6701165"/>
            <a:ext cx="547977" cy="5486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60165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52723" y="584200"/>
            <a:ext cx="11332462" cy="1674326"/>
          </a:xfrm>
        </p:spPr>
        <p:txBody>
          <a:bodyPr/>
          <a:lstStyle/>
          <a:p>
            <a:pPr algn="l"/>
            <a:r>
              <a:rPr lang="pl-PL" b="1" dirty="0" smtClean="0">
                <a:solidFill>
                  <a:srgbClr val="314F88"/>
                </a:solidFill>
              </a:rPr>
              <a:t>Województwo Małopolskie</a:t>
            </a:r>
            <a:br>
              <a:rPr lang="pl-PL" b="1" dirty="0" smtClean="0">
                <a:solidFill>
                  <a:srgbClr val="314F88"/>
                </a:solidFill>
              </a:rPr>
            </a:br>
            <a:r>
              <a:rPr lang="pl-PL" b="1" dirty="0" smtClean="0">
                <a:solidFill>
                  <a:srgbClr val="314F88"/>
                </a:solidFill>
              </a:rPr>
              <a:t>konsekwentnie rozwija ofertę przewozową</a:t>
            </a:r>
            <a:br>
              <a:rPr lang="pl-PL" b="1" dirty="0" smtClean="0">
                <a:solidFill>
                  <a:srgbClr val="314F88"/>
                </a:solidFill>
              </a:rPr>
            </a:br>
            <a:r>
              <a:rPr lang="pl-PL" b="1" dirty="0" smtClean="0">
                <a:solidFill>
                  <a:srgbClr val="314F88"/>
                </a:solidFill>
              </a:rPr>
              <a:t>w transporcie kolejowym</a:t>
            </a:r>
            <a:endParaRPr lang="pl-PL" b="1" dirty="0">
              <a:solidFill>
                <a:srgbClr val="314F88"/>
              </a:solidFill>
            </a:endParaRPr>
          </a:p>
        </p:txBody>
      </p:sp>
      <p:cxnSp>
        <p:nvCxnSpPr>
          <p:cNvPr id="14" name="Łącznik prosty 13"/>
          <p:cNvCxnSpPr/>
          <p:nvPr/>
        </p:nvCxnSpPr>
        <p:spPr>
          <a:xfrm>
            <a:off x="2475871" y="9349747"/>
            <a:ext cx="830443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Obraz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15" y="8962499"/>
            <a:ext cx="6641552" cy="34453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864909" y="5342747"/>
            <a:ext cx="972643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427" lvl="1" indent="0" algn="just">
              <a:lnSpc>
                <a:spcPct val="80000"/>
              </a:lnSpc>
              <a:spcBef>
                <a:spcPts val="1800"/>
              </a:spcBef>
              <a:spcAft>
                <a:spcPts val="1800"/>
              </a:spcAft>
              <a:defRPr/>
            </a:pPr>
            <a:r>
              <a:rPr lang="pl-PL" altLang="pl-PL" b="1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Przywrócono codzienne połączenia </a:t>
            </a:r>
            <a:r>
              <a:rPr lang="pl-PL" altLang="pl-PL" b="1" dirty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Kraków – </a:t>
            </a:r>
            <a:r>
              <a:rPr lang="pl-PL" altLang="pl-PL" b="1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Oświęcim – Czechowice-Dziedzice.</a:t>
            </a:r>
            <a:endParaRPr lang="pl-PL" altLang="pl-PL" b="1" dirty="0">
              <a:solidFill>
                <a:schemeClr val="tx1"/>
              </a:solidFill>
              <a:cs typeface="Tahoma" panose="020B0604030504040204" pitchFamily="34" charset="0"/>
              <a:sym typeface="Roboto Regular" panose="02000000000000000000" pitchFamily="2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2185841" y="3175000"/>
            <a:ext cx="9952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chemeClr val="tx1"/>
                </a:solidFill>
              </a:rPr>
              <a:t>Największy </a:t>
            </a:r>
            <a:r>
              <a:rPr lang="pl-PL" b="1" dirty="0">
                <a:solidFill>
                  <a:schemeClr val="tx1"/>
                </a:solidFill>
              </a:rPr>
              <a:t>wzrost </a:t>
            </a:r>
            <a:r>
              <a:rPr lang="pl-PL" b="1" dirty="0" smtClean="0">
                <a:solidFill>
                  <a:schemeClr val="tx1"/>
                </a:solidFill>
              </a:rPr>
              <a:t>pracy eksploatacyjnej </a:t>
            </a:r>
            <a:r>
              <a:rPr lang="pl-PL" dirty="0">
                <a:solidFill>
                  <a:schemeClr val="tx1"/>
                </a:solidFill>
              </a:rPr>
              <a:t>w nowym rozkładzie jazdy </a:t>
            </a:r>
            <a:r>
              <a:rPr lang="pl-PL" dirty="0" smtClean="0">
                <a:solidFill>
                  <a:schemeClr val="tx1"/>
                </a:solidFill>
              </a:rPr>
              <a:t>jest </a:t>
            </a:r>
            <a:r>
              <a:rPr lang="pl-PL" b="1" dirty="0" smtClean="0">
                <a:solidFill>
                  <a:schemeClr val="tx1"/>
                </a:solidFill>
              </a:rPr>
              <a:t>w Oświęcimiu</a:t>
            </a:r>
            <a:r>
              <a:rPr lang="pl-PL" dirty="0" smtClean="0">
                <a:solidFill>
                  <a:schemeClr val="tx1"/>
                </a:solidFill>
              </a:rPr>
              <a:t>.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2185841" y="4091474"/>
            <a:ext cx="9405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1"/>
                </a:solidFill>
              </a:rPr>
              <a:t>Przedłużone </a:t>
            </a:r>
            <a:r>
              <a:rPr lang="pl-PL" dirty="0" smtClean="0">
                <a:solidFill>
                  <a:schemeClr val="tx1"/>
                </a:solidFill>
              </a:rPr>
              <a:t>zostały </a:t>
            </a:r>
            <a:r>
              <a:rPr lang="pl-PL" dirty="0">
                <a:solidFill>
                  <a:schemeClr val="tx1"/>
                </a:solidFill>
              </a:rPr>
              <a:t>tam wszystkie połączenia linii SKA2 kończące </a:t>
            </a:r>
            <a:r>
              <a:rPr lang="pl-PL" dirty="0" smtClean="0">
                <a:solidFill>
                  <a:schemeClr val="tx1"/>
                </a:solidFill>
              </a:rPr>
              <a:t>wcześniej </a:t>
            </a:r>
            <a:r>
              <a:rPr lang="pl-PL" dirty="0">
                <a:solidFill>
                  <a:schemeClr val="tx1"/>
                </a:solidFill>
              </a:rPr>
              <a:t>bieg w Podborach Skawińskich i </a:t>
            </a:r>
            <a:r>
              <a:rPr lang="pl-PL" dirty="0" smtClean="0">
                <a:solidFill>
                  <a:schemeClr val="tx1"/>
                </a:solidFill>
              </a:rPr>
              <a:t>Przeciszowie.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8" name="Prostokąt 17"/>
          <p:cNvSpPr>
            <a:spLocks noChangeAspect="1"/>
          </p:cNvSpPr>
          <p:nvPr/>
        </p:nvSpPr>
        <p:spPr>
          <a:xfrm>
            <a:off x="1552723" y="3285269"/>
            <a:ext cx="547977" cy="5486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9" name="Prostokąt 18"/>
          <p:cNvSpPr>
            <a:spLocks noChangeAspect="1"/>
          </p:cNvSpPr>
          <p:nvPr/>
        </p:nvSpPr>
        <p:spPr>
          <a:xfrm>
            <a:off x="1552723" y="5399918"/>
            <a:ext cx="547977" cy="5486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250" y="6288913"/>
            <a:ext cx="3849749" cy="241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1314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52723" y="584200"/>
            <a:ext cx="11332462" cy="1674326"/>
          </a:xfrm>
        </p:spPr>
        <p:txBody>
          <a:bodyPr/>
          <a:lstStyle/>
          <a:p>
            <a:pPr algn="l"/>
            <a:r>
              <a:rPr lang="pl-PL" b="1" dirty="0" smtClean="0">
                <a:solidFill>
                  <a:srgbClr val="314F88"/>
                </a:solidFill>
              </a:rPr>
              <a:t>Województwo Małopolskie</a:t>
            </a:r>
            <a:br>
              <a:rPr lang="pl-PL" b="1" dirty="0" smtClean="0">
                <a:solidFill>
                  <a:srgbClr val="314F88"/>
                </a:solidFill>
              </a:rPr>
            </a:br>
            <a:r>
              <a:rPr lang="pl-PL" b="1" dirty="0" smtClean="0">
                <a:solidFill>
                  <a:srgbClr val="314F88"/>
                </a:solidFill>
              </a:rPr>
              <a:t>konsekwentnie rozwija ofertę przewozową</a:t>
            </a:r>
            <a:br>
              <a:rPr lang="pl-PL" b="1" dirty="0" smtClean="0">
                <a:solidFill>
                  <a:srgbClr val="314F88"/>
                </a:solidFill>
              </a:rPr>
            </a:br>
            <a:r>
              <a:rPr lang="pl-PL" b="1" dirty="0" smtClean="0">
                <a:solidFill>
                  <a:srgbClr val="314F88"/>
                </a:solidFill>
              </a:rPr>
              <a:t>w transporcie kolejowym</a:t>
            </a:r>
            <a:endParaRPr lang="pl-PL" b="1" dirty="0">
              <a:solidFill>
                <a:srgbClr val="314F88"/>
              </a:solidFill>
            </a:endParaRPr>
          </a:p>
        </p:txBody>
      </p:sp>
      <p:cxnSp>
        <p:nvCxnSpPr>
          <p:cNvPr id="14" name="Łącznik prosty 13"/>
          <p:cNvCxnSpPr/>
          <p:nvPr/>
        </p:nvCxnSpPr>
        <p:spPr>
          <a:xfrm>
            <a:off x="2475871" y="9349747"/>
            <a:ext cx="830443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Obraz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15" y="8962499"/>
            <a:ext cx="6641552" cy="34453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864908" y="5659945"/>
            <a:ext cx="9726432" cy="1068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427" lvl="1" indent="0" algn="just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defRPr/>
            </a:pPr>
            <a:r>
              <a:rPr lang="pl-PL" altLang="pl-PL" b="1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Pojawiły </a:t>
            </a:r>
            <a:r>
              <a:rPr lang="pl-PL" altLang="pl-PL" b="1" dirty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się cztery nowe przystanki </a:t>
            </a:r>
            <a:r>
              <a:rPr lang="pl-PL" altLang="pl-PL" b="1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osobowe na ww. trasie</a:t>
            </a:r>
            <a:r>
              <a:rPr lang="pl-PL" altLang="pl-PL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:</a:t>
            </a:r>
          </a:p>
          <a:p>
            <a:pPr marL="311427" lvl="1" indent="0" algn="just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defRPr/>
            </a:pPr>
            <a:r>
              <a:rPr lang="pl-PL" altLang="pl-PL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Dąbrówka </a:t>
            </a:r>
            <a:r>
              <a:rPr lang="pl-PL" altLang="pl-PL" dirty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Jezioro Mucharskie, Chabówka Stadion, Bańska </a:t>
            </a:r>
            <a:r>
              <a:rPr lang="pl-PL" altLang="pl-PL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Niżna oraz </a:t>
            </a:r>
            <a:r>
              <a:rPr lang="pl-PL" altLang="pl-PL" dirty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Poronin </a:t>
            </a:r>
            <a:r>
              <a:rPr lang="pl-PL" altLang="pl-PL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Misiagi.</a:t>
            </a:r>
            <a:endParaRPr lang="pl-PL" altLang="pl-PL" dirty="0">
              <a:solidFill>
                <a:schemeClr val="tx1"/>
              </a:solidFill>
              <a:cs typeface="Tahoma" panose="020B0604030504040204" pitchFamily="34" charset="0"/>
              <a:sym typeface="Roboto Regular" panose="02000000000000000000" pitchFamily="2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2185841" y="3175000"/>
            <a:ext cx="9952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/>
                </a:solidFill>
              </a:rPr>
              <a:t>Dzięki zakończeniu trwających wiele lat modernizacji </a:t>
            </a:r>
            <a:r>
              <a:rPr lang="pl-PL" dirty="0" smtClean="0">
                <a:solidFill>
                  <a:schemeClr val="tx1"/>
                </a:solidFill>
              </a:rPr>
              <a:t>linii</a:t>
            </a:r>
          </a:p>
          <a:p>
            <a:r>
              <a:rPr lang="pl-PL" b="1" dirty="0" smtClean="0">
                <a:solidFill>
                  <a:schemeClr val="tx1"/>
                </a:solidFill>
              </a:rPr>
              <a:t>Kraków </a:t>
            </a:r>
            <a:r>
              <a:rPr lang="pl-PL" b="1" dirty="0">
                <a:solidFill>
                  <a:schemeClr val="tx1"/>
                </a:solidFill>
              </a:rPr>
              <a:t>– Zakopane, pociągi </a:t>
            </a:r>
            <a:r>
              <a:rPr lang="pl-PL" b="1" dirty="0" smtClean="0">
                <a:solidFill>
                  <a:schemeClr val="tx1"/>
                </a:solidFill>
              </a:rPr>
              <a:t>kursują </a:t>
            </a:r>
            <a:r>
              <a:rPr lang="pl-PL" b="1" dirty="0">
                <a:solidFill>
                  <a:schemeClr val="tx1"/>
                </a:solidFill>
              </a:rPr>
              <a:t>przez cały </a:t>
            </a:r>
            <a:r>
              <a:rPr lang="pl-PL" b="1" dirty="0" smtClean="0">
                <a:solidFill>
                  <a:schemeClr val="tx1"/>
                </a:solidFill>
              </a:rPr>
              <a:t>rok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dirty="0" smtClean="0">
                <a:solidFill>
                  <a:schemeClr val="tx1"/>
                </a:solidFill>
              </a:rPr>
              <a:t>bez </a:t>
            </a:r>
            <a:r>
              <a:rPr lang="pl-PL" dirty="0">
                <a:solidFill>
                  <a:schemeClr val="tx1"/>
                </a:solidFill>
              </a:rPr>
              <a:t>komunikacji </a:t>
            </a:r>
            <a:r>
              <a:rPr lang="pl-PL" dirty="0" smtClean="0">
                <a:solidFill>
                  <a:schemeClr val="tx1"/>
                </a:solidFill>
              </a:rPr>
              <a:t>zastępczej.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2185841" y="4408300"/>
            <a:ext cx="9405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1"/>
                </a:solidFill>
              </a:rPr>
              <a:t>Dzięki temu </a:t>
            </a:r>
            <a:r>
              <a:rPr lang="pl-PL" b="1" dirty="0">
                <a:solidFill>
                  <a:schemeClr val="tx1"/>
                </a:solidFill>
              </a:rPr>
              <a:t>zwiększona </a:t>
            </a:r>
            <a:r>
              <a:rPr lang="pl-PL" b="1" dirty="0" smtClean="0">
                <a:solidFill>
                  <a:schemeClr val="tx1"/>
                </a:solidFill>
              </a:rPr>
              <a:t>została </a:t>
            </a:r>
            <a:r>
              <a:rPr lang="pl-PL" b="1" dirty="0">
                <a:solidFill>
                  <a:schemeClr val="tx1"/>
                </a:solidFill>
              </a:rPr>
              <a:t>dwukrotnie liczba połączeń </a:t>
            </a:r>
            <a:r>
              <a:rPr lang="pl-PL" dirty="0">
                <a:solidFill>
                  <a:schemeClr val="tx1"/>
                </a:solidFill>
              </a:rPr>
              <a:t>Polregio relacji </a:t>
            </a:r>
            <a:r>
              <a:rPr lang="pl-PL" b="1" dirty="0">
                <a:solidFill>
                  <a:schemeClr val="tx1"/>
                </a:solidFill>
              </a:rPr>
              <a:t>Kraków – Zakopane </a:t>
            </a:r>
            <a:r>
              <a:rPr lang="pl-PL" dirty="0">
                <a:solidFill>
                  <a:schemeClr val="tx1"/>
                </a:solidFill>
              </a:rPr>
              <a:t>z trzech do </a:t>
            </a:r>
            <a:r>
              <a:rPr lang="pl-PL" dirty="0" smtClean="0">
                <a:solidFill>
                  <a:schemeClr val="tx1"/>
                </a:solidFill>
              </a:rPr>
              <a:t>sześciu.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8" name="Prostokąt 17"/>
          <p:cNvSpPr>
            <a:spLocks noChangeAspect="1"/>
          </p:cNvSpPr>
          <p:nvPr/>
        </p:nvSpPr>
        <p:spPr>
          <a:xfrm>
            <a:off x="1552722" y="3294845"/>
            <a:ext cx="547977" cy="5486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9" name="Prostokąt 18"/>
          <p:cNvSpPr>
            <a:spLocks noChangeAspect="1"/>
          </p:cNvSpPr>
          <p:nvPr/>
        </p:nvSpPr>
        <p:spPr>
          <a:xfrm>
            <a:off x="1552723" y="5659945"/>
            <a:ext cx="547977" cy="5486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2185841" y="7140647"/>
            <a:ext cx="94054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1"/>
                </a:solidFill>
              </a:rPr>
              <a:t>Oddana </a:t>
            </a:r>
            <a:r>
              <a:rPr lang="pl-PL" b="1" dirty="0" smtClean="0">
                <a:solidFill>
                  <a:schemeClr val="tx1"/>
                </a:solidFill>
              </a:rPr>
              <a:t>została </a:t>
            </a:r>
            <a:r>
              <a:rPr lang="pl-PL" b="1" dirty="0">
                <a:solidFill>
                  <a:schemeClr val="tx1"/>
                </a:solidFill>
              </a:rPr>
              <a:t>łącznica omijająca stację </a:t>
            </a:r>
            <a:r>
              <a:rPr lang="pl-PL" b="1" dirty="0" smtClean="0">
                <a:solidFill>
                  <a:schemeClr val="tx1"/>
                </a:solidFill>
              </a:rPr>
              <a:t>Chabówka</a:t>
            </a:r>
            <a:r>
              <a:rPr lang="pl-PL" dirty="0" smtClean="0">
                <a:solidFill>
                  <a:schemeClr val="tx1"/>
                </a:solidFill>
              </a:rPr>
              <a:t>,</a:t>
            </a:r>
            <a:br>
              <a:rPr lang="pl-PL" dirty="0" smtClean="0">
                <a:solidFill>
                  <a:schemeClr val="tx1"/>
                </a:solidFill>
              </a:rPr>
            </a:br>
            <a:r>
              <a:rPr lang="pl-PL" dirty="0" smtClean="0">
                <a:solidFill>
                  <a:schemeClr val="tx1"/>
                </a:solidFill>
              </a:rPr>
              <a:t>z </a:t>
            </a:r>
            <a:r>
              <a:rPr lang="pl-PL" dirty="0">
                <a:solidFill>
                  <a:schemeClr val="tx1"/>
                </a:solidFill>
              </a:rPr>
              <a:t>której </a:t>
            </a:r>
            <a:r>
              <a:rPr lang="pl-PL" dirty="0" smtClean="0">
                <a:solidFill>
                  <a:schemeClr val="tx1"/>
                </a:solidFill>
              </a:rPr>
              <a:t>korzystają </a:t>
            </a:r>
            <a:r>
              <a:rPr lang="pl-PL" dirty="0">
                <a:solidFill>
                  <a:schemeClr val="tx1"/>
                </a:solidFill>
              </a:rPr>
              <a:t>m.in. p</a:t>
            </a:r>
            <a:r>
              <a:rPr lang="pl-PL" dirty="0" smtClean="0">
                <a:solidFill>
                  <a:schemeClr val="tx1"/>
                </a:solidFill>
              </a:rPr>
              <a:t>ociągi </a:t>
            </a:r>
            <a:r>
              <a:rPr lang="pl-PL" dirty="0">
                <a:solidFill>
                  <a:schemeClr val="tx1"/>
                </a:solidFill>
              </a:rPr>
              <a:t>przyspieszone Kolei </a:t>
            </a:r>
            <a:r>
              <a:rPr lang="pl-PL" dirty="0" smtClean="0">
                <a:solidFill>
                  <a:schemeClr val="tx1"/>
                </a:solidFill>
              </a:rPr>
              <a:t>Małopolskich</a:t>
            </a:r>
            <a:br>
              <a:rPr lang="pl-PL" dirty="0" smtClean="0">
                <a:solidFill>
                  <a:schemeClr val="tx1"/>
                </a:solidFill>
              </a:rPr>
            </a:br>
            <a:r>
              <a:rPr lang="pl-PL" dirty="0" smtClean="0">
                <a:solidFill>
                  <a:schemeClr val="tx1"/>
                </a:solidFill>
              </a:rPr>
              <a:t>i </a:t>
            </a:r>
            <a:r>
              <a:rPr lang="pl-PL" dirty="0">
                <a:solidFill>
                  <a:schemeClr val="tx1"/>
                </a:solidFill>
              </a:rPr>
              <a:t>Kolei Śląskich.</a:t>
            </a:r>
          </a:p>
        </p:txBody>
      </p:sp>
      <p:sp>
        <p:nvSpPr>
          <p:cNvPr id="12" name="Prostokąt 11"/>
          <p:cNvSpPr>
            <a:spLocks noChangeAspect="1"/>
          </p:cNvSpPr>
          <p:nvPr/>
        </p:nvSpPr>
        <p:spPr>
          <a:xfrm>
            <a:off x="1552723" y="7244930"/>
            <a:ext cx="547977" cy="5486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33334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52723" y="594120"/>
            <a:ext cx="11332462" cy="1664406"/>
          </a:xfrm>
        </p:spPr>
        <p:txBody>
          <a:bodyPr/>
          <a:lstStyle/>
          <a:p>
            <a:pPr algn="l"/>
            <a:r>
              <a:rPr lang="pl-PL" b="1" dirty="0" smtClean="0">
                <a:solidFill>
                  <a:srgbClr val="314F88"/>
                </a:solidFill>
              </a:rPr>
              <a:t>Bilet Metropolitalny</a:t>
            </a:r>
            <a:br>
              <a:rPr lang="pl-PL" b="1" dirty="0" smtClean="0">
                <a:solidFill>
                  <a:srgbClr val="314F88"/>
                </a:solidFill>
              </a:rPr>
            </a:br>
            <a:r>
              <a:rPr lang="pl-PL" b="1" dirty="0" smtClean="0">
                <a:solidFill>
                  <a:srgbClr val="314F88"/>
                </a:solidFill>
              </a:rPr>
              <a:t>i Małopolski Bilet Zintegrowany</a:t>
            </a:r>
            <a:endParaRPr lang="pl-PL" b="1" dirty="0">
              <a:solidFill>
                <a:srgbClr val="314F88"/>
              </a:solidFill>
            </a:endParaRPr>
          </a:p>
        </p:txBody>
      </p:sp>
      <p:cxnSp>
        <p:nvCxnSpPr>
          <p:cNvPr id="14" name="Łącznik prosty 13"/>
          <p:cNvCxnSpPr/>
          <p:nvPr/>
        </p:nvCxnSpPr>
        <p:spPr>
          <a:xfrm>
            <a:off x="2475871" y="9349747"/>
            <a:ext cx="830443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Obraz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15" y="8962499"/>
            <a:ext cx="6641552" cy="344530"/>
          </a:xfrm>
          <a:prstGeom prst="rect">
            <a:avLst/>
          </a:prstGeom>
        </p:spPr>
      </p:pic>
      <p:sp>
        <p:nvSpPr>
          <p:cNvPr id="4" name="Prostokąt zaokrąglony 3"/>
          <p:cNvSpPr/>
          <p:nvPr/>
        </p:nvSpPr>
        <p:spPr>
          <a:xfrm>
            <a:off x="1552723" y="2658792"/>
            <a:ext cx="4229100" cy="571500"/>
          </a:xfrm>
          <a:prstGeom prst="roundRect">
            <a:avLst/>
          </a:prstGeom>
          <a:solidFill>
            <a:srgbClr val="8C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/>
              <a:t>1 sierpnia 2023 r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9" name="Prostokąt zaokrąglony 8"/>
          <p:cNvSpPr/>
          <p:nvPr/>
        </p:nvSpPr>
        <p:spPr>
          <a:xfrm>
            <a:off x="6172198" y="2661624"/>
            <a:ext cx="6712985" cy="1267884"/>
          </a:xfrm>
          <a:prstGeom prst="roundRect">
            <a:avLst/>
          </a:prstGeom>
          <a:solidFill>
            <a:srgbClr val="8C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Porozumienie z dnia 15.06.2023 r. zawarte pomiędzy Województwem Małopolskim, Miastem Krakowem i Kolejami Małopolskimi Sp. z o.o.</a:t>
            </a:r>
            <a:endParaRPr lang="pl-PL" dirty="0"/>
          </a:p>
        </p:txBody>
      </p:sp>
      <p:sp>
        <p:nvSpPr>
          <p:cNvPr id="6" name="Prostokąt zaokrąglony 5"/>
          <p:cNvSpPr/>
          <p:nvPr/>
        </p:nvSpPr>
        <p:spPr>
          <a:xfrm>
            <a:off x="685800" y="4166902"/>
            <a:ext cx="5942289" cy="4373949"/>
          </a:xfrm>
          <a:prstGeom prst="roundRect">
            <a:avLst/>
          </a:prstGeom>
          <a:solidFill>
            <a:srgbClr val="FFC1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smtClean="0"/>
              <a:t>Maksymalne uproszczenie z punktu widzenia użytkownika,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smtClean="0"/>
              <a:t>Racjonalna cena,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smtClean="0"/>
              <a:t>Zakres obszarowy całego województwa,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smtClean="0"/>
              <a:t>Bilety honorowane przez wszystkich operatorów objętych integracją (zgodnie z obszarem obowiązywania w zakresie zakupionej przez pasażera Strefy/Stref).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2875648" y="3705237"/>
            <a:ext cx="1688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>
                <a:solidFill>
                  <a:schemeClr val="tx1"/>
                </a:solidFill>
              </a:rPr>
              <a:t>Założenia: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12" name="Prostokąt zaokrąglony 11"/>
          <p:cNvSpPr/>
          <p:nvPr/>
        </p:nvSpPr>
        <p:spPr>
          <a:xfrm>
            <a:off x="7364416" y="4744068"/>
            <a:ext cx="5168901" cy="3796784"/>
          </a:xfrm>
          <a:prstGeom prst="roundRect">
            <a:avLst/>
          </a:prstGeom>
          <a:solidFill>
            <a:srgbClr val="009FD5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dirty="0" smtClean="0">
                <a:solidFill>
                  <a:schemeClr val="bg1"/>
                </a:solidFill>
                <a:latin typeface="+mn-lt"/>
              </a:rPr>
              <a:t>Komunikacja </a:t>
            </a:r>
            <a:r>
              <a:rPr lang="pl-PL" dirty="0">
                <a:solidFill>
                  <a:schemeClr val="bg1"/>
                </a:solidFill>
                <a:latin typeface="+mn-lt"/>
              </a:rPr>
              <a:t>Miejska w </a:t>
            </a:r>
            <a:r>
              <a:rPr lang="pl-PL" dirty="0" smtClean="0">
                <a:solidFill>
                  <a:schemeClr val="bg1"/>
                </a:solidFill>
                <a:latin typeface="+mn-lt"/>
              </a:rPr>
              <a:t>Krakowie</a:t>
            </a:r>
            <a:endParaRPr lang="pl-PL" dirty="0">
              <a:solidFill>
                <a:schemeClr val="bg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pl-PL" dirty="0" smtClean="0">
                <a:solidFill>
                  <a:schemeClr val="bg1"/>
                </a:solidFill>
                <a:latin typeface="+mn-lt"/>
              </a:rPr>
              <a:t>Koleje Małopolskie</a:t>
            </a:r>
            <a:endParaRPr lang="pl-PL" dirty="0">
              <a:solidFill>
                <a:schemeClr val="bg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pl-PL" dirty="0" smtClean="0">
                <a:solidFill>
                  <a:schemeClr val="bg1"/>
                </a:solidFill>
                <a:latin typeface="+mn-lt"/>
              </a:rPr>
              <a:t>Polregio</a:t>
            </a:r>
            <a:endParaRPr lang="pl-PL" dirty="0">
              <a:solidFill>
                <a:schemeClr val="bg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pl-PL" dirty="0" smtClean="0">
                <a:solidFill>
                  <a:schemeClr val="bg1"/>
                </a:solidFill>
                <a:latin typeface="+mn-lt"/>
              </a:rPr>
              <a:t>Koleje Śląskie</a:t>
            </a:r>
            <a:endParaRPr lang="pl-PL" dirty="0">
              <a:solidFill>
                <a:schemeClr val="bg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pl-PL" dirty="0" smtClean="0">
                <a:solidFill>
                  <a:schemeClr val="bg1"/>
                </a:solidFill>
                <a:latin typeface="+mn-lt"/>
              </a:rPr>
              <a:t>Małopolskie Linie Dowozowe</a:t>
            </a:r>
            <a:endParaRPr lang="pl-PL" dirty="0">
              <a:solidFill>
                <a:schemeClr val="bg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pl-PL" i="1" dirty="0" smtClean="0">
                <a:solidFill>
                  <a:schemeClr val="bg1"/>
                </a:solidFill>
                <a:latin typeface="+mn-lt"/>
              </a:rPr>
              <a:t>Połączenia autobusowe gmin:</a:t>
            </a:r>
            <a:r>
              <a:rPr lang="pl-PL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pl-PL" dirty="0" smtClean="0">
                <a:solidFill>
                  <a:schemeClr val="bg1"/>
                </a:solidFill>
                <a:latin typeface="+mn-lt"/>
              </a:rPr>
            </a:br>
            <a:r>
              <a:rPr lang="pl-PL" dirty="0" smtClean="0">
                <a:solidFill>
                  <a:schemeClr val="bg1"/>
                </a:solidFill>
                <a:latin typeface="+mn-lt"/>
              </a:rPr>
              <a:t>Michałowice, Niepołomice, Skawina, Wieliczka, Wielka Wieś, Zielonki</a:t>
            </a:r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7995446" y="4267463"/>
            <a:ext cx="3906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>
                <a:solidFill>
                  <a:schemeClr val="tx1"/>
                </a:solidFill>
              </a:rPr>
              <a:t>Obowiązują w pojazdach: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7103186" y="2199959"/>
            <a:ext cx="4851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Podstawa wprowadzenia oferty:</a:t>
            </a:r>
          </a:p>
        </p:txBody>
      </p:sp>
      <p:sp>
        <p:nvSpPr>
          <p:cNvPr id="10" name="Prostokąt 9"/>
          <p:cNvSpPr/>
          <p:nvPr/>
        </p:nvSpPr>
        <p:spPr>
          <a:xfrm>
            <a:off x="2746187" y="2197127"/>
            <a:ext cx="18421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tx1"/>
                </a:solidFill>
              </a:rPr>
              <a:t>Wdrożenie:</a:t>
            </a:r>
            <a:endParaRPr lang="pl-PL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067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52723" y="594120"/>
            <a:ext cx="11332462" cy="1664406"/>
          </a:xfrm>
        </p:spPr>
        <p:txBody>
          <a:bodyPr/>
          <a:lstStyle/>
          <a:p>
            <a:pPr algn="l"/>
            <a:r>
              <a:rPr lang="pl-PL" b="1" dirty="0" smtClean="0">
                <a:solidFill>
                  <a:srgbClr val="314F88"/>
                </a:solidFill>
              </a:rPr>
              <a:t>Bilet Metropolitalny</a:t>
            </a:r>
            <a:r>
              <a:rPr lang="pl-PL" b="1" dirty="0">
                <a:solidFill>
                  <a:srgbClr val="314F88"/>
                </a:solidFill>
              </a:rPr>
              <a:t/>
            </a:r>
            <a:br>
              <a:rPr lang="pl-PL" b="1" dirty="0">
                <a:solidFill>
                  <a:srgbClr val="314F88"/>
                </a:solidFill>
              </a:rPr>
            </a:br>
            <a:r>
              <a:rPr lang="pl-PL" b="1" dirty="0" smtClean="0">
                <a:solidFill>
                  <a:srgbClr val="314F88"/>
                </a:solidFill>
              </a:rPr>
              <a:t>Małopolski Bilet Zintegrowany</a:t>
            </a:r>
            <a:endParaRPr lang="pl-PL" b="1" dirty="0">
              <a:solidFill>
                <a:srgbClr val="314F88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49" y="2044700"/>
            <a:ext cx="8445003" cy="674957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0278" y="7269294"/>
            <a:ext cx="1773183" cy="151597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632" y="7889430"/>
            <a:ext cx="2235319" cy="1217007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735" y="5623624"/>
            <a:ext cx="2661975" cy="265677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7340" y="8453171"/>
            <a:ext cx="1740150" cy="994371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3874" y="2453184"/>
            <a:ext cx="1711356" cy="2620793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775" y="3049925"/>
            <a:ext cx="1717448" cy="268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47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52723" y="584200"/>
            <a:ext cx="11332462" cy="1674326"/>
          </a:xfrm>
        </p:spPr>
        <p:txBody>
          <a:bodyPr/>
          <a:lstStyle/>
          <a:p>
            <a:pPr algn="l"/>
            <a:r>
              <a:rPr lang="pl-PL" b="1" dirty="0">
                <a:solidFill>
                  <a:srgbClr val="314F88"/>
                </a:solidFill>
              </a:rPr>
              <a:t>Program Uzupełniania Lokalnej </a:t>
            </a:r>
            <a:br>
              <a:rPr lang="pl-PL" b="1" dirty="0">
                <a:solidFill>
                  <a:srgbClr val="314F88"/>
                </a:solidFill>
              </a:rPr>
            </a:br>
            <a:r>
              <a:rPr lang="pl-PL" b="1" dirty="0">
                <a:solidFill>
                  <a:srgbClr val="314F88"/>
                </a:solidFill>
              </a:rPr>
              <a:t>i Regionalnej Infrastruktury Kolejowej – Kolej+ do 2029 roku</a:t>
            </a:r>
          </a:p>
        </p:txBody>
      </p:sp>
      <p:cxnSp>
        <p:nvCxnSpPr>
          <p:cNvPr id="14" name="Łącznik prosty 13"/>
          <p:cNvCxnSpPr/>
          <p:nvPr/>
        </p:nvCxnSpPr>
        <p:spPr>
          <a:xfrm>
            <a:off x="2475871" y="9349747"/>
            <a:ext cx="830443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Obraz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15" y="8962499"/>
            <a:ext cx="6641552" cy="34453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864908" y="5780979"/>
            <a:ext cx="972643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427" lvl="1" indent="0" algn="just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defRPr/>
            </a:pPr>
            <a:r>
              <a:rPr lang="pl-PL" altLang="pl-PL" b="1" dirty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Budowa połączenia kolejowego Kraków – </a:t>
            </a:r>
            <a:r>
              <a:rPr lang="pl-PL" altLang="pl-PL" b="1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Myślenice </a:t>
            </a:r>
            <a:r>
              <a:rPr lang="pl-PL" altLang="pl-PL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(projekt dokumentacyjny)</a:t>
            </a:r>
            <a:r>
              <a:rPr lang="pl-PL" altLang="pl-PL" b="1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;</a:t>
            </a:r>
            <a:endParaRPr lang="pl-PL" altLang="pl-PL" b="1" dirty="0">
              <a:solidFill>
                <a:schemeClr val="tx1"/>
              </a:solidFill>
              <a:cs typeface="Tahoma" panose="020B0604030504040204" pitchFamily="34" charset="0"/>
              <a:sym typeface="Roboto Regular" panose="02000000000000000000" pitchFamily="2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552723" y="3188413"/>
            <a:ext cx="99523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/>
                </a:solidFill>
              </a:rPr>
              <a:t>W dniu 3 kwietnia 2023 r. </a:t>
            </a:r>
            <a:r>
              <a:rPr lang="pl-PL" dirty="0" smtClean="0">
                <a:solidFill>
                  <a:schemeClr val="tx1"/>
                </a:solidFill>
              </a:rPr>
              <a:t>Województwo </a:t>
            </a:r>
            <a:r>
              <a:rPr lang="pl-PL" dirty="0">
                <a:solidFill>
                  <a:schemeClr val="tx1"/>
                </a:solidFill>
              </a:rPr>
              <a:t>M</a:t>
            </a:r>
            <a:r>
              <a:rPr lang="pl-PL" dirty="0" smtClean="0">
                <a:solidFill>
                  <a:schemeClr val="tx1"/>
                </a:solidFill>
              </a:rPr>
              <a:t>ałopolskie </a:t>
            </a:r>
            <a:r>
              <a:rPr lang="pl-PL" dirty="0">
                <a:solidFill>
                  <a:schemeClr val="tx1"/>
                </a:solidFill>
              </a:rPr>
              <a:t>podpisało ze Spółką PKP Polskie Linie Kolejowe umowy na realizację </a:t>
            </a:r>
            <a:r>
              <a:rPr lang="pl-PL" dirty="0" smtClean="0">
                <a:solidFill>
                  <a:schemeClr val="tx1"/>
                </a:solidFill>
              </a:rPr>
              <a:t>trzech </a:t>
            </a:r>
            <a:r>
              <a:rPr lang="pl-PL" dirty="0">
                <a:solidFill>
                  <a:schemeClr val="tx1"/>
                </a:solidFill>
              </a:rPr>
              <a:t>projektów:</a:t>
            </a:r>
          </a:p>
          <a:p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9" name="Prostokąt 18"/>
          <p:cNvSpPr>
            <a:spLocks noChangeAspect="1"/>
          </p:cNvSpPr>
          <p:nvPr/>
        </p:nvSpPr>
        <p:spPr>
          <a:xfrm>
            <a:off x="1552723" y="5659945"/>
            <a:ext cx="547977" cy="5486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3" name="Prostokąt 12"/>
          <p:cNvSpPr/>
          <p:nvPr/>
        </p:nvSpPr>
        <p:spPr>
          <a:xfrm>
            <a:off x="1864908" y="4882089"/>
            <a:ext cx="972643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427" lvl="1" indent="0" algn="just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defRPr/>
            </a:pPr>
            <a:r>
              <a:rPr lang="pl-PL" altLang="pl-PL" b="1" dirty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Budowa połączenia kolejowego Kraków – </a:t>
            </a:r>
            <a:r>
              <a:rPr lang="pl-PL" altLang="pl-PL" b="1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Olkusz </a:t>
            </a:r>
            <a:r>
              <a:rPr lang="pl-PL" altLang="pl-PL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(łącznica kolejowa)</a:t>
            </a:r>
            <a:r>
              <a:rPr lang="pl-PL" altLang="pl-PL" b="1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;</a:t>
            </a:r>
            <a:endParaRPr lang="pl-PL" altLang="pl-PL" b="1" dirty="0">
              <a:solidFill>
                <a:schemeClr val="tx1"/>
              </a:solidFill>
              <a:cs typeface="Tahoma" panose="020B0604030504040204" pitchFamily="34" charset="0"/>
              <a:sym typeface="Roboto Regular" panose="02000000000000000000" pitchFamily="2" charset="0"/>
            </a:endParaRPr>
          </a:p>
        </p:txBody>
      </p:sp>
      <p:sp>
        <p:nvSpPr>
          <p:cNvPr id="16" name="Prostokąt 15"/>
          <p:cNvSpPr>
            <a:spLocks noChangeAspect="1"/>
          </p:cNvSpPr>
          <p:nvPr/>
        </p:nvSpPr>
        <p:spPr>
          <a:xfrm>
            <a:off x="1552723" y="4761055"/>
            <a:ext cx="547977" cy="5486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1864908" y="6796009"/>
            <a:ext cx="972643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427" lvl="1" indent="0" algn="just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defRPr/>
            </a:pPr>
            <a:r>
              <a:rPr lang="pl-PL" altLang="pl-PL" b="1" dirty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Budowa połączenia kolejowego Kraków – </a:t>
            </a:r>
            <a:r>
              <a:rPr lang="pl-PL" altLang="pl-PL" b="1" dirty="0" smtClean="0">
                <a:solidFill>
                  <a:schemeClr val="tx1"/>
                </a:solidFill>
                <a:cs typeface="Tahoma" panose="020B0604030504040204" pitchFamily="34" charset="0"/>
                <a:sym typeface="Roboto Regular" panose="02000000000000000000" pitchFamily="2" charset="0"/>
              </a:rPr>
              <a:t>Niepołomice;</a:t>
            </a:r>
            <a:endParaRPr lang="pl-PL" altLang="pl-PL" b="1" dirty="0">
              <a:solidFill>
                <a:schemeClr val="tx1"/>
              </a:solidFill>
              <a:cs typeface="Tahoma" panose="020B0604030504040204" pitchFamily="34" charset="0"/>
              <a:sym typeface="Roboto Regular" panose="02000000000000000000" pitchFamily="2" charset="0"/>
            </a:endParaRPr>
          </a:p>
        </p:txBody>
      </p:sp>
      <p:sp>
        <p:nvSpPr>
          <p:cNvPr id="21" name="Prostokąt 20"/>
          <p:cNvSpPr>
            <a:spLocks noChangeAspect="1"/>
          </p:cNvSpPr>
          <p:nvPr/>
        </p:nvSpPr>
        <p:spPr>
          <a:xfrm>
            <a:off x="1552723" y="6674975"/>
            <a:ext cx="547977" cy="5486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1552723" y="7555407"/>
            <a:ext cx="9952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/>
                </a:solidFill>
              </a:rPr>
              <a:t>Realizacja ww. projektów pozwoli na rozszerzenie siatki połączeń Szybkiej Kolei Aglomeracyjnej o nowe trasy</a:t>
            </a:r>
            <a:r>
              <a:rPr lang="pl-PL" dirty="0" smtClean="0">
                <a:solidFill>
                  <a:schemeClr val="tx1"/>
                </a:solidFill>
              </a:rPr>
              <a:t>.</a:t>
            </a: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485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44596" y="2844800"/>
            <a:ext cx="10116931" cy="5969000"/>
          </a:xfrm>
        </p:spPr>
        <p:txBody>
          <a:bodyPr/>
          <a:lstStyle/>
          <a:p>
            <a:pPr marL="0" indent="0" algn="just">
              <a:buNone/>
            </a:pPr>
            <a:r>
              <a:rPr lang="pl-PL" sz="2400" dirty="0">
                <a:latin typeface="Palatino"/>
                <a:ea typeface="Palatino"/>
                <a:cs typeface="Palatino"/>
                <a:sym typeface="Palatino"/>
              </a:rPr>
              <a:t>Województwo Małopolskie sukcesywnie odnawia park taborowy. </a:t>
            </a:r>
            <a:r>
              <a:rPr lang="pl-PL" sz="2400" dirty="0" smtClean="0">
                <a:latin typeface="Palatino"/>
                <a:ea typeface="Palatino"/>
                <a:cs typeface="Palatino"/>
                <a:sym typeface="Palatino"/>
              </a:rPr>
              <a:t/>
            </a:r>
            <a:br>
              <a:rPr lang="pl-PL" sz="2400" dirty="0" smtClean="0">
                <a:latin typeface="Palatino"/>
                <a:ea typeface="Palatino"/>
                <a:cs typeface="Palatino"/>
                <a:sym typeface="Palatino"/>
              </a:rPr>
            </a:br>
            <a:r>
              <a:rPr lang="pl-PL" sz="2400" dirty="0" smtClean="0">
                <a:latin typeface="Palatino"/>
                <a:ea typeface="Palatino"/>
                <a:cs typeface="Palatino"/>
                <a:sym typeface="Palatino"/>
              </a:rPr>
              <a:t>W </a:t>
            </a:r>
            <a:r>
              <a:rPr lang="pl-PL" sz="2400" dirty="0">
                <a:latin typeface="Palatino"/>
                <a:ea typeface="Palatino"/>
                <a:cs typeface="Palatino"/>
                <a:sym typeface="Palatino"/>
              </a:rPr>
              <a:t>latach 2011 - 2021 zakupionych zostało 47 szt. Elektrycznych Zespołów Trakcyjnych, które eksploatowane są przez Operatorów: Koleje Małopolskie sp. z o.o. (30 szt.) i POLREGIO S.A. (17 szt.). </a:t>
            </a:r>
          </a:p>
          <a:p>
            <a:pPr marL="0" indent="0" algn="just">
              <a:buNone/>
            </a:pPr>
            <a:r>
              <a:rPr lang="pl-PL" sz="2400" b="1" dirty="0">
                <a:latin typeface="Palatino"/>
                <a:ea typeface="Palatino"/>
                <a:cs typeface="Palatino"/>
                <a:sym typeface="Palatino"/>
              </a:rPr>
              <a:t>Przygotowany jest przetarg na zakup kolejnych 25 pojazdów.</a:t>
            </a:r>
          </a:p>
          <a:p>
            <a:pPr marL="0" indent="0" algn="just">
              <a:buNone/>
            </a:pPr>
            <a:endParaRPr lang="pl-PL" sz="2400" dirty="0">
              <a:latin typeface="Palatino"/>
              <a:ea typeface="Palatino"/>
              <a:cs typeface="Palatino"/>
              <a:sym typeface="Palatino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pl-PL" sz="18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640" y="7299925"/>
            <a:ext cx="3728730" cy="2484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29" y="4856779"/>
            <a:ext cx="3724634" cy="2484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702" y="7299925"/>
            <a:ext cx="3753477" cy="2484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824" y="4815925"/>
            <a:ext cx="3724635" cy="2484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920" y="4874907"/>
            <a:ext cx="3753477" cy="2484000"/>
          </a:xfrm>
          <a:prstGeom prst="rect">
            <a:avLst/>
          </a:prstGeom>
        </p:spPr>
      </p:pic>
      <p:sp>
        <p:nvSpPr>
          <p:cNvPr id="11" name="Tytuł 1"/>
          <p:cNvSpPr>
            <a:spLocks noGrp="1"/>
          </p:cNvSpPr>
          <p:nvPr>
            <p:ph type="title"/>
          </p:nvPr>
        </p:nvSpPr>
        <p:spPr>
          <a:xfrm>
            <a:off x="1552723" y="584200"/>
            <a:ext cx="11332462" cy="1674326"/>
          </a:xfrm>
        </p:spPr>
        <p:txBody>
          <a:bodyPr/>
          <a:lstStyle/>
          <a:p>
            <a:pPr algn="l"/>
            <a:r>
              <a:rPr lang="pl-PL" b="1" dirty="0" smtClean="0">
                <a:solidFill>
                  <a:srgbClr val="314F88"/>
                </a:solidFill>
              </a:rPr>
              <a:t>Tabor kolejowy </a:t>
            </a:r>
            <a:br>
              <a:rPr lang="pl-PL" b="1" dirty="0" smtClean="0">
                <a:solidFill>
                  <a:srgbClr val="314F88"/>
                </a:solidFill>
              </a:rPr>
            </a:br>
            <a:r>
              <a:rPr lang="pl-PL" b="1" dirty="0" smtClean="0">
                <a:solidFill>
                  <a:srgbClr val="314F88"/>
                </a:solidFill>
              </a:rPr>
              <a:t>Województwa Małopolskiego</a:t>
            </a:r>
            <a:endParaRPr lang="pl-PL" b="1" dirty="0">
              <a:solidFill>
                <a:srgbClr val="314F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05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l-PL" sz="199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2"/>
          <a:srcRect l="16161" t="-1525" r="18046" b="1525"/>
          <a:stretch/>
        </p:blipFill>
        <p:spPr>
          <a:xfrm>
            <a:off x="4976781" y="6895952"/>
            <a:ext cx="3223274" cy="2617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Prostokąt 9"/>
          <p:cNvSpPr/>
          <p:nvPr/>
        </p:nvSpPr>
        <p:spPr>
          <a:xfrm>
            <a:off x="6216255" y="2978212"/>
            <a:ext cx="6502400" cy="39087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pl-PL" sz="2800" b="1" dirty="0">
                <a:solidFill>
                  <a:srgbClr val="EC00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Wyposażenie: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Tokarka podtorowa;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l-PL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Myjnia </a:t>
            </a: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automatyczna, oczyszczalnia ścieków;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l-PL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Suwnica </a:t>
            </a: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mostowa;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Urządzenie do pomiaru nacisku kół;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Laserowy system pomiaru i kontroli zużycia kół;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Podnośniki pojazdów szynowych;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Stanowisko do opróżniania WC i wodowania zbiorników</a:t>
            </a:r>
            <a:r>
              <a:rPr lang="pl-PL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491075" y="2978212"/>
            <a:ext cx="570657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70C0"/>
              </a:buClr>
            </a:pPr>
            <a:r>
              <a:rPr lang="pl-PL" sz="2800" b="1" dirty="0">
                <a:solidFill>
                  <a:srgbClr val="EC00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Układ </a:t>
            </a:r>
            <a:r>
              <a:rPr lang="pl-PL" sz="2800" b="1" dirty="0" smtClean="0">
                <a:solidFill>
                  <a:srgbClr val="EC00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torowy: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l-PL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tory </a:t>
            </a: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 większości zelektryfikowane;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Hala: 3 tory o nawierzchni bezpodsypkowej i długości 140 m, w tym 2 tory przeglądowo-naprawcze, 1 tor myjni z obiegiem zamkniętym</a:t>
            </a:r>
            <a:r>
              <a:rPr lang="pl-PL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pl-PL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503" y="7016984"/>
            <a:ext cx="4159539" cy="2519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4"/>
          <a:srcRect t="-616" b="7590"/>
          <a:stretch/>
        </p:blipFill>
        <p:spPr>
          <a:xfrm>
            <a:off x="650880" y="6968649"/>
            <a:ext cx="4199490" cy="2568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ytuł 1"/>
          <p:cNvSpPr txBox="1">
            <a:spLocks/>
          </p:cNvSpPr>
          <p:nvPr/>
        </p:nvSpPr>
        <p:spPr>
          <a:xfrm>
            <a:off x="1552723" y="584200"/>
            <a:ext cx="11332462" cy="1674326"/>
          </a:xfrm>
          <a:prstGeom prst="rect">
            <a:avLst/>
          </a:prstGeom>
        </p:spPr>
        <p:txBody>
          <a:bodyPr/>
          <a:lstStyle>
            <a:lvl1pPr algn="ctr" defTabSz="457246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46" algn="ctr" defTabSz="4572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92" algn="ctr" defTabSz="4572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737" algn="ctr" defTabSz="4572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984" algn="ctr" defTabSz="4572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l-PL" b="1" dirty="0" smtClean="0">
                <a:solidFill>
                  <a:srgbClr val="314F88"/>
                </a:solidFill>
              </a:rPr>
              <a:t>Zaplecze techniczne </a:t>
            </a:r>
          </a:p>
          <a:p>
            <a:pPr algn="l"/>
            <a:r>
              <a:rPr lang="pl-PL" b="1" dirty="0" smtClean="0">
                <a:solidFill>
                  <a:srgbClr val="314F88"/>
                </a:solidFill>
              </a:rPr>
              <a:t>Kolei Małopolskich</a:t>
            </a:r>
            <a:endParaRPr lang="pl-PL" b="1" dirty="0">
              <a:solidFill>
                <a:srgbClr val="314F88"/>
              </a:solidFill>
            </a:endParaRPr>
          </a:p>
        </p:txBody>
      </p:sp>
      <p:sp>
        <p:nvSpPr>
          <p:cNvPr id="15" name="Symbol zastępczy zawartości 2"/>
          <p:cNvSpPr>
            <a:spLocks noGrp="1"/>
          </p:cNvSpPr>
          <p:nvPr>
            <p:ph idx="1"/>
          </p:nvPr>
        </p:nvSpPr>
        <p:spPr>
          <a:xfrm>
            <a:off x="1244596" y="2844800"/>
            <a:ext cx="11132934" cy="530699"/>
          </a:xfrm>
        </p:spPr>
        <p:txBody>
          <a:bodyPr/>
          <a:lstStyle/>
          <a:p>
            <a:pPr marL="0" indent="0" algn="just">
              <a:buNone/>
            </a:pPr>
            <a:r>
              <a:rPr lang="pl-PL" sz="2400" b="1" dirty="0">
                <a:latin typeface="Palatino"/>
                <a:ea typeface="Palatino"/>
                <a:cs typeface="Palatino"/>
                <a:sym typeface="Palatino"/>
              </a:rPr>
              <a:t>W 2023 r. oddane zostało zaplecze techniczne </a:t>
            </a:r>
            <a:r>
              <a:rPr lang="pl-PL" sz="2400" b="1" dirty="0" smtClean="0">
                <a:latin typeface="Palatino"/>
                <a:ea typeface="Palatino"/>
                <a:cs typeface="Palatino"/>
                <a:sym typeface="Palatino"/>
              </a:rPr>
              <a:t>Spółki „Koleje Małopolskie”</a:t>
            </a:r>
            <a:endParaRPr lang="pl-PL" sz="1800" b="1" dirty="0"/>
          </a:p>
        </p:txBody>
      </p:sp>
    </p:spTree>
    <p:extLst>
      <p:ext uri="{BB962C8B-B14F-4D97-AF65-F5344CB8AC3E}">
        <p14:creationId xmlns:p14="http://schemas.microsoft.com/office/powerpoint/2010/main" val="786572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818640" y="1278682"/>
            <a:ext cx="96723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400" b="1" dirty="0" smtClean="0">
                <a:solidFill>
                  <a:srgbClr val="314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Stawiamy na KOLEJ!</a:t>
            </a:r>
            <a:endParaRPr lang="pl-PL" sz="4400" b="1" dirty="0">
              <a:solidFill>
                <a:srgbClr val="314F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ymbol zastępczy tekstu 2"/>
          <p:cNvSpPr txBox="1">
            <a:spLocks/>
          </p:cNvSpPr>
          <p:nvPr/>
        </p:nvSpPr>
        <p:spPr>
          <a:xfrm>
            <a:off x="5300870" y="2179319"/>
            <a:ext cx="6917635" cy="1732279"/>
          </a:xfrm>
          <a:prstGeom prst="rect">
            <a:avLst/>
          </a:prstGeom>
        </p:spPr>
        <p:txBody>
          <a:bodyPr/>
          <a:lstStyle>
            <a:lvl1pPr marL="469900" indent="-469900" defTabSz="584200" eaLnBrk="1" hangingPunct="1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783166" indent="-313266" defTabSz="584200" eaLnBrk="1" hangingPunct="1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1253066" indent="-313266" defTabSz="584200" eaLnBrk="1" hangingPunct="1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1722966" indent="-313266" defTabSz="584200" eaLnBrk="1" hangingPunct="1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2192866" indent="-313266" defTabSz="584200" eaLnBrk="1" hangingPunct="1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662766" indent="-313266" defTabSz="584200" eaLnBrk="1" hangingPunct="1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3132666" indent="-313266" defTabSz="584200" eaLnBrk="1" hangingPunct="1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602566" indent="-313266" defTabSz="584200" eaLnBrk="1" hangingPunct="1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4072466" indent="-313266" defTabSz="584200" eaLnBrk="1" hangingPunct="1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pPr marL="0" indent="0" algn="r">
              <a:buNone/>
            </a:pPr>
            <a:r>
              <a:rPr lang="pl-PL" sz="3200" b="1" i="1" dirty="0" smtClean="0">
                <a:solidFill>
                  <a:srgbClr val="000000"/>
                </a:solidFill>
              </a:rPr>
              <a:t>Łukasz Smółka</a:t>
            </a:r>
            <a:br>
              <a:rPr lang="pl-PL" sz="3200" b="1" i="1" dirty="0" smtClean="0">
                <a:solidFill>
                  <a:srgbClr val="000000"/>
                </a:solidFill>
              </a:rPr>
            </a:br>
            <a:r>
              <a:rPr lang="pl-PL" i="1" dirty="0" smtClean="0">
                <a:solidFill>
                  <a:srgbClr val="000000"/>
                </a:solidFill>
              </a:rPr>
              <a:t>Wicemarszałek Województwa Małopolskiego</a:t>
            </a:r>
            <a:endParaRPr lang="pl-PL" i="1" dirty="0">
              <a:solidFill>
                <a:srgbClr val="000000"/>
              </a:solidFill>
            </a:endParaRPr>
          </a:p>
        </p:txBody>
      </p:sp>
      <p:pic>
        <p:nvPicPr>
          <p:cNvPr id="5" name="Picture 2" descr="https://ceek.pl/uploads/media/articleHeader/02/422-fot.%20Koleje%20Ma%C5%82opolskie_Easy-Resize.com.jpg?v=1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42794"/>
            <a:ext cx="13004800" cy="571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5941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theme/theme1.xml><?xml version="1.0" encoding="utf-8"?>
<a:theme xmlns:a="http://schemas.openxmlformats.org/drawingml/2006/main" name="1_Projekt niestandardow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rojekt niestandardow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otyw malopolska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motyw malopolska" id="{ACE15927-4705-4A27-A1DA-A69496C397A6}" vid="{1D83735D-8AA5-4191-A27C-49C4E57E4FCC}"/>
    </a:ext>
  </a:extLst>
</a:theme>
</file>

<file path=ppt/theme/theme4.xml><?xml version="1.0" encoding="utf-8"?>
<a:theme xmlns:a="http://schemas.openxmlformats.org/drawingml/2006/main" name="2_Projekt niestandardow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Projekt niestandardow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7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21096</TotalTime>
  <Words>417</Words>
  <Application>Microsoft Office PowerPoint</Application>
  <PresentationFormat>Niestandardowy</PresentationFormat>
  <Paragraphs>87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5</vt:i4>
      </vt:variant>
      <vt:variant>
        <vt:lpstr>Tytuły slajdów</vt:lpstr>
      </vt:variant>
      <vt:variant>
        <vt:i4>15</vt:i4>
      </vt:variant>
    </vt:vector>
  </HeadingPairs>
  <TitlesOfParts>
    <vt:vector size="30" baseType="lpstr">
      <vt:lpstr>Aller</vt:lpstr>
      <vt:lpstr>Arial</vt:lpstr>
      <vt:lpstr>Avenir Roman</vt:lpstr>
      <vt:lpstr>Bodoni SvtyTwo ITC TT-Book</vt:lpstr>
      <vt:lpstr>Calibri</vt:lpstr>
      <vt:lpstr>Palatino</vt:lpstr>
      <vt:lpstr>Roboto Regular</vt:lpstr>
      <vt:lpstr>Tahoma</vt:lpstr>
      <vt:lpstr>Times New Roman</vt:lpstr>
      <vt:lpstr>Wingdings</vt:lpstr>
      <vt:lpstr>1_Projekt niestandardowy</vt:lpstr>
      <vt:lpstr>Projekt niestandardowy</vt:lpstr>
      <vt:lpstr>motyw malopolska</vt:lpstr>
      <vt:lpstr>2_Projekt niestandardowy</vt:lpstr>
      <vt:lpstr>3_Projekt niestandardowy</vt:lpstr>
      <vt:lpstr>Prezentacja programu PowerPoint</vt:lpstr>
      <vt:lpstr>Praca eksploatacyjna oraz dofinansowanie Województwa Małopolskiego</vt:lpstr>
      <vt:lpstr>Liczba przewiezionych pasażerów koleją [w mln]</vt:lpstr>
      <vt:lpstr>Prezentacja programu PowerPoint</vt:lpstr>
      <vt:lpstr>Koszty ponoszone przez Operatorów z tytułu uruchamiania pociągów [w mln zł]</vt:lpstr>
      <vt:lpstr>Prezentacja programu PowerPoint</vt:lpstr>
      <vt:lpstr>Województwo Małopolskie konsekwentnie rozwija ofertę przewozową w transporcie kolejowym</vt:lpstr>
      <vt:lpstr>Województwo Małopolskie konsekwentnie rozwija ofertę przewozową w transporcie kolejowym</vt:lpstr>
      <vt:lpstr>Województwo Małopolskie konsekwentnie rozwija ofertę przewozową w transporcie kolejowym</vt:lpstr>
      <vt:lpstr>Bilet Metropolitalny i Małopolski Bilet Zintegrowany</vt:lpstr>
      <vt:lpstr>Bilet Metropolitalny Małopolski Bilet Zintegrowany</vt:lpstr>
      <vt:lpstr>Program Uzupełniania Lokalnej  i Regionalnej Infrastruktury Kolejowej – Kolej+ do 2029 roku</vt:lpstr>
      <vt:lpstr>Tabor kolejowy  Województwa Małopolskiego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 70 pkt</dc:title>
  <dc:creator>Sylwia Zarzycka</dc:creator>
  <cp:lastModifiedBy>Tomaszewski, Mirosław</cp:lastModifiedBy>
  <cp:revision>2016</cp:revision>
  <cp:lastPrinted>2024-01-24T13:58:30Z</cp:lastPrinted>
  <dcterms:modified xsi:type="dcterms:W3CDTF">2024-01-25T11:58:53Z</dcterms:modified>
</cp:coreProperties>
</file>