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3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94" r:id="rId2"/>
    <p:sldId id="256" r:id="rId3"/>
    <p:sldId id="258" r:id="rId4"/>
    <p:sldId id="259" r:id="rId5"/>
    <p:sldId id="286" r:id="rId6"/>
    <p:sldId id="284" r:id="rId7"/>
    <p:sldId id="264" r:id="rId8"/>
    <p:sldId id="267" r:id="rId9"/>
    <p:sldId id="263" r:id="rId10"/>
    <p:sldId id="304" r:id="rId11"/>
    <p:sldId id="296" r:id="rId12"/>
    <p:sldId id="305" r:id="rId13"/>
    <p:sldId id="298" r:id="rId14"/>
    <p:sldId id="307" r:id="rId15"/>
    <p:sldId id="308" r:id="rId16"/>
    <p:sldId id="301" r:id="rId17"/>
    <p:sldId id="300" r:id="rId18"/>
    <p:sldId id="310" r:id="rId19"/>
    <p:sldId id="306" r:id="rId20"/>
    <p:sldId id="269" r:id="rId21"/>
    <p:sldId id="270" r:id="rId22"/>
    <p:sldId id="302" r:id="rId23"/>
    <p:sldId id="303" r:id="rId24"/>
    <p:sldId id="290" r:id="rId25"/>
    <p:sldId id="309" r:id="rId26"/>
    <p:sldId id="272" r:id="rId27"/>
  </p:sldIdLst>
  <p:sldSz cx="13004800" cy="9753600"/>
  <p:notesSz cx="6858000" cy="9144000"/>
  <p:defaultTextStyle>
    <a:lvl1pPr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A"/>
    <a:srgbClr val="000000"/>
    <a:srgbClr val="414141"/>
    <a:srgbClr val="FAC81A"/>
    <a:srgbClr val="FFD600"/>
    <a:srgbClr val="00A0D6"/>
    <a:srgbClr val="009FD5"/>
    <a:srgbClr val="F2B01E"/>
    <a:srgbClr val="DA518D"/>
    <a:srgbClr val="68B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24" autoAdjust="0"/>
    <p:restoredTop sz="96357" autoAdjust="0"/>
  </p:normalViewPr>
  <p:slideViewPr>
    <p:cSldViewPr snapToGrid="0" snapToObjects="1">
      <p:cViewPr varScale="1">
        <p:scale>
          <a:sx n="78" d="100"/>
          <a:sy n="78" d="100"/>
        </p:scale>
        <p:origin x="816" y="69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6DC-484F-8AC6-C1EC417F65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6DC-484F-8AC6-C1EC417F65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06DC-484F-8AC6-C1EC417F65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6DC-484F-8AC6-C1EC417F65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06DC-484F-8AC6-C1EC417F652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06DC-484F-8AC6-C1EC417F652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06DC-484F-8AC6-C1EC417F652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6DC-484F-8AC6-C1EC417F652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6DC-484F-8AC6-C1EC417F6529}"/>
                </c:ext>
              </c:extLst>
            </c:dLbl>
            <c:dLbl>
              <c:idx val="2"/>
              <c:layout>
                <c:manualLayout>
                  <c:x val="0"/>
                  <c:y val="0.10360937723784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DC-484F-8AC6-C1EC417F6529}"/>
                </c:ext>
              </c:extLst>
            </c:dLbl>
            <c:dLbl>
              <c:idx val="3"/>
              <c:layout>
                <c:manualLayout>
                  <c:x val="-6.8143100511073463E-3"/>
                  <c:y val="2.16216216216215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6DC-484F-8AC6-C1EC417F6529}"/>
                </c:ext>
              </c:extLst>
            </c:dLbl>
            <c:dLbl>
              <c:idx val="4"/>
              <c:layout>
                <c:manualLayout>
                  <c:x val="-4.0885860306643949E-2"/>
                  <c:y val="3.60360360360360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6DC-484F-8AC6-C1EC417F6529}"/>
                </c:ext>
              </c:extLst>
            </c:dLbl>
            <c:dLbl>
              <c:idx val="5"/>
              <c:layout>
                <c:manualLayout>
                  <c:x val="3.6036036036036036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6DC-484F-8AC6-C1EC417F6529}"/>
                </c:ext>
              </c:extLst>
            </c:dLbl>
            <c:dLbl>
              <c:idx val="6"/>
              <c:layout>
                <c:manualLayout>
                  <c:x val="0.10135135135135136"/>
                  <c:y val="-1.06241699867197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6DC-484F-8AC6-C1EC417F65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spc="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'M1'!$E$140:$E$146</c:f>
              <c:strCache>
                <c:ptCount val="7"/>
                <c:pt idx="0">
                  <c:v>hotelarstwo</c:v>
                </c:pt>
                <c:pt idx="1">
                  <c:v>gastronomia</c:v>
                </c:pt>
                <c:pt idx="2">
                  <c:v>biura podróży (pośrednicy i organizatorzy)</c:v>
                </c:pt>
                <c:pt idx="3">
                  <c:v>transport</c:v>
                </c:pt>
                <c:pt idx="4">
                  <c:v>atrakcja turystyczna </c:v>
                </c:pt>
                <c:pt idx="5">
                  <c:v>przewodnictwo/pilotaż</c:v>
                </c:pt>
                <c:pt idx="6">
                  <c:v>inna</c:v>
                </c:pt>
              </c:strCache>
            </c:strRef>
          </c:cat>
          <c:val>
            <c:numRef>
              <c:f>'M1'!$F$140:$F$146</c:f>
              <c:numCache>
                <c:formatCode>0.00%</c:formatCode>
                <c:ptCount val="7"/>
                <c:pt idx="0">
                  <c:v>0.44444444444444442</c:v>
                </c:pt>
                <c:pt idx="1">
                  <c:v>0.18253968253968253</c:v>
                </c:pt>
                <c:pt idx="2">
                  <c:v>0.1111111111111111</c:v>
                </c:pt>
                <c:pt idx="3">
                  <c:v>9.5238095238095233E-2</c:v>
                </c:pt>
                <c:pt idx="4">
                  <c:v>8.7301587301587297E-2</c:v>
                </c:pt>
                <c:pt idx="5">
                  <c:v>4.7619047619047616E-2</c:v>
                </c:pt>
                <c:pt idx="6">
                  <c:v>3.1746031746031744E-2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6DC-484F-8AC6-C1EC417F65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74358974358976E-2"/>
          <c:y val="0.14177881818826701"/>
          <c:w val="0.91025641025641024"/>
          <c:h val="0.81013605731715965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Okres działalności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B28-41BB-8336-D801ED9B35C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B28-41BB-8336-D801ED9B35C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B28-41BB-8336-D801ED9B35C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B28-41BB-8336-D801ED9B35C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B28-41BB-8336-D801ED9B35C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B28-41BB-8336-D801ED9B35C1}"/>
              </c:ext>
            </c:extLst>
          </c:dPt>
          <c:dLbls>
            <c:dLbl>
              <c:idx val="2"/>
              <c:layout>
                <c:manualLayout>
                  <c:x val="0.16830378217111341"/>
                  <c:y val="-5.614035087719310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B28-41BB-8336-D801ED9B35C1}"/>
                </c:ext>
              </c:extLst>
            </c:dLbl>
            <c:dLbl>
              <c:idx val="5"/>
              <c:layout>
                <c:manualLayout>
                  <c:x val="6.4665127020785168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B28-41BB-8336-D801ED9B35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Do 5 lat</c:v>
                </c:pt>
                <c:pt idx="1">
                  <c:v>6-10 lat</c:v>
                </c:pt>
                <c:pt idx="2">
                  <c:v>11-15 lat</c:v>
                </c:pt>
                <c:pt idx="3">
                  <c:v>16-20 lat</c:v>
                </c:pt>
                <c:pt idx="4">
                  <c:v>21-30 lat</c:v>
                </c:pt>
                <c:pt idx="5">
                  <c:v>Dłużej niż 30 lat</c:v>
                </c:pt>
              </c:strCache>
            </c:strRef>
          </c:cat>
          <c:val>
            <c:numRef>
              <c:f>Arkusz1!$B$2:$B$7</c:f>
              <c:numCache>
                <c:formatCode>0.00%</c:formatCode>
                <c:ptCount val="6"/>
                <c:pt idx="0">
                  <c:v>0.1666</c:v>
                </c:pt>
                <c:pt idx="1">
                  <c:v>0.22500000000000001</c:v>
                </c:pt>
                <c:pt idx="2">
                  <c:v>0.19166666666666668</c:v>
                </c:pt>
                <c:pt idx="3">
                  <c:v>0.19166666666666668</c:v>
                </c:pt>
                <c:pt idx="4">
                  <c:v>0.17499999999999999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B28-41BB-8336-D801ED9B35C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020342963948749"/>
          <c:y val="0"/>
          <c:w val="0.67197049663709962"/>
          <c:h val="1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liczba zatrudnionych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6580-4D35-B124-304736E7BE1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6580-4D35-B124-304736E7BE1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6580-4D35-B124-304736E7BE1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6580-4D35-B124-304736E7BE1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6580-4D35-B124-304736E7BE15}"/>
              </c:ext>
            </c:extLst>
          </c:dPt>
          <c:dLbls>
            <c:dLbl>
              <c:idx val="0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580-4D35-B124-304736E7BE15}"/>
                </c:ext>
              </c:extLst>
            </c:dLbl>
            <c:dLbl>
              <c:idx val="1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580-4D35-B124-304736E7BE15}"/>
                </c:ext>
              </c:extLst>
            </c:dLbl>
            <c:dLbl>
              <c:idx val="2"/>
              <c:layout>
                <c:manualLayout>
                  <c:x val="1.8673386733338009E-3"/>
                  <c:y val="0.13685986358196747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80-4D35-B124-304736E7BE15}"/>
                </c:ext>
              </c:extLst>
            </c:dLbl>
            <c:dLbl>
              <c:idx val="3"/>
              <c:layout>
                <c:manualLayout>
                  <c:x val="-0.10643830438002665"/>
                  <c:y val="1.3685986358196747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580-4D35-B124-304736E7BE15}"/>
                </c:ext>
              </c:extLst>
            </c:dLbl>
            <c:dLbl>
              <c:idx val="4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580-4D35-B124-304736E7BE15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spc="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Arkusz1!$A$2:$A$6</c:f>
              <c:strCache>
                <c:ptCount val="5"/>
                <c:pt idx="0">
                  <c:v>1-osobowa działalność gospodarcza</c:v>
                </c:pt>
                <c:pt idx="1">
                  <c:v>Do 9 osób</c:v>
                </c:pt>
                <c:pt idx="2">
                  <c:v>Od 10 do 49 osób</c:v>
                </c:pt>
                <c:pt idx="3">
                  <c:v>Od 50 do 249 osób</c:v>
                </c:pt>
                <c:pt idx="4">
                  <c:v>250 i więcej osób</c:v>
                </c:pt>
              </c:strCache>
            </c:strRef>
          </c:cat>
          <c:val>
            <c:numRef>
              <c:f>Arkusz1!$B$2:$B$6</c:f>
              <c:numCache>
                <c:formatCode>0.00</c:formatCode>
                <c:ptCount val="5"/>
                <c:pt idx="0">
                  <c:v>0.2016</c:v>
                </c:pt>
                <c:pt idx="1">
                  <c:v>0.4919</c:v>
                </c:pt>
                <c:pt idx="2">
                  <c:v>0.2419</c:v>
                </c:pt>
                <c:pt idx="3">
                  <c:v>4.8500000000000001E-2</c:v>
                </c:pt>
                <c:pt idx="4">
                  <c:v>1.61E-2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580-4D35-B124-304736E7BE1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112962197158915E-2"/>
          <c:y val="0.10352093569009846"/>
          <c:w val="0.83354291964038107"/>
          <c:h val="0.79295812861980308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0B6-40FD-B93C-CDADA7A7CD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0B6-40FD-B93C-CDADA7A7CD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0B6-40FD-B93C-CDADA7A7CD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0B6-40FD-B93C-CDADA7A7CD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0B6-40FD-B93C-CDADA7A7CDC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0B6-40FD-B93C-CDADA7A7CDCF}"/>
              </c:ext>
            </c:extLst>
          </c:dPt>
          <c:dLbls>
            <c:dLbl>
              <c:idx val="1"/>
              <c:layout>
                <c:manualLayout>
                  <c:x val="7.4757039621231001E-3"/>
                  <c:y val="-9.191176470588241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B6-40FD-B93C-CDADA7A7CDCF}"/>
                </c:ext>
              </c:extLst>
            </c:dLbl>
            <c:dLbl>
              <c:idx val="2"/>
              <c:layout>
                <c:manualLayout>
                  <c:x val="0.20003391959631228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B6-40FD-B93C-CDADA7A7CDCF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Arkusz1!$A$2:$A$6</c:f>
              <c:strCache>
                <c:ptCount val="5"/>
                <c:pt idx="0">
                  <c:v>Wieś</c:v>
                </c:pt>
                <c:pt idx="1">
                  <c:v>Miasto poniżej 10 tys. mieszkańców</c:v>
                </c:pt>
                <c:pt idx="2">
                  <c:v>Miasto 10 - 50 tys. mieszkańców</c:v>
                </c:pt>
                <c:pt idx="3">
                  <c:v>Miasto 51 - 500 tys. mieszkańców</c:v>
                </c:pt>
                <c:pt idx="4">
                  <c:v>Miasto powyżej 500 tys. mieszkańców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27</c:v>
                </c:pt>
                <c:pt idx="1">
                  <c:v>15</c:v>
                </c:pt>
                <c:pt idx="2">
                  <c:v>35</c:v>
                </c:pt>
                <c:pt idx="3">
                  <c:v>10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0B6-40FD-B93C-CDADA7A7CDC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35579819159852"/>
          <c:y val="6.0348527822502607E-2"/>
          <c:w val="0.51092110178852801"/>
          <c:h val="0.66924092318491268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Odsetek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2B-4242-B0E6-1904B961A6C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54-4F1C-8514-EABAE2E4604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F54-4F1C-8514-EABAE2E4604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D2B-4242-B0E6-1904B961A6C7}"/>
              </c:ext>
            </c:extLst>
          </c:dPt>
          <c:dLbls>
            <c:dLbl>
              <c:idx val="0"/>
              <c:layout>
                <c:manualLayout>
                  <c:x val="-8.6983600476314635E-2"/>
                  <c:y val="0.1017827970307313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2B-4242-B0E6-1904B961A6C7}"/>
                </c:ext>
              </c:extLst>
            </c:dLbl>
            <c:dLbl>
              <c:idx val="1"/>
              <c:layout>
                <c:manualLayout>
                  <c:x val="-0.11585399289828854"/>
                  <c:y val="-0.105719270165340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54-4F1C-8514-EABAE2E4604D}"/>
                </c:ext>
              </c:extLst>
            </c:dLbl>
            <c:dLbl>
              <c:idx val="3"/>
              <c:layout>
                <c:manualLayout>
                  <c:x val="9.1372576426726304E-2"/>
                  <c:y val="0.103550319548551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2B-4242-B0E6-1904B961A6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4"/>
                <c:pt idx="0">
                  <c:v>Zwiększyło się </c:v>
                </c:pt>
                <c:pt idx="1">
                  <c:v>Pozostało na tym samym poziomie</c:v>
                </c:pt>
                <c:pt idx="2">
                  <c:v>Zmniejszyło się</c:v>
                </c:pt>
                <c:pt idx="3">
                  <c:v>Nie dotyczy</c:v>
                </c:pt>
              </c:strCache>
            </c:strRef>
          </c:cat>
          <c:val>
            <c:numRef>
              <c:f>Arkusz1!$B$2:$B$5</c:f>
              <c:numCache>
                <c:formatCode>0.00%</c:formatCode>
                <c:ptCount val="4"/>
                <c:pt idx="0">
                  <c:v>0.11764705882352941</c:v>
                </c:pt>
                <c:pt idx="1">
                  <c:v>0.58823529411764708</c:v>
                </c:pt>
                <c:pt idx="2">
                  <c:v>0.17058823529411765</c:v>
                </c:pt>
                <c:pt idx="3">
                  <c:v>0.12352941176470589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2B-4242-B0E6-1904B961A6C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025745720022689"/>
          <c:y val="0.71146158052078079"/>
          <c:w val="0.48084451583859361"/>
          <c:h val="0.275107121775638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84736212835677"/>
          <c:y val="3.9174400568386274E-2"/>
          <c:w val="0.78969847933107529"/>
          <c:h val="0.58923650356319635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07-4487-862D-54825A9A8A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07-4487-862D-54825A9A8A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07-4487-862D-54825A9A8A38}"/>
              </c:ext>
            </c:extLst>
          </c:dPt>
          <c:dLbls>
            <c:dLbl>
              <c:idx val="0"/>
              <c:layout>
                <c:manualLayout>
                  <c:x val="-0.17769189016353179"/>
                  <c:y val="0.1371637117423506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15632524282432"/>
                      <c:h val="6.2880611354757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07-4487-862D-54825A9A8A38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050834365891388"/>
                      <c:h val="6.2880611354757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007-4487-862D-54825A9A8A38}"/>
                </c:ext>
              </c:extLst>
            </c:dLbl>
            <c:dLbl>
              <c:idx val="2"/>
              <c:layout>
                <c:manualLayout>
                  <c:x val="0.17769189016353162"/>
                  <c:y val="8.43283385025701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2165314361974"/>
                      <c:h val="6.2880611354757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007-4487-862D-54825A9A8A38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Tak, poszukujemy pracowników</c:v>
                </c:pt>
                <c:pt idx="1">
                  <c:v>Nie, nie poszukujemy pracowników</c:v>
                </c:pt>
                <c:pt idx="2">
                  <c:v>Nie dotyczy - prowadzę jednoosobową działalność gospodarczą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35</c:v>
                </c:pt>
                <c:pt idx="1">
                  <c:v>116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1-4953-9C34-7328384B774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62114675362588"/>
          <c:y val="0.70043543182548829"/>
          <c:w val="0.79275770649274824"/>
          <c:h val="0.288318138816808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Liczba firm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27-45FA-8C48-BBE369E071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27-45FA-8C48-BBE369E071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927-45FA-8C48-BBE369E071B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927-45FA-8C48-BBE369E071B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927-45FA-8C48-BBE369E071B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927-45FA-8C48-BBE369E071B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927-45FA-8C48-BBE369E071B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927-45FA-8C48-BBE369E071B6}"/>
              </c:ext>
            </c:extLst>
          </c:dPt>
          <c:dLbls>
            <c:dLbl>
              <c:idx val="0"/>
              <c:layout>
                <c:manualLayout>
                  <c:x val="-8.6240923083181667E-2"/>
                  <c:y val="-0.1366532879028801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27-45FA-8C48-BBE369E071B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tak, wzrosły </c:v>
                </c:pt>
                <c:pt idx="1">
                  <c:v>nie, pozostały na tym samym poziomie</c:v>
                </c:pt>
                <c:pt idx="2">
                  <c:v>tak, zmniejszyły się 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138</c:v>
                </c:pt>
                <c:pt idx="1">
                  <c:v>28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927-45FA-8C48-BBE369E071B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265836762057497"/>
          <c:y val="2.2892380262139619E-2"/>
          <c:w val="0.50590599380419687"/>
          <c:h val="0.92499809598683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Czynniki pozytywne świat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Arkusz1!$A$2:$A$14</c:f>
              <c:strCache>
                <c:ptCount val="13"/>
                <c:pt idx="0">
                  <c:v>Zmiany w myśleniu ekologicznym</c:v>
                </c:pt>
                <c:pt idx="1">
                  <c:v>Poprawa terminowości dostaw towarów</c:v>
                </c:pt>
                <c:pt idx="2">
                  <c:v>Słaby kurs PLN, a co za tym idzie większa atrakcyjność cenowa wycieczek do Polski</c:v>
                </c:pt>
                <c:pt idx="3">
                  <c:v>Powrót wycieczek objazdowych po Europie</c:v>
                </c:pt>
                <c:pt idx="4">
                  <c:v>Większa liczba klientów, w tym gości z zagranicy </c:v>
                </c:pt>
                <c:pt idx="5">
                  <c:v>Ożywienie turystyki międzynarodowej </c:v>
                </c:pt>
                <c:pt idx="6">
                  <c:v>Szczepienia na SARS-CoV-2 i mniejsza obawa przed zachorowaniem</c:v>
                </c:pt>
                <c:pt idx="7">
                  <c:v>Rozwój technologii, w tym sprzedaży online i innowacji internetowych</c:v>
                </c:pt>
                <c:pt idx="8">
                  <c:v>Chęć do podróżowania po pandemii</c:v>
                </c:pt>
                <c:pt idx="9">
                  <c:v>Powolny powrót do imprez o charakterze międzynarodowym (w tym organizacji kongresów i targów)</c:v>
                </c:pt>
                <c:pt idx="10">
                  <c:v>Rozpoznawaność i dobra opinia o Polsce</c:v>
                </c:pt>
                <c:pt idx="11">
                  <c:v>Wojna na Ukrainie (znacznie większa liczba korzystających z usług Ukraińców oraz osób do pracy)</c:v>
                </c:pt>
                <c:pt idx="12">
                  <c:v>Koniec pandemii COVID 19, ograniczeń, obostrzeń, noszenia maseczek i możliwość podróżowania (m.in. samolotem)</c:v>
                </c:pt>
              </c:strCache>
            </c:strRef>
          </c:cat>
          <c:val>
            <c:numRef>
              <c:f>Arkusz1!$B$2:$B$14</c:f>
              <c:numCache>
                <c:formatCode>0.00%</c:formatCode>
                <c:ptCount val="13"/>
                <c:pt idx="0">
                  <c:v>2.9850746268656716E-2</c:v>
                </c:pt>
                <c:pt idx="1">
                  <c:v>2.9850746268656716E-2</c:v>
                </c:pt>
                <c:pt idx="2">
                  <c:v>2.9850746268656716E-2</c:v>
                </c:pt>
                <c:pt idx="3">
                  <c:v>2.9850746268656716E-2</c:v>
                </c:pt>
                <c:pt idx="4">
                  <c:v>2.9850746268656716E-2</c:v>
                </c:pt>
                <c:pt idx="5">
                  <c:v>2.9850746268656716E-2</c:v>
                </c:pt>
                <c:pt idx="6">
                  <c:v>2.9850746268656716E-2</c:v>
                </c:pt>
                <c:pt idx="7">
                  <c:v>5.9701492537313432E-2</c:v>
                </c:pt>
                <c:pt idx="8">
                  <c:v>5.9701492537313432E-2</c:v>
                </c:pt>
                <c:pt idx="9">
                  <c:v>7.4626865671641784E-2</c:v>
                </c:pt>
                <c:pt idx="10">
                  <c:v>7.4626865671641784E-2</c:v>
                </c:pt>
                <c:pt idx="11">
                  <c:v>0.1044776119402985</c:v>
                </c:pt>
                <c:pt idx="12">
                  <c:v>0.70149253731343286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7-4DBC-9AD6-A0A2DB903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172282880"/>
        <c:axId val="152030016"/>
      </c:barChart>
      <c:catAx>
        <c:axId val="172282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2030016"/>
        <c:crosses val="autoZero"/>
        <c:auto val="1"/>
        <c:lblAlgn val="ctr"/>
        <c:lblOffset val="100"/>
        <c:noMultiLvlLbl val="0"/>
      </c:catAx>
      <c:valAx>
        <c:axId val="152030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228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Pozycja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A4-400E-A70C-77AB071394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Zniesienie obostrzeń pandemicznych </c:v>
                </c:pt>
                <c:pt idx="1">
                  <c:v>Programy  wspierające turystykę (PFR, Poznaj Polskę, Polski Bon Turystyczny)</c:v>
                </c:pt>
                <c:pt idx="2">
                  <c:v>Turystyka krajowa/lokalna</c:v>
                </c:pt>
                <c:pt idx="3">
                  <c:v>Rozwój atrakcji turystycznych w otoczeniu</c:v>
                </c:pt>
                <c:pt idx="4">
                  <c:v>Szczepienia COVID</c:v>
                </c:pt>
                <c:pt idx="5">
                  <c:v>Brak pozytywnych czynników</c:v>
                </c:pt>
              </c:strCache>
            </c:strRef>
          </c:cat>
          <c:val>
            <c:numRef>
              <c:f>Arkusz1!$B$2:$B$7</c:f>
              <c:numCache>
                <c:formatCode>0.00%</c:formatCode>
                <c:ptCount val="6"/>
                <c:pt idx="0">
                  <c:v>6.5217391304347824E-2</c:v>
                </c:pt>
                <c:pt idx="1">
                  <c:v>8.6956521739130432E-2</c:v>
                </c:pt>
                <c:pt idx="2">
                  <c:v>5.434782608695652E-2</c:v>
                </c:pt>
                <c:pt idx="3">
                  <c:v>2.1739130434782608E-2</c:v>
                </c:pt>
                <c:pt idx="4">
                  <c:v>0</c:v>
                </c:pt>
                <c:pt idx="5">
                  <c:v>0.58695652173913049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F1-4E69-9AE1-29888091ECCD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Pozycja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A4-400E-A70C-77AB071394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Zniesienie obostrzeń pandemicznych </c:v>
                </c:pt>
                <c:pt idx="1">
                  <c:v>Programy  wspierające turystykę (PFR, Poznaj Polskę, Polski Bon Turystyczny)</c:v>
                </c:pt>
                <c:pt idx="2">
                  <c:v>Turystyka krajowa/lokalna</c:v>
                </c:pt>
                <c:pt idx="3">
                  <c:v>Rozwój atrakcji turystycznych w otoczeniu</c:v>
                </c:pt>
                <c:pt idx="4">
                  <c:v>Szczepienia COVID</c:v>
                </c:pt>
                <c:pt idx="5">
                  <c:v>Brak pozytywnych czynników</c:v>
                </c:pt>
              </c:strCache>
            </c:strRef>
          </c:cat>
          <c:val>
            <c:numRef>
              <c:f>Arkusz1!$C$2:$C$7</c:f>
              <c:numCache>
                <c:formatCode>0.00%</c:formatCode>
                <c:ptCount val="6"/>
                <c:pt idx="0">
                  <c:v>0.13131313131313133</c:v>
                </c:pt>
                <c:pt idx="1">
                  <c:v>9.0909090909090912E-2</c:v>
                </c:pt>
                <c:pt idx="2">
                  <c:v>6.0606060606060608E-2</c:v>
                </c:pt>
                <c:pt idx="3">
                  <c:v>4.0404040404040407E-2</c:v>
                </c:pt>
                <c:pt idx="4">
                  <c:v>0</c:v>
                </c:pt>
                <c:pt idx="5">
                  <c:v>0.50505050505050508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F1-4E69-9AE1-29888091ECCD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Pozycja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Zniesienie obostrzeń pandemicznych </c:v>
                </c:pt>
                <c:pt idx="1">
                  <c:v>Programy  wspierające turystykę (PFR, Poznaj Polskę, Polski Bon Turystyczny)</c:v>
                </c:pt>
                <c:pt idx="2">
                  <c:v>Turystyka krajowa/lokalna</c:v>
                </c:pt>
                <c:pt idx="3">
                  <c:v>Rozwój atrakcji turystycznych w otoczeniu</c:v>
                </c:pt>
                <c:pt idx="4">
                  <c:v>Szczepienia COVID</c:v>
                </c:pt>
                <c:pt idx="5">
                  <c:v>Brak pozytywnych czynników</c:v>
                </c:pt>
              </c:strCache>
            </c:strRef>
          </c:cat>
          <c:val>
            <c:numRef>
              <c:f>Arkusz1!$D$2:$D$7</c:f>
              <c:numCache>
                <c:formatCode>0.00%</c:formatCode>
                <c:ptCount val="6"/>
                <c:pt idx="0">
                  <c:v>0.36206896551724138</c:v>
                </c:pt>
                <c:pt idx="1">
                  <c:v>0.11206896551724138</c:v>
                </c:pt>
                <c:pt idx="2">
                  <c:v>8.6206896551724144E-2</c:v>
                </c:pt>
                <c:pt idx="3">
                  <c:v>3.4482758620689655E-2</c:v>
                </c:pt>
                <c:pt idx="4">
                  <c:v>1.7241379310344827E-2</c:v>
                </c:pt>
                <c:pt idx="5">
                  <c:v>0.29310344827586204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A4-400E-A70C-77AB0713948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13253816"/>
        <c:axId val="413259064"/>
      </c:barChart>
      <c:catAx>
        <c:axId val="413253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13259064"/>
        <c:crosses val="autoZero"/>
        <c:auto val="1"/>
        <c:lblAlgn val="ctr"/>
        <c:lblOffset val="100"/>
        <c:noMultiLvlLbl val="0"/>
      </c:catAx>
      <c:valAx>
        <c:axId val="413259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1325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469259164433556"/>
          <c:y val="3.5505844546068574E-2"/>
          <c:w val="0.57493818340124925"/>
          <c:h val="0.9576190338570428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Arkusz1!$A$4:$A$17</c:f>
              <c:strCache>
                <c:ptCount val="14"/>
                <c:pt idx="0">
                  <c:v>Oszczędność</c:v>
                </c:pt>
                <c:pt idx="1">
                  <c:v>Urwanie łańcucha dostaw</c:v>
                </c:pt>
                <c:pt idx="2">
                  <c:v>Mały ruch obcokrajowców</c:v>
                </c:pt>
                <c:pt idx="3">
                  <c:v>Kryzys klimatyczny</c:v>
                </c:pt>
                <c:pt idx="4">
                  <c:v>Negatywny wizerunek Polski w mediach zagranicznych</c:v>
                </c:pt>
                <c:pt idx="5">
                  <c:v>Polityka rządu</c:v>
                </c:pt>
                <c:pt idx="6">
                  <c:v>Ceny walut</c:v>
                </c:pt>
                <c:pt idx="7">
                  <c:v>Podwyżka cen paliw</c:v>
                </c:pt>
                <c:pt idx="8">
                  <c:v>Problemy z transportem (np. funkcjonowaniem lotnisk międzynarodowych)</c:v>
                </c:pt>
                <c:pt idx="9">
                  <c:v>Podwyżka cen energii</c:v>
                </c:pt>
                <c:pt idx="10">
                  <c:v>Kryzys gospodarczy</c:v>
                </c:pt>
                <c:pt idx="11">
                  <c:v>COVID-19</c:v>
                </c:pt>
                <c:pt idx="12">
                  <c:v>Inflacja </c:v>
                </c:pt>
                <c:pt idx="13">
                  <c:v>Wojna na Ukrainie</c:v>
                </c:pt>
              </c:strCache>
            </c:strRef>
          </c:cat>
          <c:val>
            <c:numRef>
              <c:f>Arkusz1!$B$4:$B$17</c:f>
              <c:numCache>
                <c:formatCode>0.00%</c:formatCode>
                <c:ptCount val="14"/>
                <c:pt idx="0">
                  <c:v>2.4793388429752067E-2</c:v>
                </c:pt>
                <c:pt idx="1">
                  <c:v>3.3057851239669422E-2</c:v>
                </c:pt>
                <c:pt idx="2">
                  <c:v>4.1322314049586778E-2</c:v>
                </c:pt>
                <c:pt idx="3">
                  <c:v>4.9586776859504134E-2</c:v>
                </c:pt>
                <c:pt idx="4">
                  <c:v>4.9586776859504134E-2</c:v>
                </c:pt>
                <c:pt idx="5">
                  <c:v>5.7851239669421489E-2</c:v>
                </c:pt>
                <c:pt idx="6">
                  <c:v>6.6115702479338845E-2</c:v>
                </c:pt>
                <c:pt idx="7">
                  <c:v>8.2644628099173556E-2</c:v>
                </c:pt>
                <c:pt idx="8">
                  <c:v>9.0909090909090912E-2</c:v>
                </c:pt>
                <c:pt idx="9">
                  <c:v>9.9173553719008267E-2</c:v>
                </c:pt>
                <c:pt idx="10">
                  <c:v>0.11570247933884298</c:v>
                </c:pt>
                <c:pt idx="11">
                  <c:v>0.27272727272727271</c:v>
                </c:pt>
                <c:pt idx="12">
                  <c:v>0.31404958677685951</c:v>
                </c:pt>
                <c:pt idx="13">
                  <c:v>0.95041322314049592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1-47A1-9312-97FDC82D71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7"/>
        <c:axId val="1259114592"/>
        <c:axId val="1259115424"/>
      </c:barChart>
      <c:catAx>
        <c:axId val="1259114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59115424"/>
        <c:crosses val="autoZero"/>
        <c:auto val="1"/>
        <c:lblAlgn val="ctr"/>
        <c:lblOffset val="100"/>
        <c:noMultiLvlLbl val="0"/>
      </c:catAx>
      <c:valAx>
        <c:axId val="125911542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25911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034985198497394"/>
          <c:y val="2.0040241148510954E-2"/>
          <c:w val="0.57445624327739753"/>
          <c:h val="0.9542143431723720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4"/>
              <c:layout>
                <c:manualLayout>
                  <c:x val="-1.4141126558714454E-2"/>
                  <c:y val="2.7327601566151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9B-4D91-8CC8-A5B9FB97F2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Arkusz1!$A$3:$A$26</c:f>
              <c:strCache>
                <c:ptCount val="24"/>
                <c:pt idx="0">
                  <c:v>Starzejace się społeczeństwo</c:v>
                </c:pt>
                <c:pt idx="1">
                  <c:v>Negatywny wpływ wojennej historii Oświęcimia</c:v>
                </c:pt>
                <c:pt idx="2">
                  <c:v>Krótkie pobyty gości</c:v>
                </c:pt>
                <c:pt idx="3">
                  <c:v>Kurs walutowy</c:v>
                </c:pt>
                <c:pt idx="4">
                  <c:v>Biurokracja</c:v>
                </c:pt>
                <c:pt idx="5">
                  <c:v>Pogoda</c:v>
                </c:pt>
                <c:pt idx="6">
                  <c:v>Komunikacja</c:v>
                </c:pt>
                <c:pt idx="7">
                  <c:v>Brak środków finansowych </c:v>
                </c:pt>
                <c:pt idx="8">
                  <c:v>Zamykanie/likwidacja firm</c:v>
                </c:pt>
                <c:pt idx="9">
                  <c:v>Zanieczyszczenie środowiska</c:v>
                </c:pt>
                <c:pt idx="10">
                  <c:v>Brak pracowników</c:v>
                </c:pt>
                <c:pt idx="11">
                  <c:v>Braki zasobów naturalnych (woda/węgiel)</c:v>
                </c:pt>
                <c:pt idx="12">
                  <c:v>Obostrzenia (w tym limity w muzeach)</c:v>
                </c:pt>
                <c:pt idx="13">
                  <c:v>Emigranci</c:v>
                </c:pt>
                <c:pt idx="14">
                  <c:v>Polityka miasta</c:v>
                </c:pt>
                <c:pt idx="15">
                  <c:v>Ceny kredytów/działania NBP</c:v>
                </c:pt>
                <c:pt idx="16">
                  <c:v>Mniej klientów</c:v>
                </c:pt>
                <c:pt idx="17">
                  <c:v>Niepewność gospodarcza/brak stabilizacji</c:v>
                </c:pt>
                <c:pt idx="18">
                  <c:v>Kryzys gospodarczy</c:v>
                </c:pt>
                <c:pt idx="19">
                  <c:v>COVID-19</c:v>
                </c:pt>
                <c:pt idx="20">
                  <c:v>Nowy ład </c:v>
                </c:pt>
                <c:pt idx="21">
                  <c:v>Polityka rządu</c:v>
                </c:pt>
                <c:pt idx="22">
                  <c:v>Wojna w Ukrainie</c:v>
                </c:pt>
                <c:pt idx="23">
                  <c:v>Inflacja</c:v>
                </c:pt>
              </c:strCache>
            </c:strRef>
          </c:cat>
          <c:val>
            <c:numRef>
              <c:f>Arkusz1!$B$3:$B$26</c:f>
              <c:numCache>
                <c:formatCode>0.00%</c:formatCode>
                <c:ptCount val="24"/>
                <c:pt idx="0">
                  <c:v>8.3333333333333332E-3</c:v>
                </c:pt>
                <c:pt idx="1">
                  <c:v>8.3333333333333332E-3</c:v>
                </c:pt>
                <c:pt idx="2">
                  <c:v>8.3333333333333332E-3</c:v>
                </c:pt>
                <c:pt idx="3">
                  <c:v>8.3333333333333332E-3</c:v>
                </c:pt>
                <c:pt idx="4">
                  <c:v>1.6666666666666666E-2</c:v>
                </c:pt>
                <c:pt idx="5">
                  <c:v>1.6666666666666666E-2</c:v>
                </c:pt>
                <c:pt idx="6">
                  <c:v>1.6666666666666666E-2</c:v>
                </c:pt>
                <c:pt idx="7">
                  <c:v>1.6666666666666666E-2</c:v>
                </c:pt>
                <c:pt idx="8">
                  <c:v>1.6666666666666666E-2</c:v>
                </c:pt>
                <c:pt idx="9">
                  <c:v>1.6666666666666666E-2</c:v>
                </c:pt>
                <c:pt idx="10">
                  <c:v>2.5000000000000001E-2</c:v>
                </c:pt>
                <c:pt idx="11">
                  <c:v>3.3333333333333333E-2</c:v>
                </c:pt>
                <c:pt idx="12">
                  <c:v>3.3333333333333333E-2</c:v>
                </c:pt>
                <c:pt idx="13">
                  <c:v>3.3333333333333333E-2</c:v>
                </c:pt>
                <c:pt idx="14">
                  <c:v>3.3333333333333333E-2</c:v>
                </c:pt>
                <c:pt idx="15">
                  <c:v>4.1666666666666664E-2</c:v>
                </c:pt>
                <c:pt idx="16">
                  <c:v>4.1666666666666664E-2</c:v>
                </c:pt>
                <c:pt idx="17">
                  <c:v>5.8333333333333334E-2</c:v>
                </c:pt>
                <c:pt idx="18">
                  <c:v>5.8333333333333334E-2</c:v>
                </c:pt>
                <c:pt idx="19">
                  <c:v>0.10833333333333334</c:v>
                </c:pt>
                <c:pt idx="20">
                  <c:v>0.19166666666666668</c:v>
                </c:pt>
                <c:pt idx="21">
                  <c:v>0.20833333333333334</c:v>
                </c:pt>
                <c:pt idx="22">
                  <c:v>0.30833333333333335</c:v>
                </c:pt>
                <c:pt idx="23">
                  <c:v>0.95833333333333337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9B-4D91-8CC8-A5B9FB97F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2144170623"/>
        <c:axId val="2027887151"/>
      </c:barChart>
      <c:catAx>
        <c:axId val="21441706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027887151"/>
        <c:crosses val="autoZero"/>
        <c:auto val="1"/>
        <c:lblAlgn val="ctr"/>
        <c:lblOffset val="100"/>
        <c:noMultiLvlLbl val="0"/>
      </c:catAx>
      <c:valAx>
        <c:axId val="2027887151"/>
        <c:scaling>
          <c:orientation val="minMax"/>
          <c:max val="1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144170623"/>
        <c:crosses val="autoZero"/>
        <c:crossBetween val="between"/>
        <c:majorUnit val="0.30000000000000004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Zmiany w Małopolsce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Arkusz1!$A$2:$A$19</c:f>
              <c:strCache>
                <c:ptCount val="18"/>
                <c:pt idx="0">
                  <c:v>Wprowadzenie strefy czystego transportu w Krakowie </c:v>
                </c:pt>
                <c:pt idx="1">
                  <c:v>Problemy komunikacyjne</c:v>
                </c:pt>
                <c:pt idx="2">
                  <c:v>Brak stabilności prowadzenia dzialalności gospodarczej </c:v>
                </c:pt>
                <c:pt idx="3">
                  <c:v>Problemy w zakresie współpracy z muzeami (niezniesione ograniczenia ilościowe grup)</c:v>
                </c:pt>
                <c:pt idx="4">
                  <c:v>Wznowienie możliwości organizacji imprez masowych</c:v>
                </c:pt>
                <c:pt idx="5">
                  <c:v>Możliwość realizacji bonu turystycznego</c:v>
                </c:pt>
                <c:pt idx="6">
                  <c:v>Większa liczba pojedynczych klientów</c:v>
                </c:pt>
                <c:pt idx="7">
                  <c:v>Wzrost liczby gości z Ukrainy (inna specyfika klienta zagranicznego)</c:v>
                </c:pt>
                <c:pt idx="8">
                  <c:v>Rozwój i uatrakcyjnienie infrastrukuty turystycznej</c:v>
                </c:pt>
                <c:pt idx="9">
                  <c:v>Bardziej intensywne promowanie marki Małopolska</c:v>
                </c:pt>
                <c:pt idx="10">
                  <c:v>Poprawa infrastruktury drogowej</c:v>
                </c:pt>
                <c:pt idx="11">
                  <c:v>Zmiany zachowań konsumentów</c:v>
                </c:pt>
                <c:pt idx="12">
                  <c:v>Brak ograniczeń wynikających z COVID-19</c:v>
                </c:pt>
                <c:pt idx="13">
                  <c:v>Mniej turystów (w tym gości hotelowych i restauracyjnych)</c:v>
                </c:pt>
                <c:pt idx="14">
                  <c:v>Mniej klientów zagranicznych</c:v>
                </c:pt>
                <c:pt idx="15">
                  <c:v>Duża liczba uchodźców z Ukrainy i ich wpływ na sytuację bezpieczeństwa </c:v>
                </c:pt>
                <c:pt idx="16">
                  <c:v>Wzrost kosztów funkcjonowania (pracowników, mediów, energii, gazu, żywności, paliw)</c:v>
                </c:pt>
                <c:pt idx="17">
                  <c:v>Inflacja</c:v>
                </c:pt>
              </c:strCache>
            </c:strRef>
          </c:cat>
          <c:val>
            <c:numRef>
              <c:f>Arkusz1!$B$2:$B$19</c:f>
              <c:numCache>
                <c:formatCode>0.00%</c:formatCode>
                <c:ptCount val="18"/>
                <c:pt idx="0">
                  <c:v>2.2988505747126436E-2</c:v>
                </c:pt>
                <c:pt idx="1">
                  <c:v>2.2988505747126436E-2</c:v>
                </c:pt>
                <c:pt idx="2">
                  <c:v>2.2988505747126436E-2</c:v>
                </c:pt>
                <c:pt idx="3">
                  <c:v>2.2988505747126436E-2</c:v>
                </c:pt>
                <c:pt idx="4">
                  <c:v>2.2988505747126436E-2</c:v>
                </c:pt>
                <c:pt idx="5">
                  <c:v>2.2988505747126436E-2</c:v>
                </c:pt>
                <c:pt idx="6">
                  <c:v>2.2988505747126436E-2</c:v>
                </c:pt>
                <c:pt idx="7">
                  <c:v>3.4482758620689655E-2</c:v>
                </c:pt>
                <c:pt idx="8">
                  <c:v>3.4482758620689655E-2</c:v>
                </c:pt>
                <c:pt idx="9">
                  <c:v>3.4482758620689655E-2</c:v>
                </c:pt>
                <c:pt idx="10">
                  <c:v>4.5977011494252873E-2</c:v>
                </c:pt>
                <c:pt idx="11">
                  <c:v>5.7471264367816091E-2</c:v>
                </c:pt>
                <c:pt idx="12">
                  <c:v>6.8965517241379309E-2</c:v>
                </c:pt>
                <c:pt idx="13">
                  <c:v>9.1954022988505746E-2</c:v>
                </c:pt>
                <c:pt idx="14">
                  <c:v>0.11494252873563218</c:v>
                </c:pt>
                <c:pt idx="15">
                  <c:v>0.13793103448275862</c:v>
                </c:pt>
                <c:pt idx="16">
                  <c:v>0.14942528735632185</c:v>
                </c:pt>
                <c:pt idx="17">
                  <c:v>0.17241379310344829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1-4DCC-948F-C4B272AD7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172282880"/>
        <c:axId val="152030016"/>
      </c:barChart>
      <c:catAx>
        <c:axId val="172282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330"/>
            </a:pPr>
            <a:endParaRPr lang="pl-PL"/>
          </a:p>
        </c:txPr>
        <c:crossAx val="152030016"/>
        <c:crosses val="autoZero"/>
        <c:auto val="1"/>
        <c:lblAlgn val="ctr"/>
        <c:lblOffset val="100"/>
        <c:noMultiLvlLbl val="0"/>
      </c:catAx>
      <c:valAx>
        <c:axId val="1520300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7228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 b="1">
          <a:solidFill>
            <a:srgbClr val="000000"/>
          </a:solidFill>
        </a:defRPr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880308561908677"/>
          <c:y val="1.1316765250476517E-3"/>
          <c:w val="0.53894111469875694"/>
          <c:h val="0.997736646949904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Zmiany w zachowaniach turystów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Arkusz1!$A$2:$A$19</c:f>
              <c:strCache>
                <c:ptCount val="18"/>
                <c:pt idx="0">
                  <c:v>Mniej przyjazdów rodzinnych</c:v>
                </c:pt>
                <c:pt idx="1">
                  <c:v>Dominuje turystyka krajowa</c:v>
                </c:pt>
                <c:pt idx="2">
                  <c:v>Mniejsza obawa zarażeniem SARS-CoV-2</c:v>
                </c:pt>
                <c:pt idx="3">
                  <c:v>Wzrost liczby dłuższych pobytów</c:v>
                </c:pt>
                <c:pt idx="4">
                  <c:v>Wzrost zainteresowania wyjazdami zagranicznymi</c:v>
                </c:pt>
                <c:pt idx="5">
                  <c:v>Więcej klientów zza wschodniej granicy, np. Ukrainy</c:v>
                </c:pt>
                <c:pt idx="6">
                  <c:v>Więcej indywidualnych rezerwacji niż zakupu pakietów oferowanych przez pośredników</c:v>
                </c:pt>
                <c:pt idx="7">
                  <c:v>Bardziej ostrożni, zdystansowani, bardziej dbają o czystość, higienę</c:v>
                </c:pt>
                <c:pt idx="8">
                  <c:v>Lęk przed zachorowaniem na SARS-CoV-2 i kolejnymi obostrzeniami</c:v>
                </c:pt>
                <c:pt idx="9">
                  <c:v>Więcej wyjazdów indywidualnych, rodzinnych, niż grup czy podróży służbowych </c:v>
                </c:pt>
                <c:pt idx="10">
                  <c:v>Obawa w związku z wojną na Ukrainie (w tym odbywania lotów)</c:v>
                </c:pt>
                <c:pt idx="11">
                  <c:v>Bardziej wymagający</c:v>
                </c:pt>
                <c:pt idx="12">
                  <c:v>Większa liczba rezygnacji z rezerwacji (w tym na ostatnią chwilę)</c:v>
                </c:pt>
                <c:pt idx="13">
                  <c:v>Większa liczba i częstotliwość podróży po pandemii </c:v>
                </c:pt>
                <c:pt idx="14">
                  <c:v>Bardziej roszczeniowi</c:v>
                </c:pt>
                <c:pt idx="15">
                  <c:v>Bardzo krótki termin rezerwacji</c:v>
                </c:pt>
                <c:pt idx="16">
                  <c:v>Krótsze pobyty</c:v>
                </c:pt>
                <c:pt idx="17">
                  <c:v>Bardziej oszczędni</c:v>
                </c:pt>
              </c:strCache>
            </c:strRef>
          </c:cat>
          <c:val>
            <c:numRef>
              <c:f>Arkusz1!$B$2:$B$19</c:f>
              <c:numCache>
                <c:formatCode>0.00%</c:formatCode>
                <c:ptCount val="18"/>
                <c:pt idx="0">
                  <c:v>1.3513513513513514E-2</c:v>
                </c:pt>
                <c:pt idx="1">
                  <c:v>1.3513513513513514E-2</c:v>
                </c:pt>
                <c:pt idx="2">
                  <c:v>1.3513513513513514E-2</c:v>
                </c:pt>
                <c:pt idx="3">
                  <c:v>1.3513513513513514E-2</c:v>
                </c:pt>
                <c:pt idx="4">
                  <c:v>1.3513513513513514E-2</c:v>
                </c:pt>
                <c:pt idx="5">
                  <c:v>1.3513513513513514E-2</c:v>
                </c:pt>
                <c:pt idx="6">
                  <c:v>1.3513513513513514E-2</c:v>
                </c:pt>
                <c:pt idx="7">
                  <c:v>2.0270270270270271E-2</c:v>
                </c:pt>
                <c:pt idx="8">
                  <c:v>2.0270270270270271E-2</c:v>
                </c:pt>
                <c:pt idx="9">
                  <c:v>2.7027027027027029E-2</c:v>
                </c:pt>
                <c:pt idx="10">
                  <c:v>3.3783783783783786E-2</c:v>
                </c:pt>
                <c:pt idx="11">
                  <c:v>3.3783783783783786E-2</c:v>
                </c:pt>
                <c:pt idx="12">
                  <c:v>3.3783783783783786E-2</c:v>
                </c:pt>
                <c:pt idx="13">
                  <c:v>4.72972972972973E-2</c:v>
                </c:pt>
                <c:pt idx="14">
                  <c:v>0.11486486486486487</c:v>
                </c:pt>
                <c:pt idx="15">
                  <c:v>0.14189189189189189</c:v>
                </c:pt>
                <c:pt idx="16">
                  <c:v>0.16216216216216217</c:v>
                </c:pt>
                <c:pt idx="17">
                  <c:v>0.39864864864864863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23-4D33-9B44-7AA346871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72282880"/>
        <c:axId val="152030016"/>
      </c:barChart>
      <c:catAx>
        <c:axId val="172282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330"/>
            </a:pPr>
            <a:endParaRPr lang="pl-PL"/>
          </a:p>
        </c:txPr>
        <c:crossAx val="152030016"/>
        <c:crosses val="autoZero"/>
        <c:auto val="1"/>
        <c:lblAlgn val="ctr"/>
        <c:lblOffset val="100"/>
        <c:noMultiLvlLbl val="0"/>
      </c:catAx>
      <c:valAx>
        <c:axId val="1520300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7228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 b="1">
          <a:solidFill>
            <a:srgbClr val="000000"/>
          </a:solidFill>
        </a:defRPr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Arkusz1!$A$3:$A$13</c:f>
              <c:strCache>
                <c:ptCount val="11"/>
                <c:pt idx="0">
                  <c:v>Obawy o koszty działalności (energia)</c:v>
                </c:pt>
                <c:pt idx="1">
                  <c:v>Mniej rabatów, promocji etc.</c:v>
                </c:pt>
                <c:pt idx="2">
                  <c:v>Elastyczność współpracy</c:v>
                </c:pt>
                <c:pt idx="3">
                  <c:v>Większa ostrożność</c:v>
                </c:pt>
                <c:pt idx="4">
                  <c:v>Gotowość do współpracy</c:v>
                </c:pt>
                <c:pt idx="5">
                  <c:v>Anulacje/redukcje zamówień </c:v>
                </c:pt>
                <c:pt idx="6">
                  <c:v>Większa oszczędność</c:v>
                </c:pt>
                <c:pt idx="7">
                  <c:v>Gorsze warunki współpracy</c:v>
                </c:pt>
                <c:pt idx="8">
                  <c:v>Obawy o przyszłość firmy/rynku</c:v>
                </c:pt>
                <c:pt idx="9">
                  <c:v>Wzrost cen/marż</c:v>
                </c:pt>
                <c:pt idx="10">
                  <c:v>Bez zmian</c:v>
                </c:pt>
              </c:strCache>
            </c:strRef>
          </c:cat>
          <c:val>
            <c:numRef>
              <c:f>Arkusz1!$B$3:$B$13</c:f>
              <c:numCache>
                <c:formatCode>0.00%</c:formatCode>
                <c:ptCount val="11"/>
                <c:pt idx="0">
                  <c:v>1.2422360248447204E-2</c:v>
                </c:pt>
                <c:pt idx="1">
                  <c:v>1.2422360248447204E-2</c:v>
                </c:pt>
                <c:pt idx="2">
                  <c:v>1.8633540372670808E-2</c:v>
                </c:pt>
                <c:pt idx="3">
                  <c:v>4.9689440993788817E-2</c:v>
                </c:pt>
                <c:pt idx="4">
                  <c:v>5.5900621118012424E-2</c:v>
                </c:pt>
                <c:pt idx="5">
                  <c:v>5.5900621118012424E-2</c:v>
                </c:pt>
                <c:pt idx="6">
                  <c:v>6.8322981366459631E-2</c:v>
                </c:pt>
                <c:pt idx="7">
                  <c:v>8.0745341614906832E-2</c:v>
                </c:pt>
                <c:pt idx="8">
                  <c:v>9.3167701863354033E-2</c:v>
                </c:pt>
                <c:pt idx="9">
                  <c:v>0.19875776397515527</c:v>
                </c:pt>
                <c:pt idx="10">
                  <c:v>0.31677018633540371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49-43E8-902B-E00A840C54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6"/>
        <c:axId val="649314040"/>
        <c:axId val="649312728"/>
      </c:barChart>
      <c:valAx>
        <c:axId val="649312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49314040"/>
        <c:crosses val="autoZero"/>
        <c:crossBetween val="between"/>
      </c:valAx>
      <c:catAx>
        <c:axId val="649314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493127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Arkusz1!$A$3:$A$13</c:f>
              <c:strCache>
                <c:ptCount val="11"/>
                <c:pt idx="0">
                  <c:v>Uświadamianie społeczeństwu roli turystyki i dobrej jakości wypoczynku</c:v>
                </c:pt>
                <c:pt idx="1">
                  <c:v>Uproszczone pozyskiwanie dofinansowania</c:v>
                </c:pt>
                <c:pt idx="2">
                  <c:v>Obligatoryjne wyjazdy szkolne (2 doby, jedna wycieczka/rok)</c:v>
                </c:pt>
                <c:pt idx="3">
                  <c:v>Braki kadrowe na rynku pracy</c:v>
                </c:pt>
                <c:pt idx="4">
                  <c:v>Kontrole prowadzenia działalności (szara strefa)</c:v>
                </c:pt>
                <c:pt idx="5">
                  <c:v>Brak dostępu do szkoleń i funduszy pomocowych</c:v>
                </c:pt>
                <c:pt idx="6">
                  <c:v>Zamykanie firm coraz częściej obserwowane</c:v>
                </c:pt>
                <c:pt idx="7">
                  <c:v>Rosnąca komplikacja przepisów prawnych</c:v>
                </c:pt>
                <c:pt idx="8">
                  <c:v>Elastyczność w działalności (dostosowanie do zmian)</c:v>
                </c:pt>
                <c:pt idx="9">
                  <c:v>Obawa o ceny mediów (prąd i inne)</c:v>
                </c:pt>
                <c:pt idx="10">
                  <c:v>Niepewność jutra</c:v>
                </c:pt>
              </c:strCache>
            </c:strRef>
          </c:cat>
          <c:val>
            <c:numRef>
              <c:f>Arkusz1!$B$3:$B$13</c:f>
              <c:numCache>
                <c:formatCode>0.00%</c:formatCode>
                <c:ptCount val="11"/>
                <c:pt idx="0">
                  <c:v>2.2222222222222223E-2</c:v>
                </c:pt>
                <c:pt idx="1">
                  <c:v>2.2222222222222223E-2</c:v>
                </c:pt>
                <c:pt idx="2">
                  <c:v>2.2222222222222223E-2</c:v>
                </c:pt>
                <c:pt idx="3">
                  <c:v>2.2222222222222223E-2</c:v>
                </c:pt>
                <c:pt idx="4">
                  <c:v>4.4444444444444446E-2</c:v>
                </c:pt>
                <c:pt idx="5">
                  <c:v>4.4444444444444446E-2</c:v>
                </c:pt>
                <c:pt idx="6">
                  <c:v>6.6666666666666666E-2</c:v>
                </c:pt>
                <c:pt idx="7">
                  <c:v>8.8888888888888892E-2</c:v>
                </c:pt>
                <c:pt idx="8">
                  <c:v>8.8888888888888892E-2</c:v>
                </c:pt>
                <c:pt idx="9">
                  <c:v>0.17777777777777778</c:v>
                </c:pt>
                <c:pt idx="10">
                  <c:v>0.26666666666666666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F1-4E69-9AE1-29888091ECC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4"/>
        <c:axId val="413253816"/>
        <c:axId val="413259064"/>
      </c:barChart>
      <c:catAx>
        <c:axId val="413253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13259064"/>
        <c:crosses val="autoZero"/>
        <c:auto val="1"/>
        <c:lblAlgn val="ctr"/>
        <c:lblOffset val="100"/>
        <c:noMultiLvlLbl val="0"/>
      </c:catAx>
      <c:valAx>
        <c:axId val="413259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13253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l-P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Arkusz1!$A$2:$A$12</c:f>
              <c:strCache>
                <c:ptCount val="11"/>
                <c:pt idx="0">
                  <c:v>-5</c:v>
                </c:pt>
                <c:pt idx="1">
                  <c:v>-4</c:v>
                </c:pt>
                <c:pt idx="2">
                  <c:v>-3</c:v>
                </c:pt>
                <c:pt idx="3">
                  <c:v>-2</c:v>
                </c:pt>
                <c:pt idx="4">
                  <c:v>-1</c:v>
                </c:pt>
                <c:pt idx="5">
                  <c:v>0</c:v>
                </c:pt>
                <c:pt idx="6">
                  <c:v>+1</c:v>
                </c:pt>
                <c:pt idx="7">
                  <c:v>+2</c:v>
                </c:pt>
                <c:pt idx="8">
                  <c:v>+3</c:v>
                </c:pt>
                <c:pt idx="9">
                  <c:v>+4</c:v>
                </c:pt>
                <c:pt idx="10">
                  <c:v>+5</c:v>
                </c:pt>
              </c:strCache>
            </c:strRef>
          </c:cat>
          <c:val>
            <c:numRef>
              <c:f>Arkusz1!$B$2:$B$12</c:f>
              <c:numCache>
                <c:formatCode>0.00%</c:formatCode>
                <c:ptCount val="11"/>
                <c:pt idx="0">
                  <c:v>6.5600000000000006E-2</c:v>
                </c:pt>
                <c:pt idx="1">
                  <c:v>5.74E-2</c:v>
                </c:pt>
                <c:pt idx="2">
                  <c:v>7.7899999999999997E-2</c:v>
                </c:pt>
                <c:pt idx="3">
                  <c:v>0.10249999999999999</c:v>
                </c:pt>
                <c:pt idx="4">
                  <c:v>9.0200000000000002E-2</c:v>
                </c:pt>
                <c:pt idx="5">
                  <c:v>0.1721</c:v>
                </c:pt>
                <c:pt idx="6">
                  <c:v>0.1066</c:v>
                </c:pt>
                <c:pt idx="7">
                  <c:v>0.13519999999999999</c:v>
                </c:pt>
                <c:pt idx="8">
                  <c:v>0.127</c:v>
                </c:pt>
                <c:pt idx="9">
                  <c:v>4.1000000000000002E-2</c:v>
                </c:pt>
                <c:pt idx="10">
                  <c:v>2.46E-2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5-45CA-80E0-D5FE0804F0E3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Arkusz1!$A$2:$A$12</c:f>
              <c:strCache>
                <c:ptCount val="11"/>
                <c:pt idx="0">
                  <c:v>-5</c:v>
                </c:pt>
                <c:pt idx="1">
                  <c:v>-4</c:v>
                </c:pt>
                <c:pt idx="2">
                  <c:v>-3</c:v>
                </c:pt>
                <c:pt idx="3">
                  <c:v>-2</c:v>
                </c:pt>
                <c:pt idx="4">
                  <c:v>-1</c:v>
                </c:pt>
                <c:pt idx="5">
                  <c:v>0</c:v>
                </c:pt>
                <c:pt idx="6">
                  <c:v>+1</c:v>
                </c:pt>
                <c:pt idx="7">
                  <c:v>+2</c:v>
                </c:pt>
                <c:pt idx="8">
                  <c:v>+3</c:v>
                </c:pt>
                <c:pt idx="9">
                  <c:v>+4</c:v>
                </c:pt>
                <c:pt idx="10">
                  <c:v>+5</c:v>
                </c:pt>
              </c:strCache>
            </c:strRef>
          </c:cat>
          <c:val>
            <c:numRef>
              <c:f>Arkusz1!$C$2:$C$12</c:f>
              <c:numCache>
                <c:formatCode>0.00%</c:formatCode>
                <c:ptCount val="11"/>
                <c:pt idx="0">
                  <c:v>3.5700000000000003E-2</c:v>
                </c:pt>
                <c:pt idx="1">
                  <c:v>2.98E-2</c:v>
                </c:pt>
                <c:pt idx="2">
                  <c:v>5.9499999999999997E-2</c:v>
                </c:pt>
                <c:pt idx="3">
                  <c:v>0.11310000000000001</c:v>
                </c:pt>
                <c:pt idx="4">
                  <c:v>7.7399999999999997E-2</c:v>
                </c:pt>
                <c:pt idx="5">
                  <c:v>0.20830000000000001</c:v>
                </c:pt>
                <c:pt idx="6">
                  <c:v>0.14879999999999999</c:v>
                </c:pt>
                <c:pt idx="7">
                  <c:v>0.13100000000000001</c:v>
                </c:pt>
                <c:pt idx="8">
                  <c:v>8.3299999999999999E-2</c:v>
                </c:pt>
                <c:pt idx="9">
                  <c:v>7.1400000000000005E-2</c:v>
                </c:pt>
                <c:pt idx="1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D5-45CA-80E0-D5FE0804F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1133598592"/>
        <c:axId val="1133599008"/>
      </c:barChart>
      <c:catAx>
        <c:axId val="113359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599008"/>
        <c:crosses val="autoZero"/>
        <c:auto val="1"/>
        <c:lblAlgn val="ctr"/>
        <c:lblOffset val="100"/>
        <c:noMultiLvlLbl val="0"/>
      </c:catAx>
      <c:valAx>
        <c:axId val="113359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59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4902049805616797"/>
          <c:y val="1.6311248416717206E-2"/>
          <c:w val="0.14052329452659892"/>
          <c:h val="9.0544382136331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166614173228346E-2"/>
          <c:y val="0.12050155094249583"/>
          <c:w val="0.92033343832020997"/>
          <c:h val="0.69914769744691008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Wykluczenia oferowanych produktów (usług)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BB8-43B4-8606-594511FEA50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BB8-43B4-8606-594511FEA50E}"/>
              </c:ext>
            </c:extLst>
          </c:dPt>
          <c:dLbls>
            <c:dLbl>
              <c:idx val="0"/>
              <c:layout>
                <c:manualLayout>
                  <c:x val="1.9463937007874115E-2"/>
                  <c:y val="-4.6517298973991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B8-43B4-8606-594511FEA50E}"/>
                </c:ext>
              </c:extLst>
            </c:dLbl>
            <c:dLbl>
              <c:idx val="1"/>
              <c:layout>
                <c:manualLayout>
                  <c:x val="-6.4013271152487561E-2"/>
                  <c:y val="3.4701850001908563E-2"/>
                </c:manualLayout>
              </c:layout>
              <c:tx>
                <c:rich>
                  <a:bodyPr/>
                  <a:lstStyle/>
                  <a:p>
                    <a:fld id="{01F4B6A1-1A5B-4547-8F11-EFAB8AEC3B0C}" type="VALUE">
                      <a:rPr lang="en-US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BB8-43B4-8606-594511FEA5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0.00%</c:formatCode>
                <c:ptCount val="2"/>
                <c:pt idx="0">
                  <c:v>0.15190000000000001</c:v>
                </c:pt>
                <c:pt idx="1">
                  <c:v>0.84809999999999997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B8-43B4-8606-594511FEA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 b="1">
          <a:solidFill>
            <a:srgbClr val="000000"/>
          </a:solidFill>
        </a:defRPr>
      </a:pPr>
      <a:endParaRPr lang="pl-PL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716284468425516E-2"/>
          <c:y val="0.11891015546133657"/>
          <c:w val="0.88296849348014761"/>
          <c:h val="0.82371815061578846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Nowe produkty, nowe formy sprzedaży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C15-486A-BE5D-425A97F3F4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C15-486A-BE5D-425A97F3F4D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C15-486A-BE5D-425A97F3F4D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C15-486A-BE5D-425A97F3F4D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0.00%</c:formatCode>
                <c:ptCount val="2"/>
                <c:pt idx="0">
                  <c:v>9.6774193548387094E-2</c:v>
                </c:pt>
                <c:pt idx="1">
                  <c:v>0.90322580645161288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15-486A-BE5D-425A97F3F4D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 b="1">
          <a:solidFill>
            <a:srgbClr val="000000"/>
          </a:solidFill>
        </a:defRPr>
      </a:pPr>
      <a:endParaRPr lang="pl-P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071194979115599"/>
          <c:y val="1.0986328336197565E-2"/>
          <c:w val="0.50241912592200089"/>
          <c:h val="0.9127536738887501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Arkusz1!$A$3:$A$17</c:f>
              <c:strCache>
                <c:ptCount val="15"/>
                <c:pt idx="0">
                  <c:v>Rzeczywistość rozszerzona (AR)/ rzeczywistość wirtualna (VR) </c:v>
                </c:pt>
                <c:pt idx="1">
                  <c:v>Wyszukiwanie głosowe i sterowanie głosowe  </c:v>
                </c:pt>
                <c:pt idx="2">
                  <c:v>Chatboty </c:v>
                </c:pt>
                <c:pt idx="3">
                  <c:v>Systemy rejestracji czasu pracy </c:v>
                </c:pt>
                <c:pt idx="4">
                  <c:v>Wirtualni asystenci  </c:v>
                </c:pt>
                <c:pt idx="5">
                  <c:v>Systemy zarządzania zasobami ludzkimi </c:v>
                </c:pt>
                <c:pt idx="6">
                  <c:v>Systemy planowania zasobów przedsiębiorstwa </c:v>
                </c:pt>
                <c:pt idx="7">
                  <c:v>Systemy zarządzania treścią </c:v>
                </c:pt>
                <c:pt idx="8">
                  <c:v>Systemy zarządzania projektami </c:v>
                </c:pt>
                <c:pt idx="9">
                  <c:v>Systemy finansowo-księgowe </c:v>
                </c:pt>
                <c:pt idx="10">
                  <c:v>Płatności zbliżeniowe </c:v>
                </c:pt>
                <c:pt idx="11">
                  <c:v>Systemy automatyzacji płatności </c:v>
                </c:pt>
                <c:pt idx="12">
                  <c:v>Systemy zarządzania relacjami z klientami </c:v>
                </c:pt>
                <c:pt idx="13">
                  <c:v>Własne aplikacje mobilne </c:v>
                </c:pt>
                <c:pt idx="14">
                  <c:v>Sprzedaż przez Internet </c:v>
                </c:pt>
              </c:strCache>
            </c:strRef>
          </c:cat>
          <c:val>
            <c:numRef>
              <c:f>Arkusz1!$B$3:$B$17</c:f>
              <c:numCache>
                <c:formatCode>0.00%</c:formatCode>
                <c:ptCount val="15"/>
                <c:pt idx="0">
                  <c:v>1.5873015873015872E-2</c:v>
                </c:pt>
                <c:pt idx="1">
                  <c:v>1.5873015873015872E-2</c:v>
                </c:pt>
                <c:pt idx="2">
                  <c:v>1.5873015873015872E-2</c:v>
                </c:pt>
                <c:pt idx="3">
                  <c:v>1.5873015873015872E-2</c:v>
                </c:pt>
                <c:pt idx="4">
                  <c:v>3.1746031746031744E-2</c:v>
                </c:pt>
                <c:pt idx="5">
                  <c:v>3.1746031746031744E-2</c:v>
                </c:pt>
                <c:pt idx="6">
                  <c:v>4.7619047619047616E-2</c:v>
                </c:pt>
                <c:pt idx="7">
                  <c:v>4.7619047619047616E-2</c:v>
                </c:pt>
                <c:pt idx="8">
                  <c:v>6.3492063492063489E-2</c:v>
                </c:pt>
                <c:pt idx="9">
                  <c:v>6.3492063492063489E-2</c:v>
                </c:pt>
                <c:pt idx="10">
                  <c:v>6.3492063492063489E-2</c:v>
                </c:pt>
                <c:pt idx="11">
                  <c:v>9.5238095238095233E-2</c:v>
                </c:pt>
                <c:pt idx="12">
                  <c:v>9.5238095238095233E-2</c:v>
                </c:pt>
                <c:pt idx="13">
                  <c:v>0.1111111111111111</c:v>
                </c:pt>
                <c:pt idx="14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1-4D5A-B0BE-F7A1EB898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416868096"/>
        <c:axId val="416868752"/>
      </c:barChart>
      <c:catAx>
        <c:axId val="416868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16868752"/>
        <c:crosses val="autoZero"/>
        <c:auto val="1"/>
        <c:lblAlgn val="ctr"/>
        <c:lblOffset val="100"/>
        <c:noMultiLvlLbl val="0"/>
      </c:catAx>
      <c:valAx>
        <c:axId val="416868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1686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l-P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Odsetek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F97-49F1-89A7-246986D30B6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F97-49F1-89A7-246986D30B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F97-49F1-89A7-246986D30B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Tak</c:v>
                </c:pt>
                <c:pt idx="1">
                  <c:v>Nie</c:v>
                </c:pt>
                <c:pt idx="2">
                  <c:v>Brak odpowiedzi</c:v>
                </c:pt>
              </c:strCache>
            </c:strRef>
          </c:cat>
          <c:val>
            <c:numRef>
              <c:f>Arkusz1!$B$2:$B$4</c:f>
              <c:numCache>
                <c:formatCode>0.00%</c:formatCode>
                <c:ptCount val="3"/>
                <c:pt idx="0">
                  <c:v>0.1423076923076923</c:v>
                </c:pt>
                <c:pt idx="1">
                  <c:v>0.48461538461538461</c:v>
                </c:pt>
                <c:pt idx="2">
                  <c:v>0.37307692307692308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53-4F9B-B1C5-585E9172B40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Nowe rozwiązania w organizacji pracy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Arkusz1!$A$2:$A$8</c:f>
              <c:strCache>
                <c:ptCount val="7"/>
                <c:pt idx="0">
                  <c:v>Inne</c:v>
                </c:pt>
                <c:pt idx="1">
                  <c:v>Zmiana warunków bezpieczeństwa i higieny pracy</c:v>
                </c:pt>
                <c:pt idx="2">
                  <c:v>Wprowadzenie trybu pracy rotacyjnej</c:v>
                </c:pt>
                <c:pt idx="3">
                  <c:v>Zmiana czasu pracy pracowników</c:v>
                </c:pt>
                <c:pt idx="4">
                  <c:v>Zmiana struktury organizacyjnej</c:v>
                </c:pt>
                <c:pt idx="5">
                  <c:v>Zmiana regulaminu wynagradzania i premiowania</c:v>
                </c:pt>
                <c:pt idx="6">
                  <c:v>Zmiana zakresów obowiązków pracowników i/lub zakresów czynności na poszczególnych stanowiskach</c:v>
                </c:pt>
              </c:strCache>
            </c:strRef>
          </c:cat>
          <c:val>
            <c:numRef>
              <c:f>Arkusz1!$B$2:$B$8</c:f>
              <c:numCache>
                <c:formatCode>0.00%</c:formatCode>
                <c:ptCount val="7"/>
                <c:pt idx="0">
                  <c:v>6.25E-2</c:v>
                </c:pt>
                <c:pt idx="1">
                  <c:v>6.25E-2</c:v>
                </c:pt>
                <c:pt idx="2">
                  <c:v>0.14580000000000001</c:v>
                </c:pt>
                <c:pt idx="3">
                  <c:v>0.3125</c:v>
                </c:pt>
                <c:pt idx="4">
                  <c:v>0.3125</c:v>
                </c:pt>
                <c:pt idx="5">
                  <c:v>0.35420000000000001</c:v>
                </c:pt>
                <c:pt idx="6">
                  <c:v>0.5625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EF-4A36-9F55-8A081E253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axId val="172282880"/>
        <c:axId val="152030016"/>
      </c:barChart>
      <c:catAx>
        <c:axId val="172282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2030016"/>
        <c:crosses val="autoZero"/>
        <c:auto val="1"/>
        <c:lblAlgn val="ctr"/>
        <c:lblOffset val="100"/>
        <c:noMultiLvlLbl val="0"/>
      </c:catAx>
      <c:valAx>
        <c:axId val="152030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228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BD7-422A-8A6B-CA7341B78D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BD7-422A-8A6B-CA7341B78DCE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01F4B6A1-1A5B-4547-8F11-EFAB8AEC3B0C}" type="VALUE">
                      <a:rPr lang="en-US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BD7-422A-8A6B-CA7341B78D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D7-422A-8A6B-CA7341B78DC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Arkusz1!$A$3:$A$15</c:f>
              <c:strCache>
                <c:ptCount val="13"/>
                <c:pt idx="0">
                  <c:v>Dedykowana zakładka z opiniami klientów</c:v>
                </c:pt>
                <c:pt idx="1">
                  <c:v>Korzystanie z pośrednictwa Booking.com lub innego OTA</c:v>
                </c:pt>
                <c:pt idx="2">
                  <c:v>Opcja recenzowania produktów na stronie firmy </c:v>
                </c:pt>
                <c:pt idx="3">
                  <c:v>Nagradzanie punktami lojalnościowymi lub kuponami zniżkowymi za opinie klientów</c:v>
                </c:pt>
                <c:pt idx="4">
                  <c:v>Własna strona www</c:v>
                </c:pt>
                <c:pt idx="5">
                  <c:v>System rezerwacyjny na własnej stronie www</c:v>
                </c:pt>
                <c:pt idx="6">
                  <c:v>Automatyzacja reklam w Google</c:v>
                </c:pt>
                <c:pt idx="7">
                  <c:v>Personalizacja reklam</c:v>
                </c:pt>
                <c:pt idx="8">
                  <c:v>Działania prospołeczne, np. w odpowiedzi na pandemię i/lub wojnę</c:v>
                </c:pt>
                <c:pt idx="9">
                  <c:v>Własny profil w mediach społecznościowych (np. na Facebooku)</c:v>
                </c:pt>
                <c:pt idx="10">
                  <c:v>Krótkie formy video w mediach społecznościowych</c:v>
                </c:pt>
                <c:pt idx="11">
                  <c:v>Płatna reklama w mediach społecznościowych</c:v>
                </c:pt>
                <c:pt idx="12">
                  <c:v>Lepszej jakości zdjęcia w ofercie internetowej</c:v>
                </c:pt>
              </c:strCache>
            </c:strRef>
          </c:cat>
          <c:val>
            <c:numRef>
              <c:f>Arkusz1!$B$3:$B$15</c:f>
              <c:numCache>
                <c:formatCode>General</c:formatCode>
                <c:ptCount val="13"/>
                <c:pt idx="0">
                  <c:v>0.11666666666666667</c:v>
                </c:pt>
                <c:pt idx="1">
                  <c:v>0.11666666666666667</c:v>
                </c:pt>
                <c:pt idx="2">
                  <c:v>0.13333333333333333</c:v>
                </c:pt>
                <c:pt idx="3">
                  <c:v>0.13333333333333333</c:v>
                </c:pt>
                <c:pt idx="4">
                  <c:v>0.15</c:v>
                </c:pt>
                <c:pt idx="5">
                  <c:v>0.2</c:v>
                </c:pt>
                <c:pt idx="6">
                  <c:v>0.2</c:v>
                </c:pt>
                <c:pt idx="7">
                  <c:v>0.23333333333333334</c:v>
                </c:pt>
                <c:pt idx="8">
                  <c:v>0.28333333333333333</c:v>
                </c:pt>
                <c:pt idx="9">
                  <c:v>0.3</c:v>
                </c:pt>
                <c:pt idx="10">
                  <c:v>0.31666666666666665</c:v>
                </c:pt>
                <c:pt idx="11">
                  <c:v>0.33333333333333331</c:v>
                </c:pt>
                <c:pt idx="12">
                  <c:v>0.51666666666666672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79-49EE-81A9-5DE56D0849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4"/>
        <c:axId val="1466041056"/>
        <c:axId val="1466036064"/>
      </c:barChart>
      <c:catAx>
        <c:axId val="1466041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66036064"/>
        <c:crosses val="autoZero"/>
        <c:auto val="1"/>
        <c:lblAlgn val="ctr"/>
        <c:lblOffset val="100"/>
        <c:noMultiLvlLbl val="0"/>
      </c:catAx>
      <c:valAx>
        <c:axId val="146603606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66041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BD7-422A-8A6B-CA7341B78D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BD7-422A-8A6B-CA7341B78DCE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01F4B6A1-1A5B-4547-8F11-EFAB8AEC3B0C}" type="VALUE">
                      <a:rPr lang="en-US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BD7-422A-8A6B-CA7341B78D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0%</c:formatCode>
                <c:ptCount val="2"/>
                <c:pt idx="0">
                  <c:v>0.37740000000000001</c:v>
                </c:pt>
                <c:pt idx="1">
                  <c:v>0.62260000000000004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D7-422A-8A6B-CA7341B78DC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247253527621658"/>
          <c:y val="2.1520802227724994E-2"/>
          <c:w val="0.48957893781287776"/>
          <c:h val="0.9201720579665350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Arkusz1!$A$3:$A$10</c:f>
              <c:strCache>
                <c:ptCount val="8"/>
                <c:pt idx="0">
                  <c:v>Brak oczekiwań</c:v>
                </c:pt>
                <c:pt idx="1">
                  <c:v>Inne</c:v>
                </c:pt>
                <c:pt idx="2">
                  <c:v>Aktualna informacja</c:v>
                </c:pt>
                <c:pt idx="3">
                  <c:v>Usuwanie szarej strefy</c:v>
                </c:pt>
                <c:pt idx="4">
                  <c:v>Wsparcie w pozyskiwaniu środków finansowych</c:v>
                </c:pt>
                <c:pt idx="5">
                  <c:v>Szkolenia</c:v>
                </c:pt>
                <c:pt idx="6">
                  <c:v>Wsparcie promocyjne</c:v>
                </c:pt>
                <c:pt idx="7">
                  <c:v>Dotacje i dofinansowania (pomoc finansowa)</c:v>
                </c:pt>
              </c:strCache>
            </c:strRef>
          </c:cat>
          <c:val>
            <c:numRef>
              <c:f>Arkusz1!$B$3:$B$10</c:f>
              <c:numCache>
                <c:formatCode>0.00%</c:formatCode>
                <c:ptCount val="8"/>
                <c:pt idx="0">
                  <c:v>6.7961165048543687E-2</c:v>
                </c:pt>
                <c:pt idx="1">
                  <c:v>8.7378640776699032E-2</c:v>
                </c:pt>
                <c:pt idx="2">
                  <c:v>1.9417475728155338E-2</c:v>
                </c:pt>
                <c:pt idx="3">
                  <c:v>1.9417475728155338E-2</c:v>
                </c:pt>
                <c:pt idx="4">
                  <c:v>1.9417475728155338E-2</c:v>
                </c:pt>
                <c:pt idx="5">
                  <c:v>5.8252427184466021E-2</c:v>
                </c:pt>
                <c:pt idx="6">
                  <c:v>0.22330097087378642</c:v>
                </c:pt>
                <c:pt idx="7">
                  <c:v>0.41747572815533979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49-47B8-8A50-85BF6C2D4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axId val="548131224"/>
        <c:axId val="548131552"/>
      </c:barChart>
      <c:catAx>
        <c:axId val="548131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48131552"/>
        <c:crosses val="autoZero"/>
        <c:auto val="1"/>
        <c:lblAlgn val="ctr"/>
        <c:lblOffset val="100"/>
        <c:noMultiLvlLbl val="0"/>
      </c:catAx>
      <c:valAx>
        <c:axId val="548131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48131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rgbClr val="000000"/>
          </a:solidFill>
        </a:defRPr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7779182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9308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8287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0" y="635000"/>
            <a:ext cx="3051487" cy="4191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7"/>
          <p:cNvSpPr>
            <a:spLocks noGrp="1"/>
          </p:cNvSpPr>
          <p:nvPr>
            <p:ph type="title"/>
          </p:nvPr>
        </p:nvSpPr>
        <p:spPr>
          <a:xfrm>
            <a:off x="1815939" y="1727200"/>
            <a:ext cx="10379548" cy="2413000"/>
          </a:xfrm>
          <a:prstGeom prst="rect">
            <a:avLst/>
          </a:prstGeom>
        </p:spPr>
        <p:txBody>
          <a:bodyPr/>
          <a:lstStyle>
            <a:lvl1pPr>
              <a:defRPr sz="7000" b="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7000" b="1" dirty="0">
                <a:solidFill>
                  <a:srgbClr val="414241"/>
                </a:solidFill>
              </a:rPr>
              <a:t>Kliknij, aby edytować styl</a:t>
            </a:r>
            <a:endParaRPr sz="7000" b="1" dirty="0">
              <a:solidFill>
                <a:srgbClr val="41424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0" y="635000"/>
            <a:ext cx="3051487" cy="4191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ymbol zastępczy tekstu 2"/>
          <p:cNvSpPr>
            <a:spLocks noGrp="1"/>
          </p:cNvSpPr>
          <p:nvPr>
            <p:ph type="body" sz="quarter" idx="10"/>
          </p:nvPr>
        </p:nvSpPr>
        <p:spPr>
          <a:xfrm>
            <a:off x="1736725" y="1354138"/>
            <a:ext cx="10458450" cy="2198687"/>
          </a:xfrm>
          <a:prstGeom prst="rect">
            <a:avLst/>
          </a:prstGeom>
        </p:spPr>
        <p:txBody>
          <a:bodyPr/>
          <a:lstStyle>
            <a:lvl1pPr>
              <a:defRPr sz="4800" b="1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1"/>
          </p:nvPr>
        </p:nvSpPr>
        <p:spPr>
          <a:xfrm>
            <a:off x="1736725" y="3773488"/>
            <a:ext cx="10458450" cy="589121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519887528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tif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ymbol zastępczy tekstu 2"/>
          <p:cNvSpPr>
            <a:spLocks noGrp="1"/>
          </p:cNvSpPr>
          <p:nvPr>
            <p:ph type="body" sz="quarter" idx="10"/>
          </p:nvPr>
        </p:nvSpPr>
        <p:spPr>
          <a:xfrm>
            <a:off x="1677988" y="878744"/>
            <a:ext cx="10517187" cy="1874837"/>
          </a:xfrm>
          <a:prstGeom prst="rect">
            <a:avLst/>
          </a:prstGeom>
        </p:spPr>
        <p:txBody>
          <a:bodyPr/>
          <a:lstStyle>
            <a:lvl1pPr>
              <a:defRPr sz="4800" b="1"/>
            </a:lvl1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1"/>
          </p:nvPr>
        </p:nvSpPr>
        <p:spPr>
          <a:xfrm>
            <a:off x="1677988" y="2753581"/>
            <a:ext cx="10517187" cy="48228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6" name="pasted-image.tif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08000" y="8572500"/>
            <a:ext cx="3051487" cy="419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998191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3" r:id="rId3"/>
  </p:sldLayoutIdLst>
  <p:transition spd="med"/>
  <p:txStyles>
    <p:titleStyle>
      <a:lvl1pPr defTabSz="584200" eaLnBrk="1" hangingPunct="1">
        <a:lnSpc>
          <a:spcPct val="90000"/>
        </a:lnSpc>
        <a:spcBef>
          <a:spcPts val="1600"/>
        </a:spcBef>
        <a:defRPr sz="5400" b="0" i="0">
          <a:solidFill>
            <a:srgbClr val="41424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ller"/>
        </a:defRPr>
      </a:lvl1pPr>
      <a:lvl2pPr indent="228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2pPr>
      <a:lvl3pPr indent="457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3pPr>
      <a:lvl4pPr indent="685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4pPr>
      <a:lvl5pPr indent="9144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5pPr>
      <a:lvl6pPr indent="11430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6pPr>
      <a:lvl7pPr indent="1371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7pPr>
      <a:lvl8pPr indent="1600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8pPr>
      <a:lvl9pPr indent="1828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9pPr>
    </p:titleStyle>
    <p:bodyStyle>
      <a:lvl1pPr marL="0" indent="0" defTabSz="584200" eaLnBrk="1" hangingPunct="1">
        <a:spcBef>
          <a:spcPts val="2200"/>
        </a:spcBef>
        <a:buSzPct val="75000"/>
        <a:buNone/>
        <a:defRPr sz="7000">
          <a:solidFill>
            <a:srgbClr val="41414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Roboto Regular"/>
        </a:defRPr>
      </a:lvl1pPr>
      <a:lvl2pPr marL="7831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2pPr>
      <a:lvl3pPr marL="12530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3pPr>
      <a:lvl4pPr marL="17229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4pPr>
      <a:lvl5pPr marL="21928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5pPr>
      <a:lvl6pPr marL="26627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6pPr>
      <a:lvl7pPr marL="31326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7pPr>
      <a:lvl8pPr marL="36025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8pPr>
      <a:lvl9pPr marL="40724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Zdjęcie po lewej stronie slajdu przedstawia szlak wiodący przez górskie pasmo. Szlakiem zmierzają turyści, wyposażeni w górki sprzęt. Pogoda jest słoneczna. Roślinność pokrywająca pasmo jest częściowo zielona, częściowo żółta, wysuszona przez letnie słońce.  W oddali widać kolejne pasma górskie. ">
            <a:extLst>
              <a:ext uri="{FF2B5EF4-FFF2-40B4-BE49-F238E27FC236}">
                <a16:creationId xmlns:a16="http://schemas.microsoft.com/office/drawing/2014/main" id="{9E1E8246-170F-4C74-B7A5-98885496E4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063"/>
          <a:stretch/>
        </p:blipFill>
        <p:spPr>
          <a:xfrm>
            <a:off x="2647" y="0"/>
            <a:ext cx="7960253" cy="9775222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A77559B1-2AA4-ECBF-E9FA-309C01F050A5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dirty="0"/>
              <a:t>Strona tytułowa</a:t>
            </a:r>
          </a:p>
        </p:txBody>
      </p:sp>
    </p:spTree>
    <p:extLst>
      <p:ext uri="{BB962C8B-B14F-4D97-AF65-F5344CB8AC3E}">
        <p14:creationId xmlns:p14="http://schemas.microsoft.com/office/powerpoint/2010/main" val="287438901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: Małopolska branża turystyczna w 2022 roku.&#10;&#10;"/>
          <p:cNvSpPr>
            <a:spLocks noGrp="1"/>
          </p:cNvSpPr>
          <p:nvPr>
            <p:ph type="title"/>
          </p:nvPr>
        </p:nvSpPr>
        <p:spPr>
          <a:xfrm>
            <a:off x="1815938" y="1727200"/>
            <a:ext cx="10985661" cy="3708400"/>
          </a:xfrm>
        </p:spPr>
        <p:txBody>
          <a:bodyPr/>
          <a:lstStyle/>
          <a:p>
            <a:r>
              <a:rPr lang="pl-PL" b="1" dirty="0"/>
              <a:t>MAŁOPOLSKA BRANŻA TURYSTYCZNA </a:t>
            </a:r>
            <a:br>
              <a:rPr lang="pl-PL" dirty="0"/>
            </a:br>
            <a:r>
              <a:rPr lang="pl-PL" b="1" dirty="0"/>
              <a:t>W 2022 ROKU</a:t>
            </a:r>
            <a:endParaRPr lang="pl-PL" dirty="0"/>
          </a:p>
        </p:txBody>
      </p:sp>
      <p:sp>
        <p:nvSpPr>
          <p:cNvPr id="3" name="Prostokąt 2" descr="Prof. UEK. dr hab. Renata Seweryn kierownik projektu&#10;Prof. UEK dr hab. Agata Niemczyk&#10;Prof. UEK dr hab. Krzysztof Borodako&#10;Dr Michał Rudnicki&#10;Badania zrealizowane w 2022 r. przez Małopolską Organizację Turystyczną &#10;dla Urzędu Marszałkowskiego Województwa Małopolskiego&#10;">
            <a:extLst>
              <a:ext uri="{FF2B5EF4-FFF2-40B4-BE49-F238E27FC236}">
                <a16:creationId xmlns:a16="http://schemas.microsoft.com/office/drawing/2014/main" id="{17C00D86-2465-4326-8654-C5E4C265CEBB}"/>
              </a:ext>
            </a:extLst>
          </p:cNvPr>
          <p:cNvSpPr/>
          <p:nvPr/>
        </p:nvSpPr>
        <p:spPr>
          <a:xfrm>
            <a:off x="3775166" y="6234074"/>
            <a:ext cx="9026433" cy="1906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88900" algn="l">
              <a:lnSpc>
                <a:spcPct val="107000"/>
              </a:lnSpc>
              <a:spcAft>
                <a:spcPts val="0"/>
              </a:spcAft>
            </a:pPr>
            <a:r>
              <a:rPr lang="pl-PL" sz="28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Prof. UEK dr hab. Renata Seweryn </a:t>
            </a:r>
            <a:r>
              <a:rPr lang="pl-PL" sz="28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pl-PL" sz="28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ierownik projektu</a:t>
            </a:r>
            <a:endParaRPr lang="pl-PL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2075" indent="-88900" algn="l">
              <a:lnSpc>
                <a:spcPct val="107000"/>
              </a:lnSpc>
              <a:spcAft>
                <a:spcPts val="0"/>
              </a:spcAft>
            </a:pPr>
            <a:r>
              <a:rPr lang="pl-PL" sz="28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Prof. UEK dr hab. Agata Niemczyk</a:t>
            </a:r>
            <a:endParaRPr lang="pl-PL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2075" indent="-88900" algn="l">
              <a:lnSpc>
                <a:spcPct val="107000"/>
              </a:lnSpc>
              <a:spcAft>
                <a:spcPts val="0"/>
              </a:spcAft>
            </a:pPr>
            <a:r>
              <a:rPr lang="pl-PL" sz="28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Prof. UEK dr hab. Krzysztof Borodako</a:t>
            </a:r>
            <a:endParaRPr lang="pl-PL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 Michał Rudnicki</a:t>
            </a:r>
            <a:endParaRPr lang="pl-PL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D09130-9F14-4E91-837F-FE56DBCAFE2C}"/>
              </a:ext>
            </a:extLst>
          </p:cNvPr>
          <p:cNvSpPr txBox="1"/>
          <p:nvPr/>
        </p:nvSpPr>
        <p:spPr>
          <a:xfrm>
            <a:off x="444500" y="8962278"/>
            <a:ext cx="1041400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Badania zrealizowane w 2022 r. przez Małopolską Organizację Turystyczną </a:t>
            </a:r>
            <a:b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dla Urzędu Marszałkowskiego Województwa Małopolskiego</a:t>
            </a: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78FC457-23F5-4FB0-8466-5DCD0E745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29525" y="8764481"/>
            <a:ext cx="1975275" cy="987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76DFCD53-5609-4AD4-85F8-EA345B4AEEDD}"/>
              </a:ext>
            </a:extLst>
          </p:cNvPr>
          <p:cNvSpPr txBox="1">
            <a:spLocks/>
          </p:cNvSpPr>
          <p:nvPr/>
        </p:nvSpPr>
        <p:spPr>
          <a:xfrm>
            <a:off x="103659" y="-1618733"/>
            <a:ext cx="12797482" cy="1383956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4000" b="1" dirty="0"/>
              <a:t>MAŁOPOLSKA BRANŻA TURYSTYCZNA </a:t>
            </a:r>
            <a:br>
              <a:rPr lang="pl-PL" sz="4000" dirty="0"/>
            </a:br>
            <a:r>
              <a:rPr lang="pl-PL" sz="4000" b="1" dirty="0"/>
              <a:t>W 2022 ROKU</a:t>
            </a:r>
            <a:endParaRPr lang="pl-PL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Na slajdzie zaprezentowano udział turystyki w PKB – świat&#10;2020 -  5,5%&#10;2021 -    6,1%&#10;2022 - 8,5%*&#10;&#10;&#10;&#10;"/>
          <p:cNvSpPr>
            <a:spLocks noGrp="1"/>
          </p:cNvSpPr>
          <p:nvPr>
            <p:ph type="body" sz="quarter" idx="10"/>
          </p:nvPr>
        </p:nvSpPr>
        <p:spPr>
          <a:xfrm>
            <a:off x="2270261" y="1195705"/>
            <a:ext cx="10458450" cy="3882390"/>
          </a:xfrm>
        </p:spPr>
        <p:txBody>
          <a:bodyPr/>
          <a:lstStyle/>
          <a:p>
            <a:pPr algn="just"/>
            <a:r>
              <a:rPr lang="pl-PL" dirty="0">
                <a:latin typeface="Bookman Old Style" panose="02050604050505020204" pitchFamily="18" charset="0"/>
              </a:rPr>
              <a:t> </a:t>
            </a:r>
            <a:r>
              <a:rPr lang="pl-PL" sz="36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Udział turystyki w PKB – świat</a:t>
            </a:r>
          </a:p>
          <a:p>
            <a:r>
              <a:rPr lang="pl-PL" sz="3600" dirty="0">
                <a:solidFill>
                  <a:srgbClr val="00B050"/>
                </a:solidFill>
                <a:latin typeface="Bookman Old Style" panose="02050604050505020204" pitchFamily="18" charset="0"/>
              </a:rPr>
              <a:t>  </a:t>
            </a:r>
            <a:r>
              <a:rPr lang="pl-PL" sz="3600" dirty="0">
                <a:solidFill>
                  <a:srgbClr val="00B0F0"/>
                </a:solidFill>
                <a:latin typeface="Bookman Old Style" panose="02050604050505020204" pitchFamily="18" charset="0"/>
              </a:rPr>
              <a:t>2020</a:t>
            </a:r>
            <a:r>
              <a:rPr lang="pl-PL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pl-PL" sz="3600" dirty="0">
                <a:latin typeface="Bookman Old Style" panose="02050604050505020204" pitchFamily="18" charset="0"/>
              </a:rPr>
              <a:t>				 </a:t>
            </a:r>
            <a:r>
              <a:rPr lang="pl-PL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2021</a:t>
            </a:r>
            <a:r>
              <a:rPr lang="pl-PL" sz="3600" dirty="0">
                <a:solidFill>
                  <a:srgbClr val="FAC81A"/>
                </a:solidFill>
                <a:latin typeface="Bookman Old Style" panose="02050604050505020204" pitchFamily="18" charset="0"/>
              </a:rPr>
              <a:t>				2022</a:t>
            </a:r>
          </a:p>
          <a:p>
            <a:endParaRPr lang="pl-PL" sz="3600" dirty="0">
              <a:latin typeface="Bookman Old Style" panose="02050604050505020204" pitchFamily="18" charset="0"/>
            </a:endParaRPr>
          </a:p>
          <a:p>
            <a:r>
              <a:rPr lang="pl-PL" sz="3600" dirty="0">
                <a:solidFill>
                  <a:srgbClr val="00B050"/>
                </a:solidFill>
                <a:latin typeface="Bookman Old Style" panose="02050604050505020204" pitchFamily="18" charset="0"/>
              </a:rPr>
              <a:t>  	</a:t>
            </a:r>
            <a:r>
              <a:rPr lang="pl-PL" sz="3600" dirty="0">
                <a:solidFill>
                  <a:srgbClr val="00B0F0"/>
                </a:solidFill>
                <a:latin typeface="Bookman Old Style" panose="02050604050505020204" pitchFamily="18" charset="0"/>
              </a:rPr>
              <a:t>5,5%</a:t>
            </a:r>
            <a:r>
              <a:rPr lang="pl-PL" sz="3600" dirty="0">
                <a:latin typeface="Bookman Old Style" panose="02050604050505020204" pitchFamily="18" charset="0"/>
              </a:rPr>
              <a:t>		 	   </a:t>
            </a:r>
            <a:r>
              <a:rPr lang="pl-PL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6,1%				</a:t>
            </a:r>
            <a:r>
              <a:rPr lang="pl-PL" sz="3600" dirty="0">
                <a:solidFill>
                  <a:srgbClr val="FAC81A"/>
                </a:solidFill>
                <a:latin typeface="Bookman Old Style" panose="02050604050505020204" pitchFamily="18" charset="0"/>
              </a:rPr>
              <a:t>8,5%*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9FF18A43-B5A3-477F-9B5E-36754BE31DF9}"/>
              </a:ext>
            </a:extLst>
          </p:cNvPr>
          <p:cNvCxnSpPr/>
          <p:nvPr/>
        </p:nvCxnSpPr>
        <p:spPr>
          <a:xfrm>
            <a:off x="3320400" y="2870835"/>
            <a:ext cx="0" cy="973032"/>
          </a:xfrm>
          <a:prstGeom prst="straightConnector1">
            <a:avLst/>
          </a:prstGeom>
          <a:noFill/>
          <a:ln w="95250" cap="flat">
            <a:solidFill>
              <a:srgbClr val="00A0D6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1D6C1EF8-D87C-4B58-BF36-BCDA66941510}"/>
              </a:ext>
            </a:extLst>
          </p:cNvPr>
          <p:cNvCxnSpPr/>
          <p:nvPr/>
        </p:nvCxnSpPr>
        <p:spPr>
          <a:xfrm>
            <a:off x="6618303" y="2870835"/>
            <a:ext cx="0" cy="1049520"/>
          </a:xfrm>
          <a:prstGeom prst="straightConnector1">
            <a:avLst/>
          </a:prstGeom>
          <a:noFill/>
          <a:ln w="95250" cap="flat">
            <a:solidFill>
              <a:srgbClr val="00206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" name="Obraz 2" descr="Zdjęcie po lewej stronie przedstawia człowieka stojącego tyłem. Widać tylko jego ciemny kontur, stoi zwrócony ku słońcu. Znajduję się na zaśnieżonym szczycie, który wznosi się ponad poziomem chmur.">
            <a:extLst>
              <a:ext uri="{FF2B5EF4-FFF2-40B4-BE49-F238E27FC236}">
                <a16:creationId xmlns:a16="http://schemas.microsoft.com/office/drawing/2014/main" id="{259FFBC2-18A7-452F-A965-9318D6830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4663"/>
            <a:ext cx="2270261" cy="6554652"/>
          </a:xfrm>
          <a:prstGeom prst="rect">
            <a:avLst/>
          </a:prstGeom>
        </p:spPr>
      </p:pic>
      <p:pic>
        <p:nvPicPr>
          <p:cNvPr id="4" name="Obraz 3" descr="Wykres na dole przedstawia Międzynarodowe przyjazdy turystów w skali świata i regionów:&#10;2019: 4%: Świat&#10;2020: -72% : Świat&#10;2021: -69%: Świat&#10;2022: -37%: Świat&#10;&#10;2019:  4% : Europa&#10;2020: -68%: Europa&#10;2021: -59%: Europa&#10;2022:-21%: Europa&#10;&#10;2019: 4%: Azja i Pacyfik&#10;2020: -84%: Azja i Pacyfik&#10;2021: -93%: Azja i Pacyfik&#10;2022: -77%: Azja i Pacyfik&#10;&#10;2019: 2%: Ameryka&#10;2020: -68%: Ameryka&#10;2021: 63%: Ameryka&#10;2022:  -35%: Ameryka&#10;&#10;2019: 2%: Afryka&#10;2020: -73%: Afryka&#10;2021:-72%: Afryka&#10;2022: -35%: Afryka&#10;&#10;2019: 8%; Bliski Wschód&#10;2020: -73%; Bliski Wschód&#10;2021: -66%; Bliski Wschód&#10;2022: -17%; Bliski Wschód&#10;&#10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050" y="4734838"/>
            <a:ext cx="10458450" cy="4895249"/>
          </a:xfrm>
          <a:prstGeom prst="rect">
            <a:avLst/>
          </a:prstGeom>
        </p:spPr>
      </p:pic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1D6C1EF8-D87C-4B58-BF36-BCDA66941510}"/>
              </a:ext>
            </a:extLst>
          </p:cNvPr>
          <p:cNvCxnSpPr/>
          <p:nvPr/>
        </p:nvCxnSpPr>
        <p:spPr>
          <a:xfrm>
            <a:off x="9971103" y="2794347"/>
            <a:ext cx="0" cy="1049520"/>
          </a:xfrm>
          <a:prstGeom prst="straightConnector1">
            <a:avLst/>
          </a:prstGeom>
          <a:noFill/>
          <a:ln w="95250" cap="flat">
            <a:solidFill>
              <a:srgbClr val="FFD6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ytuł 1">
            <a:extLst>
              <a:ext uri="{FF2B5EF4-FFF2-40B4-BE49-F238E27FC236}">
                <a16:creationId xmlns:a16="http://schemas.microsoft.com/office/drawing/2014/main" id="{18126F01-6A05-4B64-3953-619A1C68932D}"/>
              </a:ext>
            </a:extLst>
          </p:cNvPr>
          <p:cNvSpPr txBox="1">
            <a:spLocks/>
          </p:cNvSpPr>
          <p:nvPr/>
        </p:nvSpPr>
        <p:spPr>
          <a:xfrm>
            <a:off x="1523999" y="-1791730"/>
            <a:ext cx="9757719" cy="1791729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dirty="0"/>
              <a:t> Udział turystyki w PKB – świat</a:t>
            </a:r>
          </a:p>
        </p:txBody>
      </p:sp>
    </p:spTree>
    <p:extLst>
      <p:ext uri="{BB962C8B-B14F-4D97-AF65-F5344CB8AC3E}">
        <p14:creationId xmlns:p14="http://schemas.microsoft.com/office/powerpoint/2010/main" val="835829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Wykresy kołowe na slajdzie przedstawiają charakterystyki respondentów.&#10;"/>
          <p:cNvSpPr>
            <a:spLocks noGrp="1"/>
          </p:cNvSpPr>
          <p:nvPr>
            <p:ph type="body" sz="quarter" idx="10"/>
          </p:nvPr>
        </p:nvSpPr>
        <p:spPr>
          <a:xfrm>
            <a:off x="1495425" y="1069979"/>
            <a:ext cx="10458450" cy="601661"/>
          </a:xfrm>
        </p:spPr>
        <p:txBody>
          <a:bodyPr/>
          <a:lstStyle/>
          <a:p>
            <a:r>
              <a:rPr lang="pl-PL" sz="3600" dirty="0">
                <a:ln/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Charakterystyka respondentów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A8F8AE5-AC1E-460D-B2F1-906FB4A967DC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>
              <a:solidFill>
                <a:schemeClr val="tx1">
                  <a:lumMod val="50000"/>
                </a:schemeClr>
              </a:solidFill>
            </a:endParaRPr>
          </a:p>
        </p:txBody>
      </p:sp>
      <p:graphicFrame>
        <p:nvGraphicFramePr>
          <p:cNvPr id="8" name="Wykres 7" descr="&#10;Pierwszy wykres  w lewym górnym rogu przedstawia branże respondentów:&#10;&#10;Hotelarstwo- 44,44%&#10;Gastronomia- 18,25%&#10;Biura podróży (pośrednicy i organizatorzy)- 11,11%&#10;Transport- 9,52%&#10;Atrakcja turystyczna- 8,73%&#10;Przewodnictwo/pilotaż- 4,76%&#10;Inna- 3,17%&#10;&#10;&#10;">
            <a:extLst>
              <a:ext uri="{FF2B5EF4-FFF2-40B4-BE49-F238E27FC236}">
                <a16:creationId xmlns:a16="http://schemas.microsoft.com/office/drawing/2014/main" id="{D48434F2-9AF1-280C-2C88-CD4BD49011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721151"/>
              </p:ext>
            </p:extLst>
          </p:nvPr>
        </p:nvGraphicFramePr>
        <p:xfrm>
          <a:off x="1133475" y="1998133"/>
          <a:ext cx="5772149" cy="3440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Wykres 12" descr="Drugi wykres  w prawym górnym rogu przedstawia długość funkcjonowania firmy na rynku:&#10;Do 5 lat- 16,66%&#10;6-10 lat- 22,50%&#10;11-15 lat- 19,17%&#10;16-20 lat- 19,17%&#10;21-30 lat- 17,50%&#10;Dłużej niż 30 lat- 5,00%&#10;&#10;"/>
          <p:cNvGraphicFramePr/>
          <p:nvPr>
            <p:extLst>
              <p:ext uri="{D42A27DB-BD31-4B8C-83A1-F6EECF244321}">
                <p14:modId xmlns:p14="http://schemas.microsoft.com/office/powerpoint/2010/main" val="2151466327"/>
              </p:ext>
            </p:extLst>
          </p:nvPr>
        </p:nvGraphicFramePr>
        <p:xfrm>
          <a:off x="6281934" y="1951669"/>
          <a:ext cx="6739467" cy="3115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Wykres 13" descr="Trzeci wykres w lewym dolnym rogu przedstawia liczbę osób zatrudnionych na umowę o pracę:&#10;1-osobowa działalność gospodarcza- 20,16%&#10;Do 9- 49,19%&#10;Od 10 do 49- 24,19%&#10;Od 50 do 249- 4,85%&#10;250 i więcej- 1,61%&#10;&#10;"/>
          <p:cNvGraphicFramePr/>
          <p:nvPr>
            <p:extLst>
              <p:ext uri="{D42A27DB-BD31-4B8C-83A1-F6EECF244321}">
                <p14:modId xmlns:p14="http://schemas.microsoft.com/office/powerpoint/2010/main" val="617980677"/>
              </p:ext>
            </p:extLst>
          </p:nvPr>
        </p:nvGraphicFramePr>
        <p:xfrm>
          <a:off x="104502" y="5764880"/>
          <a:ext cx="6801123" cy="3711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Wykres 14" descr="Czwarty wykres w prawym dolnym rogu przedstawia położenie siedziby głównej firmy:&#10;Wieś- 21,60%&#10;Miasto poniżej 10tys. mieszkańców- 12,00%&#10;Miasto 10-50tys. mieszkańców- 28,00%&#10;Miasto 51-500tys. mieszkańców- 8,00%&#10;Miasto powyżej 500tys. mieszkańców- 30,40%"/>
          <p:cNvGraphicFramePr/>
          <p:nvPr>
            <p:extLst>
              <p:ext uri="{D42A27DB-BD31-4B8C-83A1-F6EECF244321}">
                <p14:modId xmlns:p14="http://schemas.microsoft.com/office/powerpoint/2010/main" val="198137406"/>
              </p:ext>
            </p:extLst>
          </p:nvPr>
        </p:nvGraphicFramePr>
        <p:xfrm>
          <a:off x="6265332" y="5569095"/>
          <a:ext cx="6739467" cy="3405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Owal 2">
            <a:extLst>
              <a:ext uri="{FF2B5EF4-FFF2-40B4-BE49-F238E27FC236}">
                <a16:creationId xmlns:a16="http://schemas.microsoft.com/office/drawing/2014/main" id="{917A3DEA-55CD-203F-453D-CCA33D02F6BF}"/>
              </a:ext>
            </a:extLst>
          </p:cNvPr>
          <p:cNvSpPr/>
          <p:nvPr/>
        </p:nvSpPr>
        <p:spPr>
          <a:xfrm>
            <a:off x="5812078" y="2602282"/>
            <a:ext cx="1265360" cy="939452"/>
          </a:xfrm>
          <a:prstGeom prst="ellipse">
            <a:avLst/>
          </a:prstGeom>
          <a:noFill/>
          <a:ln w="47625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AB9AE18D-4FA8-0DA4-749C-EE6A15C87D3B}"/>
              </a:ext>
            </a:extLst>
          </p:cNvPr>
          <p:cNvSpPr/>
          <p:nvPr/>
        </p:nvSpPr>
        <p:spPr>
          <a:xfrm>
            <a:off x="11756041" y="3454051"/>
            <a:ext cx="1265360" cy="939452"/>
          </a:xfrm>
          <a:prstGeom prst="ellipse">
            <a:avLst/>
          </a:prstGeom>
          <a:noFill/>
          <a:ln w="47625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EFBE4596-A776-2183-CC6A-D8D38BCB44E6}"/>
              </a:ext>
            </a:extLst>
          </p:cNvPr>
          <p:cNvSpPr/>
          <p:nvPr/>
        </p:nvSpPr>
        <p:spPr>
          <a:xfrm>
            <a:off x="3986214" y="8628064"/>
            <a:ext cx="1343024" cy="709260"/>
          </a:xfrm>
          <a:prstGeom prst="ellipse">
            <a:avLst/>
          </a:prstGeom>
          <a:noFill/>
          <a:ln w="47625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2B0DC7AB-1D68-7C73-ACC2-BCF09994E196}"/>
              </a:ext>
            </a:extLst>
          </p:cNvPr>
          <p:cNvSpPr/>
          <p:nvPr/>
        </p:nvSpPr>
        <p:spPr>
          <a:xfrm>
            <a:off x="6502400" y="5508628"/>
            <a:ext cx="1626992" cy="1144856"/>
          </a:xfrm>
          <a:prstGeom prst="ellipse">
            <a:avLst/>
          </a:prstGeom>
          <a:noFill/>
          <a:ln w="47625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83E46D75-B3E9-3D4E-3579-DEDA218F1DC7}"/>
              </a:ext>
            </a:extLst>
          </p:cNvPr>
          <p:cNvSpPr txBox="1">
            <a:spLocks/>
          </p:cNvSpPr>
          <p:nvPr/>
        </p:nvSpPr>
        <p:spPr>
          <a:xfrm>
            <a:off x="729049" y="-2164206"/>
            <a:ext cx="11253400" cy="1841156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dirty="0"/>
              <a:t>Charakterystyka respondentów</a:t>
            </a:r>
          </a:p>
        </p:txBody>
      </p:sp>
    </p:spTree>
    <p:extLst>
      <p:ext uri="{BB962C8B-B14F-4D97-AF65-F5344CB8AC3E}">
        <p14:creationId xmlns:p14="http://schemas.microsoft.com/office/powerpoint/2010/main" val="2930019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Zdjęcie na dole przedstawia zamek nad jeziorem. Ruiny zamku stoją na wzniesieniu otoczonym przez zielony las. Pogoda jest słoneczna. W tle kolejne zielone wzniesienia i polany.">
            <a:extLst>
              <a:ext uri="{FF2B5EF4-FFF2-40B4-BE49-F238E27FC236}">
                <a16:creationId xmlns:a16="http://schemas.microsoft.com/office/drawing/2014/main" id="{F89E5309-8A28-4E7B-AAAC-519F2A692B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406"/>
          <a:stretch/>
        </p:blipFill>
        <p:spPr>
          <a:xfrm>
            <a:off x="1" y="7364499"/>
            <a:ext cx="13004800" cy="2389102"/>
          </a:xfrm>
          <a:prstGeom prst="rect">
            <a:avLst/>
          </a:prstGeom>
        </p:spPr>
      </p:pic>
      <p:sp>
        <p:nvSpPr>
          <p:cNvPr id="9" name="Symbol zastępczy tekstu 1">
            <a:extLst>
              <a:ext uri="{FF2B5EF4-FFF2-40B4-BE49-F238E27FC236}">
                <a16:creationId xmlns:a16="http://schemas.microsoft.com/office/drawing/2014/main" id="{C572BE55-D6B7-80A4-8693-C388A7EB03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3371" y="1395234"/>
            <a:ext cx="10816681" cy="2235200"/>
          </a:xfrm>
        </p:spPr>
        <p:txBody>
          <a:bodyPr/>
          <a:lstStyle/>
          <a:p>
            <a:r>
              <a:rPr lang="pl-PL" sz="3600" dirty="0"/>
              <a:t>Zmiany zdolności eksploatacyjnej badanych firm turystycznych z Małopolski w 2022 r. </a:t>
            </a:r>
            <a:endParaRPr lang="pl-PL" sz="3600" dirty="0">
              <a:ln w="0"/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0" name="Tabela 9" descr="Na środku slajdu znajduję się tabela przedstawiająca zmiany zdolności eksploatacyjnej badanych firm turystycznych z Małopolski w 2022 r. (w %):&#10;-Zdolność eksploatacyjna pozostała taka sama, jak w 2021 r.- 88,03%&#10;-Zamknięcie/zawieszenie działalności- 3,59%&#10;-Przestawienie się na inną działalność- 0,59%&#10;-Wprowadzenie zmian innych niż ww.- 7,79%&#10;&#10;">
            <a:extLst>
              <a:ext uri="{FF2B5EF4-FFF2-40B4-BE49-F238E27FC236}">
                <a16:creationId xmlns:a16="http://schemas.microsoft.com/office/drawing/2014/main" id="{5D17457D-6B74-8031-62E8-CB0E84A01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514546"/>
              </p:ext>
            </p:extLst>
          </p:nvPr>
        </p:nvGraphicFramePr>
        <p:xfrm>
          <a:off x="1823715" y="2806296"/>
          <a:ext cx="10555992" cy="39488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052154">
                  <a:extLst>
                    <a:ext uri="{9D8B030D-6E8A-4147-A177-3AD203B41FA5}">
                      <a16:colId xmlns:a16="http://schemas.microsoft.com/office/drawing/2014/main" val="4197597560"/>
                    </a:ext>
                  </a:extLst>
                </a:gridCol>
                <a:gridCol w="3503838">
                  <a:extLst>
                    <a:ext uri="{9D8B030D-6E8A-4147-A177-3AD203B41FA5}">
                      <a16:colId xmlns:a16="http://schemas.microsoft.com/office/drawing/2014/main" val="3214879003"/>
                    </a:ext>
                  </a:extLst>
                </a:gridCol>
              </a:tblGrid>
              <a:tr h="1039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Wyszczególnienie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% respondentów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9666506"/>
                  </a:ext>
                </a:extLst>
              </a:tr>
              <a:tr h="10094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Zdolność eksploatacyjna pozostała taka sama, </a:t>
                      </a:r>
                      <a:b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jak w 2021 r. 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88,03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390206"/>
                  </a:ext>
                </a:extLst>
              </a:tr>
              <a:tr h="63331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Zamknięcie/zawieszenie działalności 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3,59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6897816"/>
                  </a:ext>
                </a:extLst>
              </a:tr>
              <a:tr h="63331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Przestawienie się na inną działalność 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0,59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553608"/>
                  </a:ext>
                </a:extLst>
              </a:tr>
              <a:tr h="63331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Wprowadzenie zmian innych niż ww.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7,79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3297648"/>
                  </a:ext>
                </a:extLst>
              </a:tr>
            </a:tbl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B28ED2C-A707-10C7-08CD-9C2066590BB5}"/>
              </a:ext>
            </a:extLst>
          </p:cNvPr>
          <p:cNvSpPr txBox="1"/>
          <p:nvPr/>
        </p:nvSpPr>
        <p:spPr>
          <a:xfrm>
            <a:off x="292393" y="6921310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FC414CF3-DFA5-D133-64E1-A58296FC48E4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Zmiany zdolności eksploatacyjnej badanych firm turystycznych z Małopolski w 2022 r. </a:t>
            </a:r>
          </a:p>
        </p:txBody>
      </p:sp>
    </p:spTree>
    <p:extLst>
      <p:ext uri="{BB962C8B-B14F-4D97-AF65-F5344CB8AC3E}">
        <p14:creationId xmlns:p14="http://schemas.microsoft.com/office/powerpoint/2010/main" val="201994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1" descr="Na środku slajdu znajduję się tabela przedstawiająca zmiany procentowe liczby klientów w badanych małopolskich firmach branży turystycznej w 2022 r. w stosunku do roku 2021:&#10;&#10;Liczba klientów ogółem:Zwiększyła się- 36,19%&#10;Liczba klientów ogółem:Pozostała na tym samym poziomie- 31,52%&#10;Liczba klientów ogółem:Zmniejszyła się- 32,29%&#10;Liczba klientów krajowych:&#10;Zwiększyła się- 33,05%&#10;Liczba klientów krajowych: Pozostała na tym samym poziomie- 39,06%&#10;Liczba klientów krajowych: Zmniejszyła się- 27,90%&#10;Liczba klientów zagranicznych:&#10;Zwiększyła się- 22,27%&#10;Liczba klientów zagranicznych: Pozostała na tym samym poziomie- 40,17%&#10;Liczba klientów zagranicznych: Zmniejszyła się- 37,55%&#10;&#10;Zdjęcie na dole slajdu przedstawia solną kaplicę w Kopalni. Zwiedzający turyści spacerują lub siedzą na ławkach podziwiając w całości wykonaną z soli kaplicę. Na ścianach sali wyrzeźbione są szczegółowo różne postacie i sceny. &#10;">
            <a:extLst>
              <a:ext uri="{FF2B5EF4-FFF2-40B4-BE49-F238E27FC236}">
                <a16:creationId xmlns:a16="http://schemas.microsoft.com/office/drawing/2014/main" id="{F73C0884-E23B-7EAC-C6E2-FE21557AE9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153946"/>
            <a:ext cx="10986498" cy="1782762"/>
          </a:xfrm>
        </p:spPr>
        <p:txBody>
          <a:bodyPr/>
          <a:lstStyle/>
          <a:p>
            <a:pPr algn="l"/>
            <a:r>
              <a:rPr lang="pl-PL" sz="3600" dirty="0">
                <a:ln w="0"/>
              </a:rPr>
              <a:t>Zmiana liczby klientów w badanych małopolskich firmach turystycznych w 2022 r. w stosunku </a:t>
            </a:r>
            <a:br>
              <a:rPr lang="pl-PL" sz="3600" dirty="0">
                <a:ln w="0"/>
              </a:rPr>
            </a:br>
            <a:r>
              <a:rPr lang="pl-PL" sz="3600" dirty="0">
                <a:ln w="0"/>
              </a:rPr>
              <a:t>do roku 2021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71A6E8A9-6817-1C75-66CD-EBD51A21B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23171"/>
              </p:ext>
            </p:extLst>
          </p:nvPr>
        </p:nvGraphicFramePr>
        <p:xfrm>
          <a:off x="1579552" y="2940537"/>
          <a:ext cx="10986499" cy="355226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91852">
                  <a:extLst>
                    <a:ext uri="{9D8B030D-6E8A-4147-A177-3AD203B41FA5}">
                      <a16:colId xmlns:a16="http://schemas.microsoft.com/office/drawing/2014/main" val="2048224455"/>
                    </a:ext>
                  </a:extLst>
                </a:gridCol>
                <a:gridCol w="2826650">
                  <a:extLst>
                    <a:ext uri="{9D8B030D-6E8A-4147-A177-3AD203B41FA5}">
                      <a16:colId xmlns:a16="http://schemas.microsoft.com/office/drawing/2014/main" val="2097182647"/>
                    </a:ext>
                  </a:extLst>
                </a:gridCol>
                <a:gridCol w="2826650">
                  <a:extLst>
                    <a:ext uri="{9D8B030D-6E8A-4147-A177-3AD203B41FA5}">
                      <a16:colId xmlns:a16="http://schemas.microsoft.com/office/drawing/2014/main" val="2454688878"/>
                    </a:ext>
                  </a:extLst>
                </a:gridCol>
                <a:gridCol w="2041347">
                  <a:extLst>
                    <a:ext uri="{9D8B030D-6E8A-4147-A177-3AD203B41FA5}">
                      <a16:colId xmlns:a16="http://schemas.microsoft.com/office/drawing/2014/main" val="3477627230"/>
                    </a:ext>
                  </a:extLst>
                </a:gridCol>
              </a:tblGrid>
              <a:tr h="45963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Wyszczególnienie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Liczba klientów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93064"/>
                  </a:ext>
                </a:extLst>
              </a:tr>
              <a:tr h="87164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zwiększyła się 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pozostała na tym samym poziomie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zmniejszyła się 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5732159"/>
                  </a:ext>
                </a:extLst>
              </a:tr>
              <a:tr h="5878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Liczba klientów ogółem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36,19% 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31,52%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32,29%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2520652"/>
                  </a:ext>
                </a:extLst>
              </a:tr>
              <a:tr h="5747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Liczba klientów krajowych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>
                          <a:solidFill>
                            <a:srgbClr val="000000"/>
                          </a:solidFill>
                          <a:effectLst/>
                        </a:rPr>
                        <a:t>33,05%</a:t>
                      </a:r>
                      <a:endParaRPr lang="pl-PL" sz="24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39,06%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27,90%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2737172"/>
                  </a:ext>
                </a:extLst>
              </a:tr>
              <a:tr h="7041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Liczba klientów zagranicznych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>
                          <a:solidFill>
                            <a:srgbClr val="000000"/>
                          </a:solidFill>
                          <a:effectLst/>
                        </a:rPr>
                        <a:t>22,27%  </a:t>
                      </a:r>
                      <a:endParaRPr lang="pl-PL" sz="24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>
                          <a:solidFill>
                            <a:srgbClr val="000000"/>
                          </a:solidFill>
                          <a:effectLst/>
                        </a:rPr>
                        <a:t>40,17%  </a:t>
                      </a:r>
                      <a:endParaRPr lang="pl-PL" sz="24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37,55%  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9456242"/>
                  </a:ext>
                </a:extLst>
              </a:tr>
            </a:tbl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D6C80A94-F456-400D-0FF2-40F2DF153D34}"/>
              </a:ext>
            </a:extLst>
          </p:cNvPr>
          <p:cNvSpPr txBox="1"/>
          <p:nvPr/>
        </p:nvSpPr>
        <p:spPr>
          <a:xfrm>
            <a:off x="267341" y="7223195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63C575C-E1A1-590C-2DAD-9CF6F448E4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443"/>
          <a:stretch/>
        </p:blipFill>
        <p:spPr>
          <a:xfrm>
            <a:off x="0" y="7657803"/>
            <a:ext cx="13004800" cy="209579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CAE31AA-BF82-C02F-FF9F-89F7C10D4B48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Zmiana liczby klientów w badanych małopolskich firmach turystycznych w 2022 r. w stosunku </a:t>
            </a:r>
            <a:br>
              <a:rPr lang="pl-PL" sz="3200" dirty="0"/>
            </a:br>
            <a:r>
              <a:rPr lang="pl-PL" sz="3200" dirty="0"/>
              <a:t>do roku 2021</a:t>
            </a:r>
          </a:p>
        </p:txBody>
      </p:sp>
    </p:spTree>
    <p:extLst>
      <p:ext uri="{BB962C8B-B14F-4D97-AF65-F5344CB8AC3E}">
        <p14:creationId xmlns:p14="http://schemas.microsoft.com/office/powerpoint/2010/main" val="3251576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Wykresy kołowe przedstawiające zmiany zatrudnienia w badanych małopolskich firmach turystycznych w 2022 r. względem 2021 r. a potrzebę zatrudnienia dodatkowego personelu:&#10;Wykres po lewej ukazuje zmiany zatrudnienia:&#10;Zwiększyło się- 11,76%&#10;Pozostało na tym samym poziomie- 58,82%&#10;Zmniejszyło się- 17,06%&#10;Nie dotyczy- 12,35%&#10;&#10;Wykres po prawej ukazuje  strukturę poszukiwania pracowników:&#10;Tak, poszukuję- 20,71%&#10;Nie poszukuję- 68,64%&#10;Nie dotyczy- 10,65%&#10;&#10;&#10;">
            <a:extLst>
              <a:ext uri="{FF2B5EF4-FFF2-40B4-BE49-F238E27FC236}">
                <a16:creationId xmlns:a16="http://schemas.microsoft.com/office/drawing/2014/main" id="{D760A5FB-98E6-4501-A528-BBA9309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189039"/>
            <a:ext cx="11025686" cy="1566862"/>
          </a:xfrm>
        </p:spPr>
        <p:txBody>
          <a:bodyPr/>
          <a:lstStyle/>
          <a:p>
            <a:r>
              <a:rPr lang="pl-PL" sz="3200" dirty="0">
                <a:ln w="0"/>
              </a:rPr>
              <a:t>Zmiany zatrudnienia w badanych małopolskich firmach turystycznych w 2022 r. względem 2021 r. a potrzeba zatrudnienia dodatkowego personelu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A790D98-FC27-4D60-B534-414B74D881E5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8" name="Wykres 7" descr="Wykresy kołowe przedstawiające zmiany zatrudnienia w badanych małopolskich firmach turystycznych w 2022 r. względem 2021 r. a potrzebę zatrudnienia dodatkowego personelu:&#10;Wykres po lewej (zmiany zatrudnienia):&#10;Zwiększyło się- 11,76%&#10;Pozostało na tym samym poziomie- 58,82%&#10;Zmniejszyło się- 17,06%&#10;Nie dotyczy- 12,35%&#10;&#10;Wykres po prawej (poszukiwanie pracowników):&#10;Tak, poszukuję- 20,71%&#10;Nie poszukuję- 68,64%&#10;Nie dotyczy- 10,65%&#10;&#10;&#10;&#10;">
            <a:extLst>
              <a:ext uri="{FF2B5EF4-FFF2-40B4-BE49-F238E27FC236}">
                <a16:creationId xmlns:a16="http://schemas.microsoft.com/office/drawing/2014/main" id="{75E3513C-105A-4325-2912-9FC4728839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90671"/>
              </p:ext>
            </p:extLst>
          </p:nvPr>
        </p:nvGraphicFramePr>
        <p:xfrm>
          <a:off x="-11874" y="2755901"/>
          <a:ext cx="7440460" cy="6618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47A4EC90-9984-47DA-A3CF-107434EBC3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4260492"/>
              </p:ext>
            </p:extLst>
          </p:nvPr>
        </p:nvGraphicFramePr>
        <p:xfrm>
          <a:off x="7653403" y="3093929"/>
          <a:ext cx="4860098" cy="6513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C62643F5-B81F-6A91-94E2-CDBBF5817759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800" dirty="0"/>
              <a:t>Zmiany zatrudnienia w badanych małopolskich firmach turystycznych w 2022 r. względem 2021 r. a potrzeba zatrudnienia dodatkowego personelu </a:t>
            </a:r>
          </a:p>
        </p:txBody>
      </p:sp>
    </p:spTree>
    <p:extLst>
      <p:ext uri="{BB962C8B-B14F-4D97-AF65-F5344CB8AC3E}">
        <p14:creationId xmlns:p14="http://schemas.microsoft.com/office/powerpoint/2010/main" val="698590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Na środku slajdu znajduję się wykres kołowy przedstawiający zmiany cen usług oferowanych przez badane małopolskie firmy turystyczne w 2022 r. w stosunku do cen w roku 2019:&#10;Tak, wzrosły- 82,14%&#10;Nie, pozostały na tym samym poziomie- 16,67%&#10;Tak, zmniejszyły się- 1,19%&#10;&#10;">
            <a:extLst>
              <a:ext uri="{FF2B5EF4-FFF2-40B4-BE49-F238E27FC236}">
                <a16:creationId xmlns:a16="http://schemas.microsoft.com/office/drawing/2014/main" id="{C16C13B3-A266-4B93-BF40-6A5C955105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203827"/>
            <a:ext cx="10458450" cy="1795462"/>
          </a:xfrm>
        </p:spPr>
        <p:txBody>
          <a:bodyPr/>
          <a:lstStyle/>
          <a:p>
            <a:r>
              <a:rPr lang="pl-PL" sz="3200" dirty="0">
                <a:ln w="0"/>
              </a:rPr>
              <a:t>Zmiana cen usług oferowanych przez badane małopolskie firmy turystyczne w 2022 r. </a:t>
            </a:r>
            <a:br>
              <a:rPr lang="pl-PL" sz="3200" dirty="0">
                <a:ln w="0"/>
              </a:rPr>
            </a:br>
            <a:r>
              <a:rPr lang="pl-PL" sz="3200" dirty="0">
                <a:ln w="0"/>
              </a:rPr>
              <a:t>w stosunku do cen w roku 2019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9E23F85-882E-493F-AB65-64F33E52A133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3385382186"/>
              </p:ext>
            </p:extLst>
          </p:nvPr>
        </p:nvGraphicFramePr>
        <p:xfrm>
          <a:off x="592667" y="3562349"/>
          <a:ext cx="11602508" cy="5429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422C8FE3-90A6-44FF-60DF-EF208F18D87B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800" dirty="0"/>
              <a:t>Zmiana cen usług oferowanych przez badane małopolskie firmy turystyczne w 2022 r. </a:t>
            </a:r>
            <a:br>
              <a:rPr lang="pl-PL" sz="2800" dirty="0"/>
            </a:br>
            <a:r>
              <a:rPr lang="pl-PL" sz="2800" dirty="0"/>
              <a:t>w stosunku do cen w roku 2019 </a:t>
            </a:r>
          </a:p>
        </p:txBody>
      </p:sp>
    </p:spTree>
    <p:extLst>
      <p:ext uri="{BB962C8B-B14F-4D97-AF65-F5344CB8AC3E}">
        <p14:creationId xmlns:p14="http://schemas.microsoft.com/office/powerpoint/2010/main" val="3628476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Na dole slajdu znajduję się zdjęcie przedstawiające starą, historyczną zabudowę klasztorną, która mieści się na skalistym wzgórzu. Wokół, tam gdzie nie ma skał rosną gęsto zielone drzewa. U podnóża wzgórza biegnie koryto rzeki. W oddali widać zielone wzgórza, na których znajdują się małe domki. &#10;">
            <a:extLst>
              <a:ext uri="{FF2B5EF4-FFF2-40B4-BE49-F238E27FC236}">
                <a16:creationId xmlns:a16="http://schemas.microsoft.com/office/drawing/2014/main" id="{2B1919F9-AC81-2512-2D67-7C4335C02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684"/>
          <a:stretch/>
        </p:blipFill>
        <p:spPr>
          <a:xfrm>
            <a:off x="1" y="7737558"/>
            <a:ext cx="13004800" cy="2016042"/>
          </a:xfrm>
          <a:prstGeom prst="rect">
            <a:avLst/>
          </a:prstGeom>
        </p:spPr>
      </p:pic>
      <p:sp>
        <p:nvSpPr>
          <p:cNvPr id="2" name="Symbol zastępczy tekstu 1" descr="Tabela przedstawiająca decyzje badanych małopolskich firm turystycznych w zakresie działalności inwestycyjnej w 2022 r.:&#10;Realizacja zaplanowanych kluczowych inwestycji- 25%&#10;Przełożenie zaplanowanych inwestycji na rok kolejny- 14,02%&#10;Przełożenie zaplanowanych inwestycji na bliżej nieokreślony czas w przyszłości- 23,17%&#10;Całkowita rezygnacja z zaplanowanych kluczowych inwestycji- 10,98%&#10;Nie zaplanowano żadnych kluczowych inwestycji na 2022 rok- 26,83%.&#10;&#10;&#10;">
            <a:extLst>
              <a:ext uri="{FF2B5EF4-FFF2-40B4-BE49-F238E27FC236}">
                <a16:creationId xmlns:a16="http://schemas.microsoft.com/office/drawing/2014/main" id="{6B5A2DE1-9C50-4E5F-9D47-C5A6C82A12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130300"/>
            <a:ext cx="10829744" cy="1644689"/>
          </a:xfrm>
        </p:spPr>
        <p:txBody>
          <a:bodyPr/>
          <a:lstStyle/>
          <a:p>
            <a:r>
              <a:rPr lang="pl-PL" sz="3600" dirty="0">
                <a:ln w="0"/>
              </a:rPr>
              <a:t>Decyzje badanych małopolskich firm turystycznych w zakresie działalności inwestycyjnej w 2022 r.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2491BE1-0C67-4DC5-8DEF-831A4050F639}"/>
              </a:ext>
            </a:extLst>
          </p:cNvPr>
          <p:cNvSpPr txBox="1"/>
          <p:nvPr/>
        </p:nvSpPr>
        <p:spPr>
          <a:xfrm>
            <a:off x="417652" y="7460559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>
              <a:solidFill>
                <a:schemeClr val="tx1">
                  <a:lumMod val="50000"/>
                </a:schemeClr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E1DD4C0-52F7-4E5E-A4A6-C3DB698FB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96971"/>
              </p:ext>
            </p:extLst>
          </p:nvPr>
        </p:nvGraphicFramePr>
        <p:xfrm>
          <a:off x="776535" y="3052586"/>
          <a:ext cx="12100222" cy="44073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313118">
                  <a:extLst>
                    <a:ext uri="{9D8B030D-6E8A-4147-A177-3AD203B41FA5}">
                      <a16:colId xmlns:a16="http://schemas.microsoft.com/office/drawing/2014/main" val="3745708205"/>
                    </a:ext>
                  </a:extLst>
                </a:gridCol>
                <a:gridCol w="2787104">
                  <a:extLst>
                    <a:ext uri="{9D8B030D-6E8A-4147-A177-3AD203B41FA5}">
                      <a16:colId xmlns:a16="http://schemas.microsoft.com/office/drawing/2014/main" val="3309509508"/>
                    </a:ext>
                  </a:extLst>
                </a:gridCol>
              </a:tblGrid>
              <a:tr h="6990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Wyszczególnienie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>
                          <a:solidFill>
                            <a:srgbClr val="000000"/>
                          </a:solidFill>
                          <a:effectLst/>
                        </a:rPr>
                        <a:t>% respondentów</a:t>
                      </a:r>
                      <a:endParaRPr lang="pl-PL" sz="24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9414258"/>
                  </a:ext>
                </a:extLst>
              </a:tr>
              <a:tr h="6990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Realizacja zaplanowanych kluczowych inwestycji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>
                          <a:solidFill>
                            <a:srgbClr val="000000"/>
                          </a:solidFill>
                          <a:effectLst/>
                        </a:rPr>
                        <a:t>25,00</a:t>
                      </a:r>
                      <a:endParaRPr lang="pl-PL" sz="24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1077119"/>
                  </a:ext>
                </a:extLst>
              </a:tr>
              <a:tr h="6990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Przełożenie zaplanowanych inwestycji na rok kolejny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>
                          <a:solidFill>
                            <a:srgbClr val="000000"/>
                          </a:solidFill>
                          <a:effectLst/>
                        </a:rPr>
                        <a:t>14,02</a:t>
                      </a:r>
                      <a:endParaRPr lang="pl-PL" sz="24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9471029"/>
                  </a:ext>
                </a:extLst>
              </a:tr>
              <a:tr h="911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Przełożenie zaplanowanych inwestycji na bliżej nieokreślony czas w przyszłości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23,17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10577"/>
                  </a:ext>
                </a:extLst>
              </a:tr>
              <a:tr h="6990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Całkowita rezygnacja z zaplanowanych kluczowych inwestycji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10,98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8996421"/>
                  </a:ext>
                </a:extLst>
              </a:tr>
              <a:tr h="6990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Nie zaplanowano żadnych kluczowych inwestycji na 2022 rok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68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b="0" dirty="0">
                          <a:solidFill>
                            <a:srgbClr val="000000"/>
                          </a:solidFill>
                          <a:effectLst/>
                        </a:rPr>
                        <a:t>26,83</a:t>
                      </a:r>
                      <a:endParaRPr lang="pl-PL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4939511"/>
                  </a:ext>
                </a:extLst>
              </a:tr>
            </a:tbl>
          </a:graphicData>
        </a:graphic>
      </p:graphicFrame>
      <p:sp>
        <p:nvSpPr>
          <p:cNvPr id="6" name="Tytuł 1">
            <a:extLst>
              <a:ext uri="{FF2B5EF4-FFF2-40B4-BE49-F238E27FC236}">
                <a16:creationId xmlns:a16="http://schemas.microsoft.com/office/drawing/2014/main" id="{F408F7DF-8682-290C-3725-86F9C14ADC50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Decyzje badanych małopolskich firm turystycznych w zakresie działalności inwestycyjnej w 2022 r.</a:t>
            </a:r>
          </a:p>
        </p:txBody>
      </p:sp>
    </p:spTree>
    <p:extLst>
      <p:ext uri="{BB962C8B-B14F-4D97-AF65-F5344CB8AC3E}">
        <p14:creationId xmlns:p14="http://schemas.microsoft.com/office/powerpoint/2010/main" val="2250793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Wykres słupkowy przedstawiający pozytywne czynniki otoczenia w skali świata zaobserwowane przez małopolskie firmy branży turystycznej w 2022 r.:&#10;Koniec pandemii COVID-19, ograniczeń, obostrzeń, noszenia maseczek i możliwość podróżowania (m.in. samolotem)- 70,15%&#10;Wojna na Ukrainie (znacznie większa liczba korzystających z usług Ukraińców oraz osób do pracy)- 10,45%&#10;Rozpoznawalność i dobra opinia o Polsce- 7,46%&#10;Powolny powrót do imprez o charakterze międzynarodowym (w tym organizacji kongresów i konferencji)- 7,46%&#10;Chęć do podróżowania po pandemii- 5,97%&#10;Rozwój technologii, w tym sprzedaży online i innowacji internetowych- 5,97%&#10;Szczepienia na COVID-19 i mniejsza obawa przed zachorowaniem- 2,99%&#10;Ożywienie turystyki międzynarodowej- 2,99%&#10;Większa liczba klientów, w tym gości z zagranicy- 2,99%&#10;Powrót wycieczek objazdowych po Europie- 2,99%&#10;Słaby kurs PLN, a co za tym idzie większa atrakcyjność cenowa wycieczek do Polski- 2,99%&#10;Poprawa terminowości dostaw towarów- 2,99%&#10;Zmiany w myśleniu ekologicznym- 2,99%&#10;&#10;">
            <a:extLst>
              <a:ext uri="{FF2B5EF4-FFF2-40B4-BE49-F238E27FC236}">
                <a16:creationId xmlns:a16="http://schemas.microsoft.com/office/drawing/2014/main" id="{85D8D29B-900A-42AF-B9F7-6FC701C2A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994" y="1016209"/>
            <a:ext cx="10458450" cy="1905896"/>
          </a:xfrm>
        </p:spPr>
        <p:txBody>
          <a:bodyPr/>
          <a:lstStyle/>
          <a:p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Pozytywne czynniki otoczenia w skali świata zaobserwowane przez małopolskie firmy branży turystycznej w 2022 r.</a:t>
            </a:r>
            <a:endParaRPr lang="pl-PL" sz="3600" dirty="0"/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3103673990"/>
              </p:ext>
            </p:extLst>
          </p:nvPr>
        </p:nvGraphicFramePr>
        <p:xfrm>
          <a:off x="609601" y="2922105"/>
          <a:ext cx="11704844" cy="6429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1FB8BF88-0EF8-E21D-A819-8DD6CD6208B3}"/>
              </a:ext>
            </a:extLst>
          </p:cNvPr>
          <p:cNvSpPr txBox="1"/>
          <p:nvPr/>
        </p:nvSpPr>
        <p:spPr>
          <a:xfrm>
            <a:off x="0" y="9476601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F0D0D18B-06AA-475D-E284-3026AAEC6B76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Pozytywne czynniki otoczenia w skali świata zaobserwowane przez małopolskie firmy branży turystycznej w 2022 r.</a:t>
            </a:r>
          </a:p>
        </p:txBody>
      </p:sp>
    </p:spTree>
    <p:extLst>
      <p:ext uri="{BB962C8B-B14F-4D97-AF65-F5344CB8AC3E}">
        <p14:creationId xmlns:p14="http://schemas.microsoft.com/office/powerpoint/2010/main" val="3250784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Wykres słupkowy przedstawiający  pozytywne czynniki otoczenia w skali Polski zaobserwowane przez małopolskie firmy branży turystycznej w 2022 r.:&#10;Inne:&#10;Pozycja 1- 9,48%&#10;Pozycja 2- 17,17%&#10;Pozycja 3- 18,48%&#10;Brak pozytywnych czynników:&#10;Pozycja 1- 29,31%&#10;Pozycja 2- 50,51%&#10;Pozycja 3- 58,70%&#10;Szczepienia COVID:&#10;Pozycja 1- 1,72%&#10;Pozycja 2- 0%&#10;Pozycja 3- 0%&#10;Rozwój atrakcji turystycznych w otoczeniu:&#10;Pozycja 1- 3,45%&#10;Pozycja 2- 4,04%&#10;Pozycja 3- 2,17%&#10;Turystyka krajowa/lokalna:&#10;Pozycja 1- 8,62%&#10;Pozycja 2- 6,06%&#10;Pozycja 3- 5,43%&#10;Programy wspierające turystykę (PFR, Poznaj Polskę, Polski Bon Turystyczny):&#10;Pozycja 1- 11,21%&#10;Pozycja 2- 9,09%&#10;Pozycja 3- 8,70%&#10;Zniesienie obostrzeń pandemicznych:&#10;Pozycja 1- 36,21%&#10;Pozycja 2- 13,13%&#10;Pozycja 3- 6,52%&#10;&#10;&#10;">
            <a:extLst>
              <a:ext uri="{FF2B5EF4-FFF2-40B4-BE49-F238E27FC236}">
                <a16:creationId xmlns:a16="http://schemas.microsoft.com/office/drawing/2014/main" id="{85D8D29B-900A-42AF-B9F7-6FC701C2A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994" y="1042714"/>
            <a:ext cx="10458450" cy="1905896"/>
          </a:xfrm>
        </p:spPr>
        <p:txBody>
          <a:bodyPr/>
          <a:lstStyle/>
          <a:p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Pozytywne czynniki otoczenia w skali Polski zaobserwowane przez małopolskie firmy branży turystycznej w 2022 r.</a:t>
            </a:r>
            <a:endParaRPr lang="pl-PL" sz="3600" dirty="0"/>
          </a:p>
          <a:p>
            <a:endParaRPr lang="pl-PL" sz="3600" dirty="0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0D2C4E04-7C16-0E4D-9832-4243637443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634162"/>
              </p:ext>
            </p:extLst>
          </p:nvPr>
        </p:nvGraphicFramePr>
        <p:xfrm>
          <a:off x="765968" y="2769705"/>
          <a:ext cx="11472863" cy="6602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373BDFC5-CA46-83C2-5C26-D9FBE3A061DE}"/>
              </a:ext>
            </a:extLst>
          </p:cNvPr>
          <p:cNvSpPr txBox="1"/>
          <p:nvPr/>
        </p:nvSpPr>
        <p:spPr>
          <a:xfrm>
            <a:off x="0" y="9476601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97948E0-4AB9-E4A3-603F-09AE6EDB5710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800" dirty="0"/>
              <a:t>Pozytywne czynniki otoczenia w skali Polski zaobserwowane przez małopolskie firmy branży turystycznej w 2022 r.</a:t>
            </a:r>
          </a:p>
        </p:txBody>
      </p:sp>
    </p:spTree>
    <p:extLst>
      <p:ext uri="{BB962C8B-B14F-4D97-AF65-F5344CB8AC3E}">
        <p14:creationId xmlns:p14="http://schemas.microsoft.com/office/powerpoint/2010/main" val="2725046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Wykres słupkowy przedstawiający negatywne czynniki otoczenia w skali świata zaobserwowane przez małopolskie firmy branży turystycznej w 2022 r.:&#10;Wojna na Ukrainie- 95,04%&#10;Inflacja- 31,40%&#10;COVID-19- 27,27%&#10;Kryzys gospodarczy- 11,57%&#10;Podwyżka cen energii- 9,92%&#10;Problemy z transportem (np. funkcjonowaniem lotnisk międzynarodowych)- 9,09%&#10;Podwyżka cen paliw- 8,26%&#10;Ceny walut- 6,61%&#10;Polityka rządu- 5,79%&#10;Negatywny wizerunek Polski w mediach zagranicznych- 4,96%&#10;Kryzys klimatyczny- 4,96%&#10;Mały ruch obcokrajowców- 4,13%&#10;Urwanie łańcucha dostaw- 3,31%&#10;Oszczędność- 2,48%&#10;Brak- 4,96%&#10;Nie wiem- 3,31%&#10;&#10;">
            <a:extLst>
              <a:ext uri="{FF2B5EF4-FFF2-40B4-BE49-F238E27FC236}">
                <a16:creationId xmlns:a16="http://schemas.microsoft.com/office/drawing/2014/main" id="{85D8D29B-900A-42AF-B9F7-6FC701C2A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994" y="1016417"/>
            <a:ext cx="10458450" cy="1905896"/>
          </a:xfrm>
        </p:spPr>
        <p:txBody>
          <a:bodyPr/>
          <a:lstStyle/>
          <a:p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Negatywne czynniki otoczenia w skali świata zaobserwowane przez małopolskie firmy branży turystycznej w 2022 r.</a:t>
            </a:r>
            <a:endParaRPr lang="pl-PL" sz="3600" dirty="0"/>
          </a:p>
        </p:txBody>
      </p:sp>
      <p:graphicFrame>
        <p:nvGraphicFramePr>
          <p:cNvPr id="3" name="Wykres 2"/>
          <p:cNvGraphicFramePr/>
          <p:nvPr>
            <p:extLst>
              <p:ext uri="{D42A27DB-BD31-4B8C-83A1-F6EECF244321}">
                <p14:modId xmlns:p14="http://schemas.microsoft.com/office/powerpoint/2010/main" val="1583143754"/>
              </p:ext>
            </p:extLst>
          </p:nvPr>
        </p:nvGraphicFramePr>
        <p:xfrm>
          <a:off x="0" y="2630466"/>
          <a:ext cx="12826652" cy="700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C9CF420D-C974-DC94-6B6B-191888F159E5}"/>
              </a:ext>
            </a:extLst>
          </p:cNvPr>
          <p:cNvSpPr txBox="1"/>
          <p:nvPr/>
        </p:nvSpPr>
        <p:spPr>
          <a:xfrm>
            <a:off x="0" y="9496567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7E56E88-09C3-217F-CA86-501CECB0B35E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Negatywne czynniki otoczenia w skali świata zaobserwowane przez małopolskie firmy branży turystycznej w 2022 r.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42024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Wykres słupkowy przedstawiający negatywne czynniki otoczenia w skali Polski zaobserwowane przez małopolskie firmy branży turystycznej w 2022 r.:&#10;&#10;Inflacja- 95,83%&#10;Wojna na Ukrainie- 30,83%&#10;Polityka rządu- 20,83%&#10;Nowy ład- 19,17%&#10;COVID-19- 10,83%&#10;Kryzys gospodarczy- 5,83%&#10;Niepewność gospodarcza/ brak stabilizacji- 5,83%&#10;Mniej klientów- 4,17%&#10;Ceny kredytów/działania NBP- 4,17%&#10;Polityka miasta- 3,33%&#10;Emigranci- 3,33%&#10;Obostrzenia (w tym limity w muzeach)- 3,33%&#10;Braki zasobów naturalnych (woda/węgiel)- 3,33%&#10;Brak pracowników- 2,50%&#10;Zanieczyszczenie środowiska- 1,67%&#10;Zamykanie/likwidacja firm- 1,67%&#10;Brak środków finansowych- 1,67%&#10;Komunikacja- 1,67%&#10;Pogoda- 1,67%&#10;Biurokracja- 1,67%&#10;Kurs walutowy- 0,83%&#10;Krótkie pobyty gości- 0,83%&#10;Negatywny wpływ wojennej historii Oświęcimia- 0,83%&#10;Starzejące się społeczeństwo- 0,83%&#10;Nie wiem/ nie ma- 8,33%&#10;&#10;&#10;">
            <a:extLst>
              <a:ext uri="{FF2B5EF4-FFF2-40B4-BE49-F238E27FC236}">
                <a16:creationId xmlns:a16="http://schemas.microsoft.com/office/drawing/2014/main" id="{85D8D29B-900A-42AF-B9F7-6FC701C2A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994" y="1100875"/>
            <a:ext cx="10458450" cy="1905896"/>
          </a:xfrm>
        </p:spPr>
        <p:txBody>
          <a:bodyPr/>
          <a:lstStyle/>
          <a:p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Negatywne czynniki otoczenia w skali Polski zaobserwowane przez małopolskie firmy branży turystycznej w 2022 r.</a:t>
            </a:r>
            <a:endParaRPr lang="pl-PL" sz="3600" dirty="0"/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43E6D777-7E70-4AB9-B9BC-FBC9E2CF7B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019779"/>
              </p:ext>
            </p:extLst>
          </p:nvPr>
        </p:nvGraphicFramePr>
        <p:xfrm>
          <a:off x="410817" y="2782626"/>
          <a:ext cx="11675166" cy="666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93A9B320-A83D-E7F3-1B5A-1D23E8A6BAAE}"/>
              </a:ext>
            </a:extLst>
          </p:cNvPr>
          <p:cNvSpPr txBox="1"/>
          <p:nvPr/>
        </p:nvSpPr>
        <p:spPr>
          <a:xfrm>
            <a:off x="0" y="9476601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2CDFEEEB-5B7A-E4A2-37F8-A8E9A289101F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800" dirty="0"/>
              <a:t>Negatywne czynniki otoczenia w skali Polski zaobserwowane przez małopolskie firmy branży turystycznej w 2022 r.</a:t>
            </a:r>
          </a:p>
        </p:txBody>
      </p:sp>
    </p:spTree>
    <p:extLst>
      <p:ext uri="{BB962C8B-B14F-4D97-AF65-F5344CB8AC3E}">
        <p14:creationId xmlns:p14="http://schemas.microsoft.com/office/powerpoint/2010/main" val="166028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5D8D29B-900A-42AF-B9F7-6FC701C2A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994" y="1100875"/>
            <a:ext cx="10458450" cy="878237"/>
          </a:xfrm>
        </p:spPr>
        <p:txBody>
          <a:bodyPr/>
          <a:lstStyle/>
          <a:p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Zmiany zaobserwowane w Małopolsce w 2022 r.</a:t>
            </a:r>
            <a:endParaRPr lang="pl-PL" sz="36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90A8B95-85FB-9A5D-E2F6-0ECBB68CFA5D}"/>
              </a:ext>
            </a:extLst>
          </p:cNvPr>
          <p:cNvSpPr txBox="1"/>
          <p:nvPr/>
        </p:nvSpPr>
        <p:spPr>
          <a:xfrm>
            <a:off x="0" y="9500939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EA2A25A-37DF-2ECE-5C40-5FF5D2E38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5" name="Wykres 4" descr="Wykres słupkowy przedstawiający zmiany zaobserwowane w Małopolsce w 2022 r.:&#10;Inflacja i wzrost cen- 17,24%&#10;Wzrost kosztów funkcjonowania (pracowników, mediów, energii, gazu, żywności paliw)- 14,94%&#10;Duża liczba uchodźców z Ukrainy i ich wpływ na sytuację bezpieczeństwa- 13,79%&#10;Mniej klientów zagranicznych- 11,49%&#10;Mniej turystów (w tym gości hotelowych i restauracyjnych)-9,20%&#10;Brak ograniczeń wynikających z COVID-19- 6,90%&#10;Zmiany zachowań konsumentów- 5,75%&#10;Poprawa infrastruktury drogowej- 4,60%&#10;Bardziej intensywne promowanie marki Małopolska- 3,45%&#10;Rozwój i uatrakcyjnienie infrastruktury turystycznej- 3,45%&#10;Wzrost liczby gości z Ukrainy (inna specyfika klienta zagranicznego)- 3,45%&#10;Większa liczba pojedynczych klientów- 2,30%&#10;Możliwość realizacji bonu turystycznego- 2,30%&#10;Wznowienie możliwości organizacji imprez masowych- 2,30%&#10;Problemy współpracy z muzeami (niezniesione ograniczenia ilościowe grup)- 2,30%&#10;Brak stabilności prowadzenia działalności gospodarczej- 2,30%&#10;Problemy komunikacyjne- 2,30%&#10;Wprowadzenie strefy czystego transportu w Krakowie- 2,30% &#10;Uwaga: możliwość wskazania kilku odpowiedzi.&#10;">
            <a:extLst>
              <a:ext uri="{FF2B5EF4-FFF2-40B4-BE49-F238E27FC236}">
                <a16:creationId xmlns:a16="http://schemas.microsoft.com/office/drawing/2014/main" id="{866D9197-ED05-A17B-6EC3-9A02983754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590565"/>
              </p:ext>
            </p:extLst>
          </p:nvPr>
        </p:nvGraphicFramePr>
        <p:xfrm>
          <a:off x="1340284" y="1741121"/>
          <a:ext cx="11361107" cy="7759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3">
            <a:extLst>
              <a:ext uri="{FF2B5EF4-FFF2-40B4-BE49-F238E27FC236}">
                <a16:creationId xmlns:a16="http://schemas.microsoft.com/office/drawing/2014/main" id="{27F06D75-1486-A791-49C6-DB2552BE9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24625"/>
            <a:ext cx="13004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B38615C9-AC7A-F8AB-A935-43D13554C0C3}"/>
              </a:ext>
            </a:extLst>
          </p:cNvPr>
          <p:cNvSpPr txBox="1">
            <a:spLocks/>
          </p:cNvSpPr>
          <p:nvPr/>
        </p:nvSpPr>
        <p:spPr>
          <a:xfrm>
            <a:off x="1526746" y="-1013817"/>
            <a:ext cx="9144000" cy="740283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Zmiany zaobserwowane w Małopolsce w 2022 r.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293807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Wykres słupkowy przedstawiający zmiany w zachowaniach turystów w 2022 r.:&#10;Bardziej oszczędni- 39,86%&#10;Krótsze pobyty- 16,22%&#10;Bardzo krótki termin rezerwacji- 14,19%&#10;Bardziej roszczeniowi- 11,49%&#10;Większa liczba i częstotliwość podroży po pandemii- 4,73%&#10;Większa liczba rezygnacji z rezerwacji (w tym na ostatnią chwilę)- 3,38%&#10;Bardziej wymagający- 3,38%&#10;Obawa w związku z wojną na Ukrainie- 3,38%&#10;Więcej wyjazdów indywidualnych, rodzinnych, niż grup czy podróży służbowych- 2,70%&#10;Lęk przed zachorowaniem na COVID-19 i kolejnymi obostrzeniami- 2,03%&#10;Bardziej ostrożni, zdystansowani, bardziej dbają o czystość, higienę- 2,03%&#10;Więcej indywidualnych rezerwacji niż w pakietach oferowanych przez pośredników- 1,35%&#10;Więcej klientów zza naszej wschodniej granicy np. Ukrainy- 1,35%&#10;Wzrost zainteresowania wyjazdami zagranicznymi- 1,35%&#10;Wzrost liczby dłuższych pobytów- 1,35%&#10;Mniejsza obawa zarażeniem COVID-19- 1,35%&#10;Dominuje turystyka krajowa- 1,35%&#10;Mniej przyjazdów rodzinnych- 1,35%&#10;">
            <a:extLst>
              <a:ext uri="{FF2B5EF4-FFF2-40B4-BE49-F238E27FC236}">
                <a16:creationId xmlns:a16="http://schemas.microsoft.com/office/drawing/2014/main" id="{85D8D29B-900A-42AF-B9F7-6FC701C2A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994" y="1100875"/>
            <a:ext cx="10458450" cy="878237"/>
          </a:xfrm>
        </p:spPr>
        <p:txBody>
          <a:bodyPr/>
          <a:lstStyle/>
          <a:p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Zmiany w </a:t>
            </a:r>
            <a:r>
              <a:rPr lang="pl-PL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zachowaniach</a:t>
            </a:r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turystów w 2022 r.</a:t>
            </a:r>
            <a:endParaRPr lang="pl-PL" sz="36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90A8B95-85FB-9A5D-E2F6-0ECBB68CFA5D}"/>
              </a:ext>
            </a:extLst>
          </p:cNvPr>
          <p:cNvSpPr txBox="1"/>
          <p:nvPr/>
        </p:nvSpPr>
        <p:spPr>
          <a:xfrm>
            <a:off x="0" y="9500939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EA2A25A-37DF-2ECE-5C40-5FF5D2E38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7F06D75-1486-A791-49C6-DB2552BE9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24625"/>
            <a:ext cx="13004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DAAAF95-C211-EA12-5057-CD34FEE2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E157151C-0D68-7C10-D0DD-2DD0CE799C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2852342"/>
              </p:ext>
            </p:extLst>
          </p:nvPr>
        </p:nvGraphicFramePr>
        <p:xfrm>
          <a:off x="1352811" y="1753644"/>
          <a:ext cx="11398685" cy="7640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674F594A-7749-5115-D2B8-E360C5CE3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34150"/>
            <a:ext cx="13004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687A862-8EFD-1CE3-59A7-5511C87FA365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600" dirty="0"/>
              <a:t>Zmiany w </a:t>
            </a:r>
            <a:r>
              <a:rPr lang="pl-PL" sz="3600" dirty="0" err="1"/>
              <a:t>zachowaniach</a:t>
            </a:r>
            <a:r>
              <a:rPr lang="pl-PL" sz="3600" dirty="0"/>
              <a:t> turystów w 2022 r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7352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C16C13B3-A266-4B93-BF40-6A5C955105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216353"/>
            <a:ext cx="10458450" cy="1249960"/>
          </a:xfrm>
        </p:spPr>
        <p:txBody>
          <a:bodyPr/>
          <a:lstStyle/>
          <a:p>
            <a:pPr algn="l" rtl="0"/>
            <a:r>
              <a:rPr lang="pl-PL" sz="3200" dirty="0">
                <a:ln w="0"/>
              </a:rPr>
              <a:t>Z</a:t>
            </a:r>
            <a:r>
              <a:rPr lang="en-US" sz="3200" dirty="0" err="1">
                <a:ln w="0"/>
              </a:rPr>
              <a:t>miany</a:t>
            </a:r>
            <a:r>
              <a:rPr lang="en-US" sz="3200" dirty="0">
                <a:ln w="0"/>
              </a:rPr>
              <a:t> w </a:t>
            </a:r>
            <a:r>
              <a:rPr lang="en-US" sz="3200" dirty="0" err="1">
                <a:ln w="0"/>
              </a:rPr>
              <a:t>zachowaniach</a:t>
            </a:r>
            <a:r>
              <a:rPr lang="en-US" sz="3200" dirty="0">
                <a:ln w="0"/>
              </a:rPr>
              <a:t> </a:t>
            </a:r>
            <a:r>
              <a:rPr lang="en-US" sz="3200" dirty="0" err="1">
                <a:ln w="0"/>
              </a:rPr>
              <a:t>kooperantów</a:t>
            </a:r>
            <a:r>
              <a:rPr lang="pl-PL" sz="3200" dirty="0">
                <a:ln w="0"/>
              </a:rPr>
              <a:t> i</a:t>
            </a:r>
            <a:r>
              <a:rPr lang="en-US" sz="3200" dirty="0">
                <a:ln w="0"/>
              </a:rPr>
              <a:t> </a:t>
            </a:r>
            <a:r>
              <a:rPr lang="en-US" sz="3200" dirty="0" err="1">
                <a:ln w="0"/>
              </a:rPr>
              <a:t>partnerów</a:t>
            </a:r>
            <a:r>
              <a:rPr lang="en-US" sz="3200" dirty="0">
                <a:ln w="0"/>
              </a:rPr>
              <a:t> </a:t>
            </a:r>
            <a:r>
              <a:rPr lang="en-US" sz="3200" dirty="0" err="1">
                <a:ln w="0"/>
              </a:rPr>
              <a:t>biznesowych</a:t>
            </a:r>
            <a:r>
              <a:rPr lang="en-US" sz="3200" dirty="0">
                <a:ln w="0"/>
              </a:rPr>
              <a:t> </a:t>
            </a:r>
            <a:r>
              <a:rPr lang="pl-PL" sz="3200" dirty="0">
                <a:ln w="0"/>
              </a:rPr>
              <a:t>w roku 2022 </a:t>
            </a:r>
          </a:p>
        </p:txBody>
      </p:sp>
      <p:graphicFrame>
        <p:nvGraphicFramePr>
          <p:cNvPr id="4" name="Wykres 3" descr="Wykres słupkowy przedstawiający zmiany w zachowaniach kooperantów i partnerów biznesowych w roku 2022 &#10;:&#10;Wzrost cen/marż- 19,88%&#10;Obawy o przyszłość rynku/firmy- 9,32%&#10;Gorsze warunki współpracy- 8,07%&#10;Większa oszczędność- 6,83%&#10;Anulacje/ redukcje zamówień- 5,59%&#10;Gotowość do współpracy- 5,59%&#10; Większa ostrożność- 4,97%&#10;Elastyczność współpracy- 1,86%&#10;Mniej (rabatów, promocji etc.)- 1,24%&#10;Obawy o koszty działalności- 1,24%&#10;Inne- 3,73%&#10;Bez zmian- 31,68%&#10;">
            <a:extLst>
              <a:ext uri="{FF2B5EF4-FFF2-40B4-BE49-F238E27FC236}">
                <a16:creationId xmlns:a16="http://schemas.microsoft.com/office/drawing/2014/main" id="{C1777086-424F-4051-96CD-131CBB7105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8936435"/>
              </p:ext>
            </p:extLst>
          </p:nvPr>
        </p:nvGraphicFramePr>
        <p:xfrm>
          <a:off x="809625" y="2628901"/>
          <a:ext cx="11033488" cy="665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F9E23F85-882E-493F-AB65-64F33E52A133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26F1E5B4-49E1-A814-F435-D6C57659223A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600" dirty="0"/>
              <a:t>Zmiany w </a:t>
            </a:r>
            <a:r>
              <a:rPr lang="pl-PL" sz="3600" dirty="0" err="1"/>
              <a:t>zachowaniach</a:t>
            </a:r>
            <a:r>
              <a:rPr lang="pl-PL" sz="3600" dirty="0"/>
              <a:t> kooperantów i partnerów biznesowych w roku 2022 </a:t>
            </a:r>
          </a:p>
        </p:txBody>
      </p:sp>
    </p:spTree>
    <p:extLst>
      <p:ext uri="{BB962C8B-B14F-4D97-AF65-F5344CB8AC3E}">
        <p14:creationId xmlns:p14="http://schemas.microsoft.com/office/powerpoint/2010/main" val="1054935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5D8D29B-900A-42AF-B9F7-6FC701C2A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7681" y="1170405"/>
            <a:ext cx="10458450" cy="1905896"/>
          </a:xfrm>
        </p:spPr>
        <p:txBody>
          <a:bodyPr/>
          <a:lstStyle/>
          <a:p>
            <a:r>
              <a:rPr lang="pl-PL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Uwagi, komentarze, sugestie, przemyślenia związane z funkcjonowaniem firmy w 2022 r.</a:t>
            </a:r>
            <a:endParaRPr lang="pl-PL" sz="4000" dirty="0"/>
          </a:p>
        </p:txBody>
      </p:sp>
      <p:graphicFrame>
        <p:nvGraphicFramePr>
          <p:cNvPr id="5" name="Wykres 4" descr="Wykres słupkowy przedstawiający uwagi, komentarze, sugestie, przemyślenia związane z funkcjonowaniem firmy w 2022 r :&#10;&#10;Uświadamianie społeczeństwu roli turystyki i dobrej jakości wypoczynku- 2,22%&#10;Uproszczone pozyskiwanie dofinansowania- 2,22%&#10;Obligatoryjne wyjazdy szkolne (2 doby, jedna wycieczka/rok)- 2,22%&#10;Braki kadrowe na rynku parcy- 2,22%&#10;Kontrole prowadzenia działalności (szara strefa)- 4,44%&#10;Brak dostępu do szkoleń i funduszy pomocowych- 4,44%&#10;Zamykanie firm coraz częściej obserwowane- 6,67%&#10;Rosnąca komplikacja przepisów prawnych- 8,89%&#10;Elastyczność w działalności (dostosowanie do zmian)- 8,89%&#10;Inne- 13,33%&#10;Obawa o ceny mediów (prąd i inne)- 17,78%&#10;Niepewność jutra- 26,67%&#10;&#10;">
            <a:extLst>
              <a:ext uri="{FF2B5EF4-FFF2-40B4-BE49-F238E27FC236}">
                <a16:creationId xmlns:a16="http://schemas.microsoft.com/office/drawing/2014/main" id="{0D2C4E04-7C16-0E4D-9832-4243637443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436665"/>
              </p:ext>
            </p:extLst>
          </p:nvPr>
        </p:nvGraphicFramePr>
        <p:xfrm>
          <a:off x="753268" y="2674389"/>
          <a:ext cx="11472863" cy="6602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9488D072-30AA-0E8C-4B75-4272FE93A617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8E6B2C3A-B155-B964-8805-C66F95E783E8}"/>
              </a:ext>
            </a:extLst>
          </p:cNvPr>
          <p:cNvSpPr txBox="1">
            <a:spLocks/>
          </p:cNvSpPr>
          <p:nvPr/>
        </p:nvSpPr>
        <p:spPr>
          <a:xfrm>
            <a:off x="1767681" y="-1087396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Uwagi, komentarze, sugestie, przemyślenia związane z funkcjonowaniem firmy w 2022 r.</a:t>
            </a:r>
          </a:p>
        </p:txBody>
      </p:sp>
    </p:spTree>
    <p:extLst>
      <p:ext uri="{BB962C8B-B14F-4D97-AF65-F5344CB8AC3E}">
        <p14:creationId xmlns:p14="http://schemas.microsoft.com/office/powerpoint/2010/main" val="168961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64F2A46-E5D1-4121-A184-CBBCFCC673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555"/>
          <a:stretch/>
        </p:blipFill>
        <p:spPr>
          <a:xfrm>
            <a:off x="1" y="7048203"/>
            <a:ext cx="13004800" cy="2705397"/>
          </a:xfrm>
          <a:prstGeom prst="rect">
            <a:avLst/>
          </a:prstGeom>
        </p:spPr>
      </p:pic>
      <p:sp>
        <p:nvSpPr>
          <p:cNvPr id="9" name="Symbol zastępczy tekstu 1" descr="Subiektywna ocena kondycji badanych firm turystycznych z Małopolski w relacji do roku poprzedniego – % wskazań na poprawę (+) &#10;i pogorszenie (-)&#10;&#10;&#10;-5: 3,57%&#10;-5: 6,56%&#10;-4: 2,98%&#10;-4: 5,74%&#10;-3: 5,95%&#10;-3: 7,79%&#10;-2: 11,31%&#10;-2: 10,25&#10;-1: 7,74%&#10;-1: 9,02%&#10;0: 20,83%&#10;0: 17,21%&#10;1: 14,88%&#10;1: 10,66%&#10;2: 13,10%&#10;2: 13,52%&#10;3: 8,33%%&#10;3: 12,70%&#10;4: 7,14%&#10;4: 4,10%&#10;5: 4,17%&#10;5: 2,46%">
            <a:extLst>
              <a:ext uri="{FF2B5EF4-FFF2-40B4-BE49-F238E27FC236}">
                <a16:creationId xmlns:a16="http://schemas.microsoft.com/office/drawing/2014/main" id="{BD0003D7-83F8-5B8E-0CAD-4897FEEC5C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059594"/>
            <a:ext cx="10458450" cy="2293206"/>
          </a:xfrm>
        </p:spPr>
        <p:txBody>
          <a:bodyPr/>
          <a:lstStyle/>
          <a:p>
            <a:r>
              <a:rPr lang="pl-PL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Subiektywna ocena kondycji badanych firm turystycznych z Małopolski w relacji do roku poprzedniego – % wskazań na poprawę (+) </a:t>
            </a:r>
            <a:br>
              <a:rPr lang="pl-PL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pl-PL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pogorszenie (-)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41BEEE1-F2B2-B41F-29DA-47E073B17FE8}"/>
              </a:ext>
            </a:extLst>
          </p:cNvPr>
          <p:cNvSpPr txBox="1"/>
          <p:nvPr/>
        </p:nvSpPr>
        <p:spPr>
          <a:xfrm>
            <a:off x="555439" y="6813445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5" name="Wykres 4" descr="Wykres słupkowy przedstawiający Subiektywna ocena kondycji badanych firm turystycznych z Małopolski w relacji do roku poprzedniego – % wskazań na poprawę (+)  i pogorszenie (-):&#10;&#10;-5: 3,57%: 2022&#10;-5: 6,56%: 2021&#10;-4: 2,98%: 2022&#10;-4: 5,74%: 2021&#10;-3: 5,95%: 2022&#10;-3: 7,79%: 2021&#10;-2: 11,31%: 2022&#10;-2: 10,25%: 2021&#10;-1: 7,74%: 2022&#10;-1: 9,02%: 2021&#10;0: 20,83%: 2022&#10;0: 17,21%: 2021&#10;1: 14,88%: 2022&#10;1: 10,66%: 2021&#10;2: 13,10%: 2022&#10;2: 13,52%: 2021&#10;3: 8,33%: 2022&#10;3: 12,70%: 2021&#10;4: 7,14%: 2022&#10;4: 4,10%: 2021&#10;5: 4,17%: 2022&#10;5: 2,46%: 2021&#10;&#10;Zdjęcie na dole slajdu przedstawia krajobraz górski. Wschodzące słońce powoli pojawia się za pasmami gór. Na pierwszym planie, przed pasmem górskim, przestrzeń wypełnia mgła. Niebo jest w kolorach pomarańczy, żółci i niebieskiego.&#10;">
            <a:extLst>
              <a:ext uri="{FF2B5EF4-FFF2-40B4-BE49-F238E27FC236}">
                <a16:creationId xmlns:a16="http://schemas.microsoft.com/office/drawing/2014/main" id="{516F523D-A7B8-F854-4E33-17D74ACC74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358270"/>
              </p:ext>
            </p:extLst>
          </p:nvPr>
        </p:nvGraphicFramePr>
        <p:xfrm>
          <a:off x="419100" y="2920426"/>
          <a:ext cx="12206816" cy="3893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AD253310-5C08-6019-6D35-6CB8AF0FEDBC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400" dirty="0"/>
              <a:t>Subiektywna ocena kondycji badanych firm turystycznych z Małopolski w relacji do roku poprzedniego – % wskazań na poprawę (+) </a:t>
            </a:r>
            <a:br>
              <a:rPr lang="pl-PL" sz="2400" dirty="0"/>
            </a:br>
            <a:r>
              <a:rPr lang="pl-PL" sz="2400" dirty="0"/>
              <a:t>i pogorszenie (-)</a:t>
            </a:r>
          </a:p>
        </p:txBody>
      </p:sp>
    </p:spTree>
    <p:extLst>
      <p:ext uri="{BB962C8B-B14F-4D97-AF65-F5344CB8AC3E}">
        <p14:creationId xmlns:p14="http://schemas.microsoft.com/office/powerpoint/2010/main" val="1928569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Graphic spid="5" grpId="1" uiExpand="1">
        <p:bldSub>
          <a:bldChart bld="series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Dwa wykresy kołowe przedstawiające strukturę wprowadzenia w 2022 r. nowych usług (produktów) &#10;i nowych form sprzedaży przez badane małopolskie firmy turystyczne:&#10;&#10;Lewy wykres przedstawia wprowadzenie nowych usług, których struktura prezentują się następująco:&#10;&#10;Tak- 15,19%&#10;Nie- 84,81%&#10;&#10;Lewy wykres przedstawia wprowadzenie nowych form sprzedaży, których struktura prezentują się następująco:&#10;Tak- 9,68%&#10;Nie- 90,32%&#10;">
            <a:extLst>
              <a:ext uri="{FF2B5EF4-FFF2-40B4-BE49-F238E27FC236}">
                <a16:creationId xmlns:a16="http://schemas.microsoft.com/office/drawing/2014/main" id="{DCC384B3-A418-4E94-8B00-42889F0E6A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270676"/>
            <a:ext cx="10458450" cy="1711063"/>
          </a:xfrm>
        </p:spPr>
        <p:txBody>
          <a:bodyPr/>
          <a:lstStyle/>
          <a:p>
            <a:r>
              <a:rPr lang="pl-PL" sz="3200" dirty="0">
                <a:ln w="0"/>
              </a:rPr>
              <a:t>Wprowadzenie w 2022 r. nowych usług (produktów) </a:t>
            </a:r>
            <a:br>
              <a:rPr lang="pl-PL" sz="3200" dirty="0">
                <a:ln w="0"/>
              </a:rPr>
            </a:br>
            <a:r>
              <a:rPr lang="pl-PL" sz="3200" dirty="0">
                <a:ln w="0"/>
              </a:rPr>
              <a:t>i nowych form sprzedaży przez badane małopolskie firmy turystyczne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916C867-8C89-46CF-B1B3-8558D3AF5631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38F4745C-C7D8-BDF6-D3B2-48B1B0CB9A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5772055"/>
              </p:ext>
            </p:extLst>
          </p:nvPr>
        </p:nvGraphicFramePr>
        <p:xfrm>
          <a:off x="728871" y="3795216"/>
          <a:ext cx="6037968" cy="4534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DDB8005C-07DE-D844-9833-F251FCFDE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31E92B40-E135-7958-33B1-FD49A3AFA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2749632"/>
              </p:ext>
            </p:extLst>
          </p:nvPr>
        </p:nvGraphicFramePr>
        <p:xfrm>
          <a:off x="6766839" y="3795215"/>
          <a:ext cx="6237961" cy="4534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6">
            <a:extLst>
              <a:ext uri="{FF2B5EF4-FFF2-40B4-BE49-F238E27FC236}">
                <a16:creationId xmlns:a16="http://schemas.microsoft.com/office/drawing/2014/main" id="{3E3A3A41-A926-F6F9-1DE7-66DDE5632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76525"/>
            <a:ext cx="13004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1B48485-2494-369C-E1BE-E438EB64483F}"/>
              </a:ext>
            </a:extLst>
          </p:cNvPr>
          <p:cNvSpPr txBox="1"/>
          <p:nvPr/>
        </p:nvSpPr>
        <p:spPr>
          <a:xfrm>
            <a:off x="1736725" y="3246188"/>
            <a:ext cx="379977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Nowe usługi (produkty)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6D692AA-17B8-2C34-F026-4937F16C2C08}"/>
              </a:ext>
            </a:extLst>
          </p:cNvPr>
          <p:cNvSpPr txBox="1"/>
          <p:nvPr/>
        </p:nvSpPr>
        <p:spPr>
          <a:xfrm>
            <a:off x="8212681" y="3246188"/>
            <a:ext cx="379977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Nowe formy sprzedaży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44FC9AFD-4B9C-A8C3-051B-EEB09FBE54B1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800" dirty="0"/>
              <a:t>Wprowadzenie w 2022 r. nowych usług (produktów) </a:t>
            </a:r>
            <a:br>
              <a:rPr lang="pl-PL" sz="2800" dirty="0"/>
            </a:br>
            <a:r>
              <a:rPr lang="pl-PL" sz="2800" dirty="0"/>
              <a:t>i nowych form sprzedaży przez badane małopolskie firmy turystyczne </a:t>
            </a:r>
          </a:p>
        </p:txBody>
      </p:sp>
    </p:spTree>
    <p:extLst>
      <p:ext uri="{BB962C8B-B14F-4D97-AF65-F5344CB8AC3E}">
        <p14:creationId xmlns:p14="http://schemas.microsoft.com/office/powerpoint/2010/main" val="2706404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B70930DE-77FB-40F4-A134-9985F723DB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58538" y="1138238"/>
            <a:ext cx="11430000" cy="1232709"/>
          </a:xfrm>
        </p:spPr>
        <p:txBody>
          <a:bodyPr/>
          <a:lstStyle/>
          <a:p>
            <a:r>
              <a:rPr lang="pl-PL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Nowe rozwiązania technologiczne wprowadzone w 2022 r. przez badane małopolskie firmy turystyczne </a:t>
            </a:r>
            <a:br>
              <a:rPr lang="pl-PL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pl-PL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F6DB2B5-C270-4F7A-B77E-F98017B29777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8" name="Wykres 7" descr="Wykres słupkowy przedstawiający nowe rozwiązania technologiczne wprowadzone w 2022 r. przez badane małopolskie firmy turystyczne :&#10;Sprzedaż przez internet- 14,29%&#10;Własne aplikacje mobilne- 11,11%&#10;Systemy zarządzania relacjami z klientami- 9,52%&#10;Systemy automatyzacji płatności- 9,52%&#10;Płatności zbliżeniowe- 6,35%&#10;Systemy finansowo-księgowe- 6,35%&#10;Systemy zarządzania projektami- 6,35%&#10;Systemy zarządzania treścią- 4,76%&#10;Systemy planowania zasobów przedsiębiorstwa- 4,76%&#10;Systemy zarządzania zasobami ludzkimi- 3,17%&#10;Wirtualni asystenci- 3,17%&#10;Systemy rejestracji czasu pracy- 1,59%&#10;Chatboty- 1,59%&#10;Wyszukiwanie głosowe i sterowanie głosowe- 1,59%&#10;Rzeczywistość rozszerzona (AR)/ rzeczywistość wirtualna (VR)- 1,59%&#10;Inne- 14,29%&#10;">
            <a:extLst>
              <a:ext uri="{FF2B5EF4-FFF2-40B4-BE49-F238E27FC236}">
                <a16:creationId xmlns:a16="http://schemas.microsoft.com/office/drawing/2014/main" id="{24C01D52-FCBC-1080-00F0-3C5A48D909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585377"/>
              </p:ext>
            </p:extLst>
          </p:nvPr>
        </p:nvGraphicFramePr>
        <p:xfrm>
          <a:off x="554203" y="2542784"/>
          <a:ext cx="11204410" cy="7011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4B4EAF8F-AF93-EF64-D51D-3BA89C426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5354581"/>
              </p:ext>
            </p:extLst>
          </p:nvPr>
        </p:nvGraphicFramePr>
        <p:xfrm>
          <a:off x="8531587" y="5531606"/>
          <a:ext cx="4473213" cy="3100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55729C84-A8B6-0F51-FAEA-E6DCCE9671CB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Nowe rozwiązania technologiczne wprowadzone w 2022 r. przez badane małopolskie firmy turystyczne </a:t>
            </a:r>
            <a:br>
              <a:rPr lang="pl-PL" sz="3200" dirty="0"/>
            </a:b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955680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Wykres 7" descr="Wykres słupkowy przedstawiający nowe rozwiązania w organizacji pracy wprowadzone w 2022 r. przez badane małopolskie firmy turystyczne:&#10;Zmiana zakresów obowiązków pracowników i/lub zakresów czynności na poszczególnych stanowiskach- 56,25%&#10;Zmiana regulaminu wynagrodzenia i premiowania- 35,42%&#10;Zmiana struktury organizacyjnej- 31,25%&#10;Zmiana czasu pracy pracowników- 31,25%&#10;Wprowadzenie trybu pracy rotacyjnej- 14,58%&#10;Zmiana warunków bezpieczeństwa i higieny pracy- 6,25%&#10;Inne- 6,25%&#10;"/>
          <p:cNvGraphicFramePr/>
          <p:nvPr>
            <p:extLst>
              <p:ext uri="{D42A27DB-BD31-4B8C-83A1-F6EECF244321}">
                <p14:modId xmlns:p14="http://schemas.microsoft.com/office/powerpoint/2010/main" val="666826435"/>
              </p:ext>
            </p:extLst>
          </p:nvPr>
        </p:nvGraphicFramePr>
        <p:xfrm>
          <a:off x="304800" y="3014662"/>
          <a:ext cx="12327467" cy="6210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DCC384B3-A418-4E94-8B00-42889F0E6A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085145"/>
            <a:ext cx="10601412" cy="1846262"/>
          </a:xfrm>
        </p:spPr>
        <p:txBody>
          <a:bodyPr/>
          <a:lstStyle/>
          <a:p>
            <a:r>
              <a:rPr lang="pl-PL" sz="3200" dirty="0">
                <a:ln w="0"/>
              </a:rPr>
              <a:t>Nowe rozwiązania w organizacji pracy wprowadzone w 2022 r. przez badane małopolskie firmy turystyczne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916C867-8C89-46CF-B1B3-8558D3AF5631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val="2999003111"/>
              </p:ext>
            </p:extLst>
          </p:nvPr>
        </p:nvGraphicFramePr>
        <p:xfrm>
          <a:off x="9168678" y="6366006"/>
          <a:ext cx="3836122" cy="262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15DD8976-56DB-7501-A01F-17A180BA887F}"/>
              </a:ext>
            </a:extLst>
          </p:cNvPr>
          <p:cNvSpPr txBox="1">
            <a:spLocks/>
          </p:cNvSpPr>
          <p:nvPr/>
        </p:nvSpPr>
        <p:spPr>
          <a:xfrm>
            <a:off x="1524000" y="-1112109"/>
            <a:ext cx="9144000" cy="1000899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2800" dirty="0"/>
              <a:t>Nowe rozwiązania w organizacji pracy wprowadzone w 2022 r. przez badane małopolskie firmy turystyczne </a:t>
            </a:r>
          </a:p>
        </p:txBody>
      </p:sp>
    </p:spTree>
    <p:extLst>
      <p:ext uri="{BB962C8B-B14F-4D97-AF65-F5344CB8AC3E}">
        <p14:creationId xmlns:p14="http://schemas.microsoft.com/office/powerpoint/2010/main" val="3403876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DCC384B3-A418-4E94-8B00-42889F0E6A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085145"/>
            <a:ext cx="10776776" cy="1171037"/>
          </a:xfrm>
        </p:spPr>
        <p:txBody>
          <a:bodyPr/>
          <a:lstStyle/>
          <a:p>
            <a:r>
              <a:rPr lang="pl-PL" sz="3200" dirty="0">
                <a:ln w="0"/>
              </a:rPr>
              <a:t>Nowe rozwiązania marketingowe wprowadzone </a:t>
            </a:r>
            <a:br>
              <a:rPr lang="pl-PL" sz="3200" dirty="0">
                <a:ln w="0"/>
              </a:rPr>
            </a:br>
            <a:r>
              <a:rPr lang="pl-PL" sz="3200" dirty="0">
                <a:ln w="0"/>
              </a:rPr>
              <a:t>w 2022 r. przez badane małopolskie firmy turystyczne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916C867-8C89-46CF-B1B3-8558D3AF5631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6" name="Wykres 5" descr="Wykres słupkowy przedstawiający nowe rozwiązania marketingowe wprowadzone &#10;w 2022 r. przez badane małopolskie firmy turystyczne:&#10;Lepszej jakości zdjęcia w ofercie handlowej- 51,67%&#10;Płatna reklama w mediach społecznościowych- 33,33%&#10;Krótkie formy video w mediach społecznościowych- 31,67%&#10;Własny profil w mediach społecznościowych (np. na Facebooku)- 30,00%&#10;Działania prospołeczne np. w odpowiedzi na pandemię i/lub wojnę- 28,33%&#10;Personalizacja reklam- 23,33%&#10;Automatyzacja reklam w Google- 20,00%&#10;System rezerwacyjny na własnej stronie www- 20,00%&#10;Własna strona www- 15,00%&#10;Nagradzanie punktami lojalnościowymi lub kuponami zniżkowymi za opinie klientów- 13,33%&#10;Opcja recenzowania produktów na stronie firmy- 13,33%&#10;Korzystanie z pośrednictwa Booking.com lub innego OTA- 11,67%&#10;Dedykowana zakładka z opiniami klientów- 11,67%&#10;Inne- 6,67%&#10;&#10;&#10;"/>
          <p:cNvGraphicFramePr/>
          <p:nvPr>
            <p:extLst>
              <p:ext uri="{D42A27DB-BD31-4B8C-83A1-F6EECF244321}">
                <p14:modId xmlns:p14="http://schemas.microsoft.com/office/powerpoint/2010/main" val="3617912801"/>
              </p:ext>
            </p:extLst>
          </p:nvPr>
        </p:nvGraphicFramePr>
        <p:xfrm>
          <a:off x="609600" y="2480153"/>
          <a:ext cx="12175067" cy="6969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val="1060156814"/>
              </p:ext>
            </p:extLst>
          </p:nvPr>
        </p:nvGraphicFramePr>
        <p:xfrm>
          <a:off x="9168678" y="6604000"/>
          <a:ext cx="3836122" cy="262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BF0E14DF-B4E3-F063-F41C-2F40F6543DAE}"/>
              </a:ext>
            </a:extLst>
          </p:cNvPr>
          <p:cNvSpPr txBox="1">
            <a:spLocks/>
          </p:cNvSpPr>
          <p:nvPr/>
        </p:nvSpPr>
        <p:spPr>
          <a:xfrm>
            <a:off x="1610498" y="-1479956"/>
            <a:ext cx="9144000" cy="1075039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Nowe rozwiązania marketingowe wprowadzone </a:t>
            </a:r>
            <a:br>
              <a:rPr lang="pl-PL" sz="3200" dirty="0"/>
            </a:br>
            <a:r>
              <a:rPr lang="pl-PL" sz="3200" dirty="0"/>
              <a:t>w 2022 r. przez badane małopolskie firmy turystyczne </a:t>
            </a:r>
          </a:p>
        </p:txBody>
      </p:sp>
    </p:spTree>
    <p:extLst>
      <p:ext uri="{BB962C8B-B14F-4D97-AF65-F5344CB8AC3E}">
        <p14:creationId xmlns:p14="http://schemas.microsoft.com/office/powerpoint/2010/main" val="92698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DB369F5-584D-4C01-9188-AA2249E7BA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3561" y="1201407"/>
            <a:ext cx="11502887" cy="1693862"/>
          </a:xfrm>
        </p:spPr>
        <p:txBody>
          <a:bodyPr/>
          <a:lstStyle/>
          <a:p>
            <a:r>
              <a:rPr lang="pl-PL" sz="3200" dirty="0"/>
              <a:t>Formy i rodzaje pomocy/wsparcia oczekiwane w 2023 r. przez małopolskie badane firmy turystyczne ze strony UMWM</a:t>
            </a:r>
            <a:endParaRPr lang="pl-PL" sz="3200" dirty="0">
              <a:ln w="0"/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4F579F4-01D2-4204-9539-C5D130A7682E}"/>
              </a:ext>
            </a:extLst>
          </p:cNvPr>
          <p:cNvSpPr txBox="1"/>
          <p:nvPr/>
        </p:nvSpPr>
        <p:spPr>
          <a:xfrm>
            <a:off x="104502" y="9449463"/>
            <a:ext cx="470262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pl-PL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Źródło: Opracowanie własne na podstawie przeprowadzonych badań.</a:t>
            </a:r>
            <a:endParaRPr lang="pl-PL" sz="1200" dirty="0"/>
          </a:p>
        </p:txBody>
      </p:sp>
      <p:graphicFrame>
        <p:nvGraphicFramePr>
          <p:cNvPr id="6" name="Wykres 5" descr="Wykres słupkowy przedstawiający formy i rodzaje pomocy/wsparcia oczekiwane w 2023 r. przez małopolskie badane firmy turystyczne ze strony UMWM:&#10;Dotacje i dofinansowania (pomoc finansowa)- 41,75%&#10;Wsparcie promocyjne- 22,33%&#10;Szkolenia- 5,83%&#10;Wsparcie w pozyskiwaniu środków finansowych- 1,94%&#10;Usuwanie szarej strefy- 1,94%&#10;Aktualnej informacji- 1,94%&#10;Inne- 8,74%&#10;Brak oczekiwań- 6,80%&#10;Nie wiem- 8,74%&#10;&#10;"/>
          <p:cNvGraphicFramePr/>
          <p:nvPr>
            <p:extLst>
              <p:ext uri="{D42A27DB-BD31-4B8C-83A1-F6EECF244321}">
                <p14:modId xmlns:p14="http://schemas.microsoft.com/office/powerpoint/2010/main" val="573348355"/>
              </p:ext>
            </p:extLst>
          </p:nvPr>
        </p:nvGraphicFramePr>
        <p:xfrm>
          <a:off x="260511" y="3031067"/>
          <a:ext cx="12657299" cy="614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F9D6292D-35DD-3E1D-AF22-024BAD558FE5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3200" dirty="0"/>
              <a:t>Formy i rodzaje pomocy/wsparcia oczekiwane w 2023 r. przez małopolskie badane firmy turystyczne ze strony UMWM</a:t>
            </a:r>
          </a:p>
        </p:txBody>
      </p:sp>
    </p:spTree>
    <p:extLst>
      <p:ext uri="{BB962C8B-B14F-4D97-AF65-F5344CB8AC3E}">
        <p14:creationId xmlns:p14="http://schemas.microsoft.com/office/powerpoint/2010/main" val="3851456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Rekomendacje:&#10;Podtrzymanie i rozwój wsparcia finansowego dla małopolskich firm turystycznych w różnej formie (dofinansowanie działań inwestycyjnych, dotacji na rozwój firmy, dotacji na fotowoltaikę, obniżenia cen mediów – prądu i gazu, uruchomienie tarczy antyrecesyjnej). &#10;Uruchomienie pomocy dla branży turystycznej zmierzającej do generowania większego popytu poprzez wsparcie budżetów małopolskich szkół na wycieczki szkolne – zaproponowanie odpowiednich programów, ale także lobbowanie w tej kwestii na poziomie rządowym.&#10;Uruchomienie dotacji na wydarzenia kulturalne organizowane cyklicznie &#10;przez małopolskie podmioty.&#10;Stworzenie programów wsparcia mniej znanych atrakcji turystycznych w regionie.&#10;Rozwój programów wsparcia promocyjnego obejmującego dofinansowanie udziału w targach zagranicznych, wyjazdów studyjnych zagranicznych, a także promocji kultury regionu w kraju i zagranicą.&#10;&#10;">
            <a:extLst>
              <a:ext uri="{FF2B5EF4-FFF2-40B4-BE49-F238E27FC236}">
                <a16:creationId xmlns:a16="http://schemas.microsoft.com/office/drawing/2014/main" id="{7CA0883D-C26C-48A8-945A-4D4EA0F4B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124660"/>
            <a:ext cx="10458450" cy="643572"/>
          </a:xfrm>
        </p:spPr>
        <p:txBody>
          <a:bodyPr/>
          <a:lstStyle/>
          <a:p>
            <a:r>
              <a:rPr lang="pl-PL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Rekomendacje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39FECE7-F74C-42F7-BA1A-6DB3920452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7096" y="1872467"/>
            <a:ext cx="11331303" cy="6008666"/>
          </a:xfrm>
        </p:spPr>
        <p:txBody>
          <a:bodyPr/>
          <a:lstStyle/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Podtrzymanie i rozwój wsparcia finansowego dla małopolskich firm turystycznych w różnej formie (dofinansowanie działań inwestycyjnych, dotacji na rozwój firmy, dotacji na </a:t>
            </a:r>
            <a:r>
              <a:rPr lang="pl-PL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fotowoltaikę</a:t>
            </a: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obniżenia cen mediów – prądu i gazu, uruchomienie tarczy antyrecesyjnej). </a:t>
            </a:r>
          </a:p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Uruchomienie pomocy dla branży turystycznej zmierzającej do generowania większego popytu poprzez wsparcie budżetów małopolskich szkół na wycieczki szkolne – zaproponowanie odpowiednich programów, ale także lobbowanie w tej kwestii na poziomie rządowym.</a:t>
            </a:r>
          </a:p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Uruchomienie dotacji na wydarzenia kulturalne organizowane cyklicznie </a:t>
            </a:r>
            <a:b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przez małopolskie podmioty.</a:t>
            </a:r>
          </a:p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Stworzenie programów wsparcia mniej znanych atrakcji turystycznych w regionie.</a:t>
            </a:r>
          </a:p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Rozwój programów wsparcia promocyjnego obejmującego dofinansowanie udziału w targach zagranicznych, wyjazdów studyjnych zagranicznych, a także promocji kultury regionu w kraju i zagranicą.</a:t>
            </a:r>
          </a:p>
        </p:txBody>
      </p:sp>
      <p:pic>
        <p:nvPicPr>
          <p:cNvPr id="5" name="Obraz 4" descr="Zdjęcie na dole slajdu przedstawiające troję osób odpoczywających na zielonej górskiej polanie. Przed nimi, kawałek niżej wypasane jest stado owiec.">
            <a:extLst>
              <a:ext uri="{FF2B5EF4-FFF2-40B4-BE49-F238E27FC236}">
                <a16:creationId xmlns:a16="http://schemas.microsoft.com/office/drawing/2014/main" id="{C640CB87-7A5B-BBE5-F92B-A927D8917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739"/>
          <a:stretch/>
        </p:blipFill>
        <p:spPr>
          <a:xfrm>
            <a:off x="1" y="8089603"/>
            <a:ext cx="13004800" cy="1663997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AD631E12-2502-C8CE-82C6-4F5C32A50421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dirty="0"/>
              <a:t>Rekomendacje</a:t>
            </a:r>
          </a:p>
        </p:txBody>
      </p:sp>
    </p:spTree>
    <p:extLst>
      <p:ext uri="{BB962C8B-B14F-4D97-AF65-F5344CB8AC3E}">
        <p14:creationId xmlns:p14="http://schemas.microsoft.com/office/powerpoint/2010/main" val="704820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Rekomendacje:&#10;Zapewnienie pomocy w zakresie (do-)finansowania szkoleń lub kursów, obejmujących takie zagadnienia, jak: zmiany w przepisach prawnych, oszczędzanie energii (w firmach i gospodarstwach domowych), dbanie o środowisko naturalne oraz zarządzanie firmą, marketing internetowy, rozwój e-commerce oraz sprzedaży w mediach społecznościowych. &#10;Podjęcie działań lobbingowych na rzecz stałego Polskiego Bonu Turystycznego oraz obligatoryjnych wycieczek szkolnych na dwie doby przynajmniej raz w roku w każdej szkole. &#10;Konieczność prowadzenia aktywnej działalności proekologicznej (przede wszystkim antysmogowej) w regionie (co związane może być także ze wsparciem rozwoju OZE w małopolskich firmach turystycznych). &#10;Zwiększenie intensywności komunikacji między UMWM a podmiotami branży turystycznej w regionie, obejmującej informacje o możliwościach współdziałania z UMWM. &#10;&#10;Zdjęcie na dole slajdu przedstawia górską polanę, porośniętą żółtymi kwiatami i zieloną trawą. W dalszym planie liczne wzgórza i doliny w kolorach zieleni. W oddali strzeliste pasma górskie, których szczyty pokryte są śniegiem. Pogoda jest słoneczna. &#10;">
            <a:extLst>
              <a:ext uri="{FF2B5EF4-FFF2-40B4-BE49-F238E27FC236}">
                <a16:creationId xmlns:a16="http://schemas.microsoft.com/office/drawing/2014/main" id="{7CA0883D-C26C-48A8-945A-4D4EA0F4B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725" y="1080131"/>
            <a:ext cx="10458450" cy="652462"/>
          </a:xfrm>
        </p:spPr>
        <p:txBody>
          <a:bodyPr/>
          <a:lstStyle/>
          <a:p>
            <a:r>
              <a:rPr lang="pl-PL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Rekomendacje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39FECE7-F74C-42F7-BA1A-6DB3920452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7097" y="1732593"/>
            <a:ext cx="10928078" cy="7165886"/>
          </a:xfrm>
        </p:spPr>
        <p:txBody>
          <a:bodyPr/>
          <a:lstStyle/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 startAt="6"/>
            </a:pP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Zapewnienie pomocy w zakresie (do-)finansowania szkoleń lub kursów, obejmujących takie zagadnienia, jak: zmiany w przepisach prawnych, oszczędzanie energii (w firmach i gospodarstwach domowych), dbanie o środowisko naturalne oraz zarządzanie firmą</a:t>
            </a:r>
            <a:r>
              <a:rPr lang="pl-PL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marketing internetowy, rozwój e-commerce oraz sprzedaży w mediach społecznościowych. </a:t>
            </a:r>
          </a:p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 startAt="6"/>
            </a:pPr>
            <a:r>
              <a:rPr lang="pl-PL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Podjęcie działań lobbingowych na rzecz stałego Polskiego Bonu Turystycznego oraz obligatoryjnych wycieczek szkolnych na dwie doby przynajmniej raz w roku w każdej szkole. </a:t>
            </a:r>
          </a:p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 startAt="6"/>
            </a:pPr>
            <a:r>
              <a:rPr lang="pl-PL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Konieczność prowadzenia aktywnej działalności proekologicznej (przede wszystkim antysmogowej) w regionie (co związane może być także ze wsparciem rozwoju OZE w małopolskich firmach turystycznych). </a:t>
            </a:r>
          </a:p>
          <a:p>
            <a:pPr marL="457200" lvl="0" indent="-457200" algn="just">
              <a:spcBef>
                <a:spcPts val="1200"/>
              </a:spcBef>
              <a:buSzPct val="100000"/>
              <a:buFont typeface="+mj-lt"/>
              <a:buAutoNum type="arabicPeriod" startAt="6"/>
            </a:pPr>
            <a:r>
              <a:rPr lang="pl-PL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Zwiększenie intensywności komunikacji między UMWM a podmiotami branży turystycznej w regionie, obejmującej informacje o możliwościach współdziałania z UMWM.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655F86C-9E89-D52D-98D5-A43A39599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999"/>
          <a:stretch/>
        </p:blipFill>
        <p:spPr>
          <a:xfrm>
            <a:off x="1" y="7515616"/>
            <a:ext cx="13004800" cy="2255593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55167A24-C03F-A0DB-359D-0C2B30C5644F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dirty="0"/>
              <a:t>Rekomendacje</a:t>
            </a:r>
          </a:p>
        </p:txBody>
      </p:sp>
    </p:spTree>
    <p:extLst>
      <p:ext uri="{BB962C8B-B14F-4D97-AF65-F5344CB8AC3E}">
        <p14:creationId xmlns:p14="http://schemas.microsoft.com/office/powerpoint/2010/main" val="3955385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 descr="Po lewej stronie slajdu mieści się napis:&#10;Dziękujemy za uwagę.&#10;Koordynator z ramienia MOT:&#10;Katarzyna Halz-Żurowska&#10;&#10;Zdjęcia Archiwum MOT&#10;Projekt sfinansowano z budżetu Województwa Małopolskiego.&#10;Na dole slajdu znajdują się logotypy UMWM, MSIT i MOT.&#10;&#10;">
            <a:extLst>
              <a:ext uri="{FF2B5EF4-FFF2-40B4-BE49-F238E27FC236}">
                <a16:creationId xmlns:a16="http://schemas.microsoft.com/office/drawing/2014/main" id="{BA11A482-17E3-4119-A698-B44EF20C91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5" y="3917156"/>
            <a:ext cx="10458450" cy="959644"/>
          </a:xfrm>
        </p:spPr>
        <p:txBody>
          <a:bodyPr/>
          <a:lstStyle/>
          <a:p>
            <a:r>
              <a:rPr lang="pl-PL" dirty="0">
                <a:ln w="0"/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Dziękujemy za uwagę</a:t>
            </a:r>
          </a:p>
        </p:txBody>
      </p:sp>
      <p:pic>
        <p:nvPicPr>
          <p:cNvPr id="4" name="Obraz 3" descr="Po prawej stronie slajdu znajduję się zdjęcie przedstawiające spływ rzeka na drewnianej tratwie. Oprócz turystów na trawie znajduję się dwaj mężczyźni w regionalnych strojach, którzy stojąc kierują tratwą. Z nimi wysokie góry, których szczyty są skaliste, reszta wzniesienia pokryta jest jesiennymi drzewami w różnych odcieniach: zieleni, czerwieni, brązów. Pogoda jest słoneczna.">
            <a:extLst>
              <a:ext uri="{FF2B5EF4-FFF2-40B4-BE49-F238E27FC236}">
                <a16:creationId xmlns:a16="http://schemas.microsoft.com/office/drawing/2014/main" id="{35E876CE-ACD3-4EE2-8F59-E86B93E575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62"/>
          <a:stretch/>
        </p:blipFill>
        <p:spPr>
          <a:xfrm>
            <a:off x="7682465" y="1231900"/>
            <a:ext cx="5322335" cy="85217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AD8D21B-F676-4933-92AD-5206315EBD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20212" t="50000" r="16782"/>
          <a:stretch/>
        </p:blipFill>
        <p:spPr>
          <a:xfrm>
            <a:off x="0" y="6336496"/>
            <a:ext cx="7682465" cy="341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73AE7C38-E6EB-74E1-D28B-08F2B1D3985C}"/>
              </a:ext>
            </a:extLst>
          </p:cNvPr>
          <p:cNvSpPr txBox="1">
            <a:spLocks/>
          </p:cNvSpPr>
          <p:nvPr/>
        </p:nvSpPr>
        <p:spPr>
          <a:xfrm>
            <a:off x="1524000" y="-1383958"/>
            <a:ext cx="9144000" cy="1383957"/>
          </a:xfrm>
          <a:prstGeom prst="rect">
            <a:avLst/>
          </a:prstGeom>
        </p:spPr>
        <p:txBody>
          <a:bodyPr/>
          <a:lstStyle>
            <a:lvl1pPr defTabSz="584200" eaLnBrk="1" hangingPunct="1">
              <a:lnSpc>
                <a:spcPct val="90000"/>
              </a:lnSpc>
              <a:spcBef>
                <a:spcPts val="1600"/>
              </a:spcBef>
              <a:defRPr sz="7000" b="0" i="0">
                <a:solidFill>
                  <a:srgbClr val="4142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ler"/>
              </a:defRPr>
            </a:lvl1pPr>
            <a:lvl2pPr indent="228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indent="457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indent="685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indent="9144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dirty="0"/>
              <a:t>Strona końcowa</a:t>
            </a:r>
          </a:p>
        </p:txBody>
      </p:sp>
    </p:spTree>
    <p:extLst>
      <p:ext uri="{BB962C8B-B14F-4D97-AF65-F5344CB8AC3E}">
        <p14:creationId xmlns:p14="http://schemas.microsoft.com/office/powerpoint/2010/main" val="67372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alopolska-template-2016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Malopolska-template-2016</Template>
  <TotalTime>3064</TotalTime>
  <Words>1310</Words>
  <Application>Microsoft Office PowerPoint</Application>
  <PresentationFormat>Niestandardowy</PresentationFormat>
  <Paragraphs>158</Paragraphs>
  <Slides>26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6" baseType="lpstr">
      <vt:lpstr>Aller</vt:lpstr>
      <vt:lpstr>Arial</vt:lpstr>
      <vt:lpstr>Avenir Roman</vt:lpstr>
      <vt:lpstr>Bodoni SvtyTwo ITC TT-Book</vt:lpstr>
      <vt:lpstr>Bookman Old Style</vt:lpstr>
      <vt:lpstr>Calibri</vt:lpstr>
      <vt:lpstr>Palatino</vt:lpstr>
      <vt:lpstr>Roboto Regular</vt:lpstr>
      <vt:lpstr>Times New Roman</vt:lpstr>
      <vt:lpstr>Malopolska-template-2016</vt:lpstr>
      <vt:lpstr>Prezentacja programu PowerPoint</vt:lpstr>
      <vt:lpstr>MAŁOPOLSKA BRANŻA TURYSTYCZNA  W 2022 ROKU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UMWM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70 pkt</dc:title>
  <dc:creator>umwm</dc:creator>
  <cp:lastModifiedBy>Katarzyna Zygan</cp:lastModifiedBy>
  <cp:revision>98</cp:revision>
  <dcterms:created xsi:type="dcterms:W3CDTF">2016-01-28T15:35:22Z</dcterms:created>
  <dcterms:modified xsi:type="dcterms:W3CDTF">2023-02-27T10:49:10Z</dcterms:modified>
</cp:coreProperties>
</file>