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0"/>
  </p:notesMasterIdLst>
  <p:sldIdLst>
    <p:sldId id="1667" r:id="rId4"/>
    <p:sldId id="1706" r:id="rId5"/>
    <p:sldId id="1707" r:id="rId6"/>
    <p:sldId id="1713" r:id="rId7"/>
    <p:sldId id="1714" r:id="rId8"/>
    <p:sldId id="1671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gmara Komperda" initials="DK" lastIdx="16" clrIdx="0">
    <p:extLst>
      <p:ext uri="{19B8F6BF-5375-455C-9EA6-DF929625EA0E}">
        <p15:presenceInfo xmlns:p15="http://schemas.microsoft.com/office/powerpoint/2012/main" userId="S-1-5-21-2576048653-1133829556-617504447-1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8D1"/>
    <a:srgbClr val="FFFFFF"/>
    <a:srgbClr val="51BCBA"/>
    <a:srgbClr val="58BDBA"/>
    <a:srgbClr val="3FA3A1"/>
    <a:srgbClr val="17375E"/>
    <a:srgbClr val="38908E"/>
    <a:srgbClr val="52BCBA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312" y="67"/>
      </p:cViewPr>
      <p:guideLst>
        <p:guide orient="horz" pos="204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gamratj\Desktop\PREZENTACJE%20JOWITA\2023.01.09%20podsumowanie%20roku%202022%20dan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gamratj\Desktop\PREZENTACJE%20JOWITA\2023.01.09%20podsumowanie%20roku%202022%20dan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gamratj\Desktop\PREZENTACJE%20JOWITA\PREZENTACJE%202023\2023.01.09%20DANE%20DO%20PODSUMOWANIA%20ROKU%20PIOTRE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1"/>
          <c:tx>
            <c:v>2021</c:v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Arkusz4!$AL$18:$AW$18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Arkusz4!$AL$21:$AW$21</c:f>
              <c:numCache>
                <c:formatCode>General</c:formatCode>
                <c:ptCount val="12"/>
                <c:pt idx="0">
                  <c:v>54353</c:v>
                </c:pt>
                <c:pt idx="1">
                  <c:v>33046</c:v>
                </c:pt>
                <c:pt idx="2">
                  <c:v>38870</c:v>
                </c:pt>
                <c:pt idx="3">
                  <c:v>53307</c:v>
                </c:pt>
                <c:pt idx="4">
                  <c:v>77588</c:v>
                </c:pt>
                <c:pt idx="5">
                  <c:v>202549</c:v>
                </c:pt>
                <c:pt idx="6">
                  <c:v>383358</c:v>
                </c:pt>
                <c:pt idx="7">
                  <c:v>462919</c:v>
                </c:pt>
                <c:pt idx="8">
                  <c:v>429099</c:v>
                </c:pt>
                <c:pt idx="9">
                  <c:v>446537</c:v>
                </c:pt>
                <c:pt idx="10">
                  <c:v>459351</c:v>
                </c:pt>
                <c:pt idx="11">
                  <c:v>431097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AD-4D27-BA06-772F49988043}"/>
            </c:ext>
          </c:extLst>
        </c:ser>
        <c:ser>
          <c:idx val="0"/>
          <c:order val="2"/>
          <c:tx>
            <c:v>2022</c:v>
          </c:tx>
          <c:spPr>
            <a:solidFill>
              <a:srgbClr val="51BCBA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1D8BA6E-EF82-4458-BC87-41A6C917E4D6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31AD-4D27-BA06-772F4998804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64FD6D0-430C-4820-8767-91A812CA3831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31AD-4D27-BA06-772F4998804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B66B4E0-94E2-4F8A-AFA5-1FE63007ABD2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31AD-4D27-BA06-772F49988043}"/>
                </c:ext>
              </c:extLst>
            </c:dLbl>
            <c:dLbl>
              <c:idx val="3"/>
              <c:layout>
                <c:manualLayout>
                  <c:x val="0"/>
                  <c:y val="-6.1565519043378482E-3"/>
                </c:manualLayout>
              </c:layout>
              <c:tx>
                <c:rich>
                  <a:bodyPr/>
                  <a:lstStyle/>
                  <a:p>
                    <a:fld id="{E00D6478-64A6-4C5A-A64A-43D50C609BF3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31AD-4D27-BA06-772F49988043}"/>
                </c:ext>
              </c:extLst>
            </c:dLbl>
            <c:dLbl>
              <c:idx val="4"/>
              <c:layout>
                <c:manualLayout>
                  <c:x val="1.5882975238941854E-3"/>
                  <c:y val="-3.0782759521689241E-3"/>
                </c:manualLayout>
              </c:layout>
              <c:tx>
                <c:rich>
                  <a:bodyPr/>
                  <a:lstStyle/>
                  <a:p>
                    <a:fld id="{0831DE63-A479-40C2-B893-2680006CC104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31AD-4D27-BA06-772F49988043}"/>
                </c:ext>
              </c:extLst>
            </c:dLbl>
            <c:dLbl>
              <c:idx val="5"/>
              <c:layout>
                <c:manualLayout>
                  <c:x val="1.5882975238941854E-3"/>
                  <c:y val="-2.4626207617351393E-2"/>
                </c:manualLayout>
              </c:layout>
              <c:tx>
                <c:rich>
                  <a:bodyPr/>
                  <a:lstStyle/>
                  <a:p>
                    <a:fld id="{A373A3E5-94B8-4BA4-819D-41F7D75600AE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31AD-4D27-BA06-772F49988043}"/>
                </c:ext>
              </c:extLst>
            </c:dLbl>
            <c:dLbl>
              <c:idx val="6"/>
              <c:layout>
                <c:manualLayout>
                  <c:x val="-1.5882975238941854E-3"/>
                  <c:y val="-2.4626207617351407E-2"/>
                </c:manualLayout>
              </c:layout>
              <c:tx>
                <c:rich>
                  <a:bodyPr/>
                  <a:lstStyle/>
                  <a:p>
                    <a:fld id="{12AA9008-5E8D-4CE1-8106-2327BB6BFE29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31AD-4D27-BA06-772F49988043}"/>
                </c:ext>
              </c:extLst>
            </c:dLbl>
            <c:dLbl>
              <c:idx val="7"/>
              <c:layout>
                <c:manualLayout>
                  <c:x val="-6.3531900955767417E-3"/>
                  <c:y val="-3.6939311426027098E-2"/>
                </c:manualLayout>
              </c:layout>
              <c:tx>
                <c:rich>
                  <a:bodyPr/>
                  <a:lstStyle/>
                  <a:p>
                    <a:fld id="{0C9017B8-B059-48E4-8F57-CCEC7AF6CA71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31AD-4D27-BA06-772F49988043}"/>
                </c:ext>
              </c:extLst>
            </c:dLbl>
            <c:dLbl>
              <c:idx val="8"/>
              <c:layout>
                <c:manualLayout>
                  <c:x val="-1.1647380623689153E-16"/>
                  <c:y val="-6.1565519043378482E-3"/>
                </c:manualLayout>
              </c:layout>
              <c:tx>
                <c:rich>
                  <a:bodyPr/>
                  <a:lstStyle/>
                  <a:p>
                    <a:fld id="{CC6A6D71-2DE4-4881-94DF-D900E56B0518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31AD-4D27-BA06-772F49988043}"/>
                </c:ext>
              </c:extLst>
            </c:dLbl>
            <c:dLbl>
              <c:idx val="9"/>
              <c:layout>
                <c:manualLayout>
                  <c:x val="6.3531900955767417E-3"/>
                  <c:y val="-2.4626207617351393E-2"/>
                </c:manualLayout>
              </c:layout>
              <c:tx>
                <c:rich>
                  <a:bodyPr/>
                  <a:lstStyle/>
                  <a:p>
                    <a:fld id="{8EF9438D-9E6D-44C9-BA7A-41A90DC3CAFC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31AD-4D27-BA06-772F49988043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56A6A590-7CEC-4028-929F-9F3475E65F46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31AD-4D27-BA06-772F49988043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14D8BEF2-E649-4F3E-819B-48BF3048E047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31AD-4D27-BA06-772F499880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3FA3A1"/>
                    </a:solidFill>
                    <a:latin typeface="Krakow Airport" panose="02000000000000000000" pitchFamily="50" charset="0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numRef>
              <c:f>Arkusz4!$AL$18:$AW$18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Arkusz4!$AL$19:$AW$19</c:f>
              <c:numCache>
                <c:formatCode>General</c:formatCode>
                <c:ptCount val="12"/>
                <c:pt idx="0">
                  <c:v>323288</c:v>
                </c:pt>
                <c:pt idx="1">
                  <c:v>398278</c:v>
                </c:pt>
                <c:pt idx="2">
                  <c:v>476712</c:v>
                </c:pt>
                <c:pt idx="3">
                  <c:v>593515</c:v>
                </c:pt>
                <c:pt idx="4">
                  <c:v>681275</c:v>
                </c:pt>
                <c:pt idx="5">
                  <c:v>718662</c:v>
                </c:pt>
                <c:pt idx="6">
                  <c:v>744913</c:v>
                </c:pt>
                <c:pt idx="7">
                  <c:v>777267</c:v>
                </c:pt>
                <c:pt idx="8">
                  <c:v>716702</c:v>
                </c:pt>
                <c:pt idx="9">
                  <c:v>745133</c:v>
                </c:pt>
                <c:pt idx="10">
                  <c:v>596162</c:v>
                </c:pt>
                <c:pt idx="11">
                  <c:v>622269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Arkusz4!$B$28:$M$28</c15:f>
                <c15:dlblRangeCache>
                  <c:ptCount val="12"/>
                  <c:pt idx="0">
                    <c:v>+495%</c:v>
                  </c:pt>
                  <c:pt idx="1">
                    <c:v>+1105%</c:v>
                  </c:pt>
                  <c:pt idx="2">
                    <c:v>+1126%</c:v>
                  </c:pt>
                  <c:pt idx="3">
                    <c:v>+1013%</c:v>
                  </c:pt>
                  <c:pt idx="4">
                    <c:v>+778%</c:v>
                  </c:pt>
                  <c:pt idx="5">
                    <c:v>+255%</c:v>
                  </c:pt>
                  <c:pt idx="6">
                    <c:v>+94%</c:v>
                  </c:pt>
                  <c:pt idx="7">
                    <c:v>+68%</c:v>
                  </c:pt>
                  <c:pt idx="8">
                    <c:v>+67%</c:v>
                  </c:pt>
                  <c:pt idx="9">
                    <c:v>+67%</c:v>
                  </c:pt>
                  <c:pt idx="10">
                    <c:v>+30%</c:v>
                  </c:pt>
                  <c:pt idx="11">
                    <c:v>+44%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D-31AD-4D27-BA06-772F49988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16495535"/>
        <c:axId val="316500943"/>
      </c:barChart>
      <c:lineChart>
        <c:grouping val="standard"/>
        <c:varyColors val="0"/>
        <c:ser>
          <c:idx val="1"/>
          <c:order val="0"/>
          <c:tx>
            <c:v>2019</c:v>
          </c:tx>
          <c:spPr>
            <a:ln w="22225" cap="rnd">
              <a:solidFill>
                <a:sysClr val="window" lastClr="FFFFFF">
                  <a:lumMod val="75000"/>
                </a:sys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Arkusz4!$AL$18:$AW$18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Arkusz4!$AL$20:$AW$20</c:f>
              <c:numCache>
                <c:formatCode>General</c:formatCode>
                <c:ptCount val="12"/>
                <c:pt idx="0">
                  <c:v>510621</c:v>
                </c:pt>
                <c:pt idx="1">
                  <c:v>518280</c:v>
                </c:pt>
                <c:pt idx="2">
                  <c:v>604107</c:v>
                </c:pt>
                <c:pt idx="3">
                  <c:v>674707</c:v>
                </c:pt>
                <c:pt idx="4">
                  <c:v>750311</c:v>
                </c:pt>
                <c:pt idx="5">
                  <c:v>749482</c:v>
                </c:pt>
                <c:pt idx="6">
                  <c:v>785557</c:v>
                </c:pt>
                <c:pt idx="7">
                  <c:v>823402</c:v>
                </c:pt>
                <c:pt idx="8">
                  <c:v>809250</c:v>
                </c:pt>
                <c:pt idx="9">
                  <c:v>789209</c:v>
                </c:pt>
                <c:pt idx="10">
                  <c:v>682497</c:v>
                </c:pt>
                <c:pt idx="11">
                  <c:v>713453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1AD-4D27-BA06-772F49988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6495535"/>
        <c:axId val="316500943"/>
      </c:lineChart>
      <c:dateAx>
        <c:axId val="31649553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rakow Airport" panose="02000000000000000000" pitchFamily="50" charset="0"/>
                <a:ea typeface="+mn-ea"/>
                <a:cs typeface="+mn-cs"/>
              </a:defRPr>
            </a:pPr>
            <a:endParaRPr lang="pl-PL"/>
          </a:p>
        </c:txPr>
        <c:crossAx val="316500943"/>
        <c:crosses val="autoZero"/>
        <c:auto val="1"/>
        <c:lblOffset val="100"/>
        <c:baseTimeUnit val="months"/>
      </c:dateAx>
      <c:valAx>
        <c:axId val="316500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rakow Airport" panose="02000000000000000000" pitchFamily="50" charset="0"/>
                <a:ea typeface="+mn-ea"/>
                <a:cs typeface="+mn-cs"/>
              </a:defRPr>
            </a:pPr>
            <a:endParaRPr lang="pl-PL"/>
          </a:p>
        </c:txPr>
        <c:crossAx val="316495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rakow Airport" panose="02000000000000000000" pitchFamily="50" charset="0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Krakow Airport" panose="02000000000000000000" pitchFamily="50" charset="0"/>
        </a:defRPr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podsumowanie!$A$5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(podsumowanie!$D$4,podsumowanie!$F$4)</c:f>
              <c:strCache>
                <c:ptCount val="2"/>
                <c:pt idx="0">
                  <c:v>kierunki wakacyjne
</c:v>
                </c:pt>
                <c:pt idx="1">
                  <c:v>VFR/ citybreak/ biznes</c:v>
                </c:pt>
              </c:strCache>
            </c:strRef>
          </c:cat>
          <c:val>
            <c:numRef>
              <c:f>(podsumowanie!$D$5,podsumowanie!$F$5)</c:f>
              <c:numCache>
                <c:formatCode>General</c:formatCode>
                <c:ptCount val="2"/>
                <c:pt idx="0">
                  <c:v>1367162</c:v>
                </c:pt>
                <c:pt idx="1">
                  <c:v>6954156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01-4B2F-B4A5-AB631AEE6C08}"/>
            </c:ext>
          </c:extLst>
        </c:ser>
        <c:ser>
          <c:idx val="1"/>
          <c:order val="1"/>
          <c:tx>
            <c:strRef>
              <c:f>podsumowanie!$A$6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(podsumowanie!$D$4,podsumowanie!$F$4)</c:f>
              <c:strCache>
                <c:ptCount val="2"/>
                <c:pt idx="0">
                  <c:v>kierunki wakacyjne
</c:v>
                </c:pt>
                <c:pt idx="1">
                  <c:v>VFR/ citybreak/ biznes</c:v>
                </c:pt>
              </c:strCache>
            </c:strRef>
          </c:cat>
          <c:val>
            <c:numRef>
              <c:f>(podsumowanie!$D$6,podsumowanie!$F$6)</c:f>
              <c:numCache>
                <c:formatCode>General</c:formatCode>
                <c:ptCount val="2"/>
                <c:pt idx="0">
                  <c:v>1790282</c:v>
                </c:pt>
                <c:pt idx="1">
                  <c:v>5500751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01-4B2F-B4A5-AB631AEE6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7871887"/>
        <c:axId val="487873551"/>
      </c:barChart>
      <c:catAx>
        <c:axId val="487871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rakow Airport" panose="02000000000000000000" pitchFamily="50" charset="0"/>
                <a:ea typeface="+mn-ea"/>
                <a:cs typeface="+mn-cs"/>
              </a:defRPr>
            </a:pPr>
            <a:endParaRPr lang="pl-PL"/>
          </a:p>
        </c:txPr>
        <c:crossAx val="487873551"/>
        <c:crosses val="autoZero"/>
        <c:auto val="1"/>
        <c:lblAlgn val="ctr"/>
        <c:lblOffset val="100"/>
        <c:noMultiLvlLbl val="0"/>
      </c:catAx>
      <c:valAx>
        <c:axId val="487873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rakow Airport" panose="02000000000000000000" pitchFamily="50" charset="0"/>
                <a:ea typeface="+mn-ea"/>
                <a:cs typeface="+mn-cs"/>
              </a:defRPr>
            </a:pPr>
            <a:endParaRPr lang="pl-PL"/>
          </a:p>
        </c:txPr>
        <c:crossAx val="487871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rakow Airport" panose="02000000000000000000" pitchFamily="50" charset="0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latin typeface="Krakow Airport" panose="02000000000000000000" pitchFamily="50" charset="0"/>
        </a:defRPr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'Wykres z prognozy'!$A$9</c:f>
              <c:strCache>
                <c:ptCount val="1"/>
                <c:pt idx="0">
                  <c:v>optymistyczny</c:v>
                </c:pt>
              </c:strCache>
            </c:strRef>
          </c:tx>
          <c:spPr>
            <a:solidFill>
              <a:srgbClr val="33CCCC"/>
            </a:solidFill>
            <a:ln>
              <a:noFill/>
            </a:ln>
            <a:effectLst/>
          </c:spPr>
          <c:cat>
            <c:strRef>
              <c:f>'Wykres z prognozy'!$B$8:$M$8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'Wykres z prognozy'!$B$9:$M$9</c:f>
              <c:numCache>
                <c:formatCode>0</c:formatCode>
                <c:ptCount val="12"/>
                <c:pt idx="0">
                  <c:v>650135.3667567675</c:v>
                </c:pt>
                <c:pt idx="1">
                  <c:v>1234288.7735695257</c:v>
                </c:pt>
                <c:pt idx="2">
                  <c:v>1915464.1565197173</c:v>
                </c:pt>
                <c:pt idx="3">
                  <c:v>2664604.5404495541</c:v>
                </c:pt>
                <c:pt idx="4">
                  <c:v>3447017.5037818206</c:v>
                </c:pt>
                <c:pt idx="5">
                  <c:v>4254877.0727983154</c:v>
                </c:pt>
                <c:pt idx="6">
                  <c:v>5085892.1266931267</c:v>
                </c:pt>
                <c:pt idx="7">
                  <c:v>5951489.6642025672</c:v>
                </c:pt>
                <c:pt idx="8">
                  <c:v>6806538.4796360387</c:v>
                </c:pt>
                <c:pt idx="9">
                  <c:v>7601899.6402923455</c:v>
                </c:pt>
                <c:pt idx="10">
                  <c:v>8260422.1871426739</c:v>
                </c:pt>
                <c:pt idx="11">
                  <c:v>8908538.0541757625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48-41C1-9D0C-CF844D2E3094}"/>
            </c:ext>
          </c:extLst>
        </c:ser>
        <c:ser>
          <c:idx val="2"/>
          <c:order val="2"/>
          <c:tx>
            <c:strRef>
              <c:f>'Wykres z prognozy'!$A$11</c:f>
              <c:strCache>
                <c:ptCount val="1"/>
                <c:pt idx="0">
                  <c:v>pesymistyczny</c:v>
                </c:pt>
              </c:strCache>
            </c:strRef>
          </c:tx>
          <c:spPr>
            <a:solidFill>
              <a:schemeClr val="bg1"/>
            </a:solidFill>
            <a:ln cmpd="sng">
              <a:noFill/>
            </a:ln>
            <a:effectLst/>
          </c:spPr>
          <c:dLbls>
            <c:dLbl>
              <c:idx val="0"/>
              <c:layout>
                <c:manualLayout>
                  <c:x val="1.5874999999999993E-2"/>
                  <c:y val="-5.4273504273505266E-3"/>
                </c:manualLayout>
              </c:layout>
              <c:tx>
                <c:rich>
                  <a:bodyPr/>
                  <a:lstStyle/>
                  <a:p>
                    <a:fld id="{A14B2025-D6AC-4F37-BD54-DF0B3B5044E7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4948-41C1-9D0C-CF844D2E3094}"/>
                </c:ext>
              </c:extLst>
            </c:dLbl>
            <c:dLbl>
              <c:idx val="1"/>
              <c:layout>
                <c:manualLayout>
                  <c:x val="1.7638888888888888E-3"/>
                  <c:y val="-2.7136752136752138E-3"/>
                </c:manualLayout>
              </c:layout>
              <c:tx>
                <c:rich>
                  <a:bodyPr/>
                  <a:lstStyle/>
                  <a:p>
                    <a:fld id="{1AA0D8A0-47C5-4558-AF90-0FAC202246DA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4948-41C1-9D0C-CF844D2E3094}"/>
                </c:ext>
              </c:extLst>
            </c:dLbl>
            <c:dLbl>
              <c:idx val="2"/>
              <c:layout>
                <c:manualLayout>
                  <c:x val="7.0555555555555233E-3"/>
                  <c:y val="-2.1709401709401711E-2"/>
                </c:manualLayout>
              </c:layout>
              <c:tx>
                <c:rich>
                  <a:bodyPr/>
                  <a:lstStyle/>
                  <a:p>
                    <a:fld id="{CDDC7C0F-CD08-4CB4-84C9-E84078F6540B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4948-41C1-9D0C-CF844D2E3094}"/>
                </c:ext>
              </c:extLst>
            </c:dLbl>
            <c:dLbl>
              <c:idx val="3"/>
              <c:layout>
                <c:manualLayout>
                  <c:x val="1.7638888888888888E-3"/>
                  <c:y val="-4.8846153846153949E-2"/>
                </c:manualLayout>
              </c:layout>
              <c:tx>
                <c:rich>
                  <a:bodyPr/>
                  <a:lstStyle/>
                  <a:p>
                    <a:fld id="{7B2A6FEF-6A72-4C5C-858A-4950EC5761E1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4948-41C1-9D0C-CF844D2E3094}"/>
                </c:ext>
              </c:extLst>
            </c:dLbl>
            <c:dLbl>
              <c:idx val="4"/>
              <c:layout>
                <c:manualLayout>
                  <c:x val="1.5875E-2"/>
                  <c:y val="-7.8696581196581197E-2"/>
                </c:manualLayout>
              </c:layout>
              <c:tx>
                <c:rich>
                  <a:bodyPr/>
                  <a:lstStyle/>
                  <a:p>
                    <a:fld id="{CF42EE66-DCC3-4553-B630-4F626EC00F32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4948-41C1-9D0C-CF844D2E3094}"/>
                </c:ext>
              </c:extLst>
            </c:dLbl>
            <c:dLbl>
              <c:idx val="5"/>
              <c:layout>
                <c:manualLayout>
                  <c:x val="3.5277777777777777E-3"/>
                  <c:y val="-9.4978632478632474E-2"/>
                </c:manualLayout>
              </c:layout>
              <c:tx>
                <c:rich>
                  <a:bodyPr/>
                  <a:lstStyle/>
                  <a:p>
                    <a:fld id="{DEEC13B1-D59B-418B-9E32-BB0163960E18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4948-41C1-9D0C-CF844D2E3094}"/>
                </c:ext>
              </c:extLst>
            </c:dLbl>
            <c:dLbl>
              <c:idx val="6"/>
              <c:layout>
                <c:manualLayout>
                  <c:x val="7.0555555555555554E-3"/>
                  <c:y val="-0.13568376068376067"/>
                </c:manualLayout>
              </c:layout>
              <c:tx>
                <c:rich>
                  <a:bodyPr/>
                  <a:lstStyle/>
                  <a:p>
                    <a:fld id="{BEF9B153-BD15-4E11-98D3-6E7FC1FEE457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4948-41C1-9D0C-CF844D2E3094}"/>
                </c:ext>
              </c:extLst>
            </c:dLbl>
            <c:dLbl>
              <c:idx val="7"/>
              <c:layout>
                <c:manualLayout>
                  <c:x val="1.0583333333333333E-2"/>
                  <c:y val="-0.16010683760683769"/>
                </c:manualLayout>
              </c:layout>
              <c:tx>
                <c:rich>
                  <a:bodyPr/>
                  <a:lstStyle/>
                  <a:p>
                    <a:fld id="{10C05A0A-84B6-4C53-8345-A44F96D1D7DC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4948-41C1-9D0C-CF844D2E3094}"/>
                </c:ext>
              </c:extLst>
            </c:dLbl>
            <c:dLbl>
              <c:idx val="8"/>
              <c:layout>
                <c:manualLayout>
                  <c:x val="5.2916666666666667E-3"/>
                  <c:y val="-0.17367521367521369"/>
                </c:manualLayout>
              </c:layout>
              <c:tx>
                <c:rich>
                  <a:bodyPr/>
                  <a:lstStyle/>
                  <a:p>
                    <a:fld id="{1126767B-0101-4023-8B64-4D4002BFC9D0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4948-41C1-9D0C-CF844D2E3094}"/>
                </c:ext>
              </c:extLst>
            </c:dLbl>
            <c:dLbl>
              <c:idx val="9"/>
              <c:layout>
                <c:manualLayout>
                  <c:x val="3.5277777777777777E-3"/>
                  <c:y val="-0.18995726495726495"/>
                </c:manualLayout>
              </c:layout>
              <c:tx>
                <c:rich>
                  <a:bodyPr/>
                  <a:lstStyle/>
                  <a:p>
                    <a:fld id="{AE53BE2E-2F59-41E1-9352-6856F5B86CA0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4948-41C1-9D0C-CF844D2E3094}"/>
                </c:ext>
              </c:extLst>
            </c:dLbl>
            <c:dLbl>
              <c:idx val="10"/>
              <c:layout>
                <c:manualLayout>
                  <c:x val="-5.291666666666796E-3"/>
                  <c:y val="-0.21438034188034188"/>
                </c:manualLayout>
              </c:layout>
              <c:tx>
                <c:rich>
                  <a:bodyPr/>
                  <a:lstStyle/>
                  <a:p>
                    <a:fld id="{BB687848-426B-4F91-96C8-A81787979562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4948-41C1-9D0C-CF844D2E3094}"/>
                </c:ext>
              </c:extLst>
            </c:dLbl>
            <c:dLbl>
              <c:idx val="11"/>
              <c:layout>
                <c:manualLayout>
                  <c:x val="-1.763888888888902E-2"/>
                  <c:y val="-0.23337606837606842"/>
                </c:manualLayout>
              </c:layout>
              <c:tx>
                <c:rich>
                  <a:bodyPr/>
                  <a:lstStyle/>
                  <a:p>
                    <a:fld id="{9E17DC4D-F312-4EE8-8951-BA004BE948B4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4948-41C1-9D0C-CF844D2E30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rgbClr val="51BCBA"/>
                    </a:solidFill>
                    <a:latin typeface="Krakow Airport" panose="02000000000000000000" pitchFamily="50" charset="0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'Wykres z prognozy'!$B$8:$M$8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Grudzień</c:v>
                </c:pt>
              </c:strCache>
            </c:strRef>
          </c:cat>
          <c:val>
            <c:numRef>
              <c:f>'Wykres z prognozy'!$B$11:$M$11</c:f>
              <c:numCache>
                <c:formatCode>0</c:formatCode>
                <c:ptCount val="12"/>
                <c:pt idx="0">
                  <c:v>507577.31142865756</c:v>
                </c:pt>
                <c:pt idx="1">
                  <c:v>963888.41734332975</c:v>
                </c:pt>
                <c:pt idx="2">
                  <c:v>1495055.9035437219</c:v>
                </c:pt>
                <c:pt idx="3">
                  <c:v>2138896.913304938</c:v>
                </c:pt>
                <c:pt idx="4">
                  <c:v>2810936.7464492749</c:v>
                </c:pt>
                <c:pt idx="5">
                  <c:v>3506709.213835123</c:v>
                </c:pt>
                <c:pt idx="6">
                  <c:v>4189257.4983293652</c:v>
                </c:pt>
                <c:pt idx="7">
                  <c:v>4900820.7626230977</c:v>
                </c:pt>
                <c:pt idx="8">
                  <c:v>5601323.5166926328</c:v>
                </c:pt>
                <c:pt idx="9">
                  <c:v>6250810.0164105492</c:v>
                </c:pt>
                <c:pt idx="10">
                  <c:v>6789568.311881166</c:v>
                </c:pt>
                <c:pt idx="11">
                  <c:v>7319495.6307835132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'Wykres z prognozy'!$B$12:$M$12</c15:f>
                <c15:dlblRangeCache>
                  <c:ptCount val="12"/>
                  <c:pt idx="0">
                    <c:v>0,5 mln</c:v>
                  </c:pt>
                  <c:pt idx="1">
                    <c:v>1 mln</c:v>
                  </c:pt>
                  <c:pt idx="2">
                    <c:v>1,5 mln</c:v>
                  </c:pt>
                  <c:pt idx="3">
                    <c:v>2,1 mln</c:v>
                  </c:pt>
                  <c:pt idx="4">
                    <c:v>2,8 mln</c:v>
                  </c:pt>
                  <c:pt idx="5">
                    <c:v>3,5 mln</c:v>
                  </c:pt>
                  <c:pt idx="6">
                    <c:v>4,2 mln</c:v>
                  </c:pt>
                  <c:pt idx="7">
                    <c:v>4,9 mln</c:v>
                  </c:pt>
                  <c:pt idx="8">
                    <c:v>5,6 mln</c:v>
                  </c:pt>
                  <c:pt idx="9">
                    <c:v>6,3 mln</c:v>
                  </c:pt>
                  <c:pt idx="10">
                    <c:v>6,8 mln</c:v>
                  </c:pt>
                  <c:pt idx="11">
                    <c:v>7,3 mln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D-4948-41C1-9D0C-CF844D2E3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2352"/>
        <c:axId val="811520"/>
      </c:areaChart>
      <c:area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878658736"/>
        <c:axId val="878657904"/>
        <c:extLst>
          <c:ext xmlns:c15="http://schemas.microsoft.com/office/drawing/2012/chart" uri="{02D57815-91ED-43cb-92C2-25804820EDAC}">
            <c15:filteredArea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'Wykres z prognozy'!$A$10</c15:sqref>
                        </c15:formulaRef>
                      </c:ext>
                    </c:extLst>
                    <c:strCache>
                      <c:ptCount val="1"/>
                      <c:pt idx="0">
                        <c:v>neutralny</c:v>
                      </c:pt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  <a:effectLst/>
                </c:spPr>
                <c:cat>
                  <c:strRef>
                    <c:extLst>
                      <c:ext uri="{02D57815-91ED-43cb-92C2-25804820EDAC}">
                        <c15:formulaRef>
                          <c15:sqref>'Wykres z prognozy'!$B$8:$M$8</c15:sqref>
                        </c15:formulaRef>
                      </c:ext>
                    </c:extLst>
                    <c:strCache>
                      <c:ptCount val="12"/>
                      <c:pt idx="0">
                        <c:v>Styczeń</c:v>
                      </c:pt>
                      <c:pt idx="1">
                        <c:v>Luty</c:v>
                      </c:pt>
                      <c:pt idx="2">
                        <c:v>Marzec</c:v>
                      </c:pt>
                      <c:pt idx="3">
                        <c:v>Kwiecień</c:v>
                      </c:pt>
                      <c:pt idx="4">
                        <c:v>Maj</c:v>
                      </c:pt>
                      <c:pt idx="5">
                        <c:v>Czerwiec</c:v>
                      </c:pt>
                      <c:pt idx="6">
                        <c:v>Lipiec</c:v>
                      </c:pt>
                      <c:pt idx="7">
                        <c:v>Sierpień</c:v>
                      </c:pt>
                      <c:pt idx="8">
                        <c:v>Wrzesień</c:v>
                      </c:pt>
                      <c:pt idx="9">
                        <c:v>Październik</c:v>
                      </c:pt>
                      <c:pt idx="10">
                        <c:v>Listopad</c:v>
                      </c:pt>
                      <c:pt idx="11">
                        <c:v>Grudzień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'Wykres z prognozy'!$B$10:$M$10</c15:sqref>
                        </c15:formulaRef>
                      </c:ext>
                    </c:extLst>
                    <c:numCache>
                      <c:formatCode>0</c:formatCode>
                      <c:ptCount val="12"/>
                      <c:pt idx="0">
                        <c:v>537401.74151269649</c:v>
                      </c:pt>
                      <c:pt idx="1">
                        <c:v>1020509.5007164676</c:v>
                      </c:pt>
                      <c:pt idx="2">
                        <c:v>1582774.9566933529</c:v>
                      </c:pt>
                      <c:pt idx="3">
                        <c:v>2264299.7905581696</c:v>
                      </c:pt>
                      <c:pt idx="4">
                        <c:v>2975666.9080051142</c:v>
                      </c:pt>
                      <c:pt idx="5">
                        <c:v>3711478.9322960125</c:v>
                      </c:pt>
                      <c:pt idx="6">
                        <c:v>4471500.897318989</c:v>
                      </c:pt>
                      <c:pt idx="7">
                        <c:v>5264052.780941396</c:v>
                      </c:pt>
                      <c:pt idx="8">
                        <c:v>6045191.1531367591</c:v>
                      </c:pt>
                      <c:pt idx="9">
                        <c:v>6770678.8881156072</c:v>
                      </c:pt>
                      <c:pt idx="10">
                        <c:v>7372730.1595239444</c:v>
                      </c:pt>
                      <c:pt idx="11">
                        <c:v>7964935.7512383331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4948-41C1-9D0C-CF844D2E3094}"/>
                  </c:ext>
                </c:extLst>
              </c15:ser>
            </c15:filteredAreaSeries>
          </c:ext>
        </c:extLst>
      </c:areaChart>
      <c:catAx>
        <c:axId val="81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rakow Airport" panose="02000000000000000000" pitchFamily="50" charset="0"/>
                <a:ea typeface="+mn-ea"/>
                <a:cs typeface="+mn-cs"/>
              </a:defRPr>
            </a:pPr>
            <a:endParaRPr lang="pl-PL"/>
          </a:p>
        </c:txPr>
        <c:crossAx val="811520"/>
        <c:crosses val="autoZero"/>
        <c:auto val="1"/>
        <c:lblAlgn val="ctr"/>
        <c:lblOffset val="100"/>
        <c:noMultiLvlLbl val="0"/>
      </c:catAx>
      <c:valAx>
        <c:axId val="81152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rakow Airport" panose="02000000000000000000" pitchFamily="50" charset="0"/>
                <a:ea typeface="+mn-ea"/>
                <a:cs typeface="+mn-cs"/>
              </a:defRPr>
            </a:pPr>
            <a:endParaRPr lang="pl-PL"/>
          </a:p>
        </c:txPr>
        <c:crossAx val="812352"/>
        <c:crosses val="autoZero"/>
        <c:crossBetween val="midCat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rakow Airport" panose="02000000000000000000" pitchFamily="50" charset="0"/>
                    <a:ea typeface="+mn-ea"/>
                    <a:cs typeface="+mn-cs"/>
                  </a:defRPr>
                </a:pPr>
                <a:endParaRPr lang="pl-PL"/>
              </a:p>
            </c:txPr>
          </c:dispUnitsLbl>
        </c:dispUnits>
      </c:valAx>
      <c:valAx>
        <c:axId val="878657904"/>
        <c:scaling>
          <c:orientation val="minMax"/>
          <c:max val="10000000"/>
        </c:scaling>
        <c:delete val="1"/>
        <c:axPos val="r"/>
        <c:numFmt formatCode="0" sourceLinked="1"/>
        <c:majorTickMark val="out"/>
        <c:minorTickMark val="none"/>
        <c:tickLblPos val="nextTo"/>
        <c:crossAx val="878658736"/>
        <c:crosses val="max"/>
        <c:crossBetween val="midCat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rakow Airport" panose="02000000000000000000" pitchFamily="50" charset="0"/>
                    <a:ea typeface="+mn-ea"/>
                    <a:cs typeface="+mn-cs"/>
                  </a:defRPr>
                </a:pPr>
                <a:endParaRPr lang="pl-PL"/>
              </a:p>
            </c:txPr>
          </c:dispUnitsLbl>
        </c:dispUnits>
      </c:valAx>
      <c:catAx>
        <c:axId val="878658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86579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Krakow Airport" panose="02000000000000000000" pitchFamily="50" charset="0"/>
        </a:defRPr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7EB1A-21E8-415C-92BF-DBDBC5E7417D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45CB2-F531-4AE2-8676-9BAE317136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8260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B28362-5E65-4080-BDE8-4F5756925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BC49548-0376-4BAB-963A-6526EA4A7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BF82F6D-30C7-40A5-833E-94CE7F589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0314C1-FD30-4340-B20C-4FDF84275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01FACD-0BF6-4EE9-9F10-CFB34DCD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980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8B0EC0-0D93-4DD5-9BED-D1286DED4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5ECF50-1729-4459-94D7-CB9A580FE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F7318CF-E19B-46E1-880D-3AC75BF72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F3B6DE6-1E8D-417A-AF5C-ED26DECF4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175B761-3A51-4008-B4C6-BF283F36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727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039C1C-D77F-4300-9EDD-3FFDACB0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8B7C585-97FA-4175-BFBD-314F57F11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CAD84E4-3B1B-48F0-96A1-DCFB1D85A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FE4D23-852C-450C-B8DE-4B12E1EA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FE015E-09B7-4A86-87EA-1816A434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8596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FC591B-E428-4346-89A3-3A3CD7BD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50AC72-F6E8-4250-B649-56B896C9A5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50C089-E103-4882-AF9D-4A2310104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F34EA9-FCBD-46DB-BC70-999FA016B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04CFC86-E92A-4F08-AC27-8E25C228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3E78C23-4DFF-4702-A50D-5A15ECC6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0920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ACA1B1-5DC7-4B6D-BE8F-AB6E53EE1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441FE98-F825-4DDE-B7A6-B00F0461D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32039F-DC08-46D2-B069-B7677BF68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0F2809E-CDF9-4EEB-AE3A-3771F9EC07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D710F45-4893-4D3B-8DB6-B11FB02DBC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69B45D1-4C50-494D-94A6-BF0232D86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62933E-C63B-4FB0-A1F7-2FC811400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2DEE7B5-6C50-4F55-8EC1-66AD9D865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554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0942DD-92DC-48BA-B980-3068BB7C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72FD623-9316-4588-8012-0760D4E0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AA5B713-B3F6-45C5-8F62-69A37D3D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3C8DF76-7E76-4AB5-AB00-732D330CB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050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3A6A14D-3335-4563-ACBA-69E269A43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07FC5C8-F50B-42AB-9AA6-2086225F9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82F91FA-822E-4EF9-9FE6-57A4E78AE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0826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9434D0-17F4-41BD-90A9-BB4D19D77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18E0FE-1E16-48FF-9D53-E86FBB41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20CAB82-BFFE-4868-AA19-DC9D066A7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6810D7F-A43E-47C5-8AF3-E3ED8311D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5943B7F-9D3C-459F-8646-B21A7D15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DFC80B7-7113-4C24-92F1-57B20635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644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40B8B8-0C2B-4AF3-AABD-9D23CAF02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7AC12E4-E98D-4155-B572-2467424342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86DF04A-9CAC-4F21-A1DB-EA0CDA60D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FD4654-269A-4E79-880D-4DC103F6F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C8D9D0B-CB72-4EF0-B316-748B252B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9778B0B-CF6C-4EFB-90ED-E2E4CC6E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942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76238D-3431-4F6D-B7AA-846D16B1E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1192A3F-E103-45CE-9268-A133A735E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0FC52D-1B89-4281-A894-C2DD7CE2E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4DE912C-A3B1-4927-8931-8C0D3593E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0F620FE-4380-45C6-B108-10468467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27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D8F2A8-E4BD-4A93-BD11-E16D890C6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44DE06E-8581-4069-92A2-B3BBCF2F5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4E4CB3F-D095-45EC-B553-FCE63FEEA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B2CE6A-7446-4518-9416-75BFEA64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E91E758-1A06-470F-B96D-B1816F12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504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8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6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64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52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40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28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16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0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290A750-0EA6-437D-A414-19285A42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AC58F-3C02-4DD3-980D-5F820E3BB712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698A2E-CB59-4D3F-BB40-92D274E03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E54F5D6-814C-4423-8A59-0B139CA9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E17D-B602-4042-BE37-F8FC733E431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10217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7B2829-8E7F-4C1C-961F-27189182B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7E5CB-8887-4325-9626-55ABC4100DAB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D5710C-0E68-4281-B2F4-20CA61A9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DAE046-8286-4D20-814B-CFC77D4B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D956B-F15E-49E2-A3CF-5D230A5E02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89076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267" b="1" cap="all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1pPr>
            <a:lvl2pPr marL="48808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976169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64253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4pPr>
            <a:lvl5pPr marL="1952337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5pPr>
            <a:lvl6pPr marL="2440422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6pPr>
            <a:lvl7pPr marL="2928505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7pPr>
            <a:lvl8pPr marL="3416589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8pPr>
            <a:lvl9pPr marL="3904673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1528B5-C009-48B5-9531-7978E6E8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3F830-E2C5-4EB8-91BC-2E74813126FD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797104-65A5-45ED-8CA1-7645110D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B454A6-0159-4A35-A289-AC52FD4D4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24070-0F09-4F2B-87CE-71FE8C19B7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65319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6487584" cy="4525963"/>
          </a:xfrm>
        </p:spPr>
        <p:txBody>
          <a:bodyPr/>
          <a:lstStyle>
            <a:lvl1pPr>
              <a:defRPr sz="2933"/>
            </a:lvl1pPr>
            <a:lvl2pPr>
              <a:defRPr sz="2533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423155" y="1600201"/>
            <a:ext cx="6487583" cy="4525963"/>
          </a:xfrm>
        </p:spPr>
        <p:txBody>
          <a:bodyPr/>
          <a:lstStyle>
            <a:lvl1pPr>
              <a:defRPr sz="2933"/>
            </a:lvl1pPr>
            <a:lvl2pPr>
              <a:defRPr sz="2533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6CE2D69A-8A15-4CB4-B480-9CCD769CB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124E8-6137-4738-8FB7-B5ADB2450F0F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E2B853AE-D825-47EF-A529-FB32BEBB7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547C30D4-227C-4395-A0C8-2814DA72F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88B11-2B64-4B65-9AB8-CCB531B499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63281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533" b="1"/>
            </a:lvl1pPr>
            <a:lvl2pPr marL="488085" indent="0">
              <a:buNone/>
              <a:defRPr sz="2133" b="1"/>
            </a:lvl2pPr>
            <a:lvl3pPr marL="976169" indent="0">
              <a:buNone/>
              <a:defRPr sz="1867" b="1"/>
            </a:lvl3pPr>
            <a:lvl4pPr marL="1464253" indent="0">
              <a:buNone/>
              <a:defRPr sz="1733" b="1"/>
            </a:lvl4pPr>
            <a:lvl5pPr marL="1952337" indent="0">
              <a:buNone/>
              <a:defRPr sz="1733" b="1"/>
            </a:lvl5pPr>
            <a:lvl6pPr marL="2440422" indent="0">
              <a:buNone/>
              <a:defRPr sz="1733" b="1"/>
            </a:lvl6pPr>
            <a:lvl7pPr marL="2928505" indent="0">
              <a:buNone/>
              <a:defRPr sz="1733" b="1"/>
            </a:lvl7pPr>
            <a:lvl8pPr marL="3416589" indent="0">
              <a:buNone/>
              <a:defRPr sz="1733" b="1"/>
            </a:lvl8pPr>
            <a:lvl9pPr marL="3904673" indent="0">
              <a:buNone/>
              <a:defRPr sz="173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533" b="1"/>
            </a:lvl1pPr>
            <a:lvl2pPr marL="488085" indent="0">
              <a:buNone/>
              <a:defRPr sz="2133" b="1"/>
            </a:lvl2pPr>
            <a:lvl3pPr marL="976169" indent="0">
              <a:buNone/>
              <a:defRPr sz="1867" b="1"/>
            </a:lvl3pPr>
            <a:lvl4pPr marL="1464253" indent="0">
              <a:buNone/>
              <a:defRPr sz="1733" b="1"/>
            </a:lvl4pPr>
            <a:lvl5pPr marL="1952337" indent="0">
              <a:buNone/>
              <a:defRPr sz="1733" b="1"/>
            </a:lvl5pPr>
            <a:lvl6pPr marL="2440422" indent="0">
              <a:buNone/>
              <a:defRPr sz="1733" b="1"/>
            </a:lvl6pPr>
            <a:lvl7pPr marL="2928505" indent="0">
              <a:buNone/>
              <a:defRPr sz="1733" b="1"/>
            </a:lvl7pPr>
            <a:lvl8pPr marL="3416589" indent="0">
              <a:buNone/>
              <a:defRPr sz="1733" b="1"/>
            </a:lvl8pPr>
            <a:lvl9pPr marL="3904673" indent="0">
              <a:buNone/>
              <a:defRPr sz="173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99B4BD8D-FF65-4768-993C-EE1F89313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5143B-CE8D-4C4A-BADA-6D38E3B9FDBD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4D137A76-D06A-4F21-A1F2-BA4654F4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1B152A47-566B-4084-BCE6-D9D646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24160-C913-4E66-9D42-0FE946411C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0079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daty 3">
            <a:extLst>
              <a:ext uri="{FF2B5EF4-FFF2-40B4-BE49-F238E27FC236}">
                <a16:creationId xmlns:a16="http://schemas.microsoft.com/office/drawing/2014/main" id="{83455092-52C8-4A2C-8BDD-2857286E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C9BDB-5D81-4F7C-8A20-F5749882DE66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4">
            <a:extLst>
              <a:ext uri="{FF2B5EF4-FFF2-40B4-BE49-F238E27FC236}">
                <a16:creationId xmlns:a16="http://schemas.microsoft.com/office/drawing/2014/main" id="{9D4F4A0B-D2A1-47B3-A817-074039910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3ED0DD2-41A3-4AC5-ADDC-51628C2A2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C860A-28FE-4D6C-AD3B-686E8EB2039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05055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42D0ACAE-C44A-4C49-B9F8-C54567888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F18E9-3015-4C85-BF8D-21D7FD7A64FC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4">
            <a:extLst>
              <a:ext uri="{FF2B5EF4-FFF2-40B4-BE49-F238E27FC236}">
                <a16:creationId xmlns:a16="http://schemas.microsoft.com/office/drawing/2014/main" id="{BA549E45-96C2-4A86-8A4D-9E42C5F01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95CF19F1-6C6F-4681-9A83-6B74B9AA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87281-086B-4815-BCAF-0989D265385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55780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133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6" y="273056"/>
            <a:ext cx="6815667" cy="5853113"/>
          </a:xfrm>
        </p:spPr>
        <p:txBody>
          <a:bodyPr/>
          <a:lstStyle>
            <a:lvl1pPr>
              <a:defRPr sz="3467"/>
            </a:lvl1pPr>
            <a:lvl2pPr>
              <a:defRPr sz="2933"/>
            </a:lvl2pPr>
            <a:lvl3pPr>
              <a:defRPr sz="25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67"/>
            </a:lvl1pPr>
            <a:lvl2pPr marL="488085" indent="0">
              <a:buNone/>
              <a:defRPr sz="1333"/>
            </a:lvl2pPr>
            <a:lvl3pPr marL="976169" indent="0">
              <a:buNone/>
              <a:defRPr sz="1067"/>
            </a:lvl3pPr>
            <a:lvl4pPr marL="1464253" indent="0">
              <a:buNone/>
              <a:defRPr sz="933"/>
            </a:lvl4pPr>
            <a:lvl5pPr marL="1952337" indent="0">
              <a:buNone/>
              <a:defRPr sz="933"/>
            </a:lvl5pPr>
            <a:lvl6pPr marL="2440422" indent="0">
              <a:buNone/>
              <a:defRPr sz="933"/>
            </a:lvl6pPr>
            <a:lvl7pPr marL="2928505" indent="0">
              <a:buNone/>
              <a:defRPr sz="933"/>
            </a:lvl7pPr>
            <a:lvl8pPr marL="3416589" indent="0">
              <a:buNone/>
              <a:defRPr sz="933"/>
            </a:lvl8pPr>
            <a:lvl9pPr marL="3904673" indent="0">
              <a:buNone/>
              <a:defRPr sz="933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15E653CE-E6FE-4A10-9C0E-2031C21E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45268-F1D4-44E3-A806-7078350B4EF5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BF1372F1-6295-4C66-B782-DDD3E8196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2FD96549-F069-4054-8475-33ADE818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68C9B-CEB3-455D-82FB-5E8D613686D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24865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20" y="4800601"/>
            <a:ext cx="7315200" cy="566739"/>
          </a:xfrm>
        </p:spPr>
        <p:txBody>
          <a:bodyPr anchor="b"/>
          <a:lstStyle>
            <a:lvl1pPr algn="l">
              <a:defRPr sz="2133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20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67"/>
            </a:lvl1pPr>
            <a:lvl2pPr marL="488085" indent="0">
              <a:buNone/>
              <a:defRPr sz="2933"/>
            </a:lvl2pPr>
            <a:lvl3pPr marL="976169" indent="0">
              <a:buNone/>
              <a:defRPr sz="2533"/>
            </a:lvl3pPr>
            <a:lvl4pPr marL="1464253" indent="0">
              <a:buNone/>
              <a:defRPr sz="2133"/>
            </a:lvl4pPr>
            <a:lvl5pPr marL="1952337" indent="0">
              <a:buNone/>
              <a:defRPr sz="2133"/>
            </a:lvl5pPr>
            <a:lvl6pPr marL="2440422" indent="0">
              <a:buNone/>
              <a:defRPr sz="2133"/>
            </a:lvl6pPr>
            <a:lvl7pPr marL="2928505" indent="0">
              <a:buNone/>
              <a:defRPr sz="2133"/>
            </a:lvl7pPr>
            <a:lvl8pPr marL="3416589" indent="0">
              <a:buNone/>
              <a:defRPr sz="2133"/>
            </a:lvl8pPr>
            <a:lvl9pPr marL="3904673" indent="0">
              <a:buNone/>
              <a:defRPr sz="2133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20" y="5367341"/>
            <a:ext cx="7315200" cy="804863"/>
          </a:xfrm>
        </p:spPr>
        <p:txBody>
          <a:bodyPr/>
          <a:lstStyle>
            <a:lvl1pPr marL="0" indent="0">
              <a:buNone/>
              <a:defRPr sz="1467"/>
            </a:lvl1pPr>
            <a:lvl2pPr marL="488085" indent="0">
              <a:buNone/>
              <a:defRPr sz="1333"/>
            </a:lvl2pPr>
            <a:lvl3pPr marL="976169" indent="0">
              <a:buNone/>
              <a:defRPr sz="1067"/>
            </a:lvl3pPr>
            <a:lvl4pPr marL="1464253" indent="0">
              <a:buNone/>
              <a:defRPr sz="933"/>
            </a:lvl4pPr>
            <a:lvl5pPr marL="1952337" indent="0">
              <a:buNone/>
              <a:defRPr sz="933"/>
            </a:lvl5pPr>
            <a:lvl6pPr marL="2440422" indent="0">
              <a:buNone/>
              <a:defRPr sz="933"/>
            </a:lvl6pPr>
            <a:lvl7pPr marL="2928505" indent="0">
              <a:buNone/>
              <a:defRPr sz="933"/>
            </a:lvl7pPr>
            <a:lvl8pPr marL="3416589" indent="0">
              <a:buNone/>
              <a:defRPr sz="933"/>
            </a:lvl8pPr>
            <a:lvl9pPr marL="3904673" indent="0">
              <a:buNone/>
              <a:defRPr sz="933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43033B77-FFBD-45BC-BE53-D71DB600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78ECD-DDD9-4CFD-8C98-F8F1F70ADA6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E6BF2510-06CB-4C23-8BF5-2F51830D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93602B8D-D1DF-439E-894E-C68A452C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268DC-3D61-432B-88DA-8B99244D90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53258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D740992-0D9C-4441-870A-D85ED6736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E39D6-AB4C-4F8C-B14B-913C2AC3A52B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4F1AFC5-632B-4805-A76D-4ADCA36D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3A7B12-3ABF-42A3-B6B5-17D975480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891F9-DBCA-48B8-94CF-A08562D0C5E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05571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0617203" y="274640"/>
            <a:ext cx="3293533" cy="5851525"/>
          </a:xfrm>
        </p:spPr>
        <p:txBody>
          <a:bodyPr vert="eaVert"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732372" y="274640"/>
            <a:ext cx="9681633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EBB539-0018-494E-B724-7BE8A286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8BF54-C37D-4A92-9F1E-26C337DBE3CA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5D7271-CB18-4461-979A-749C6773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B3DF4D8-6DA3-479A-B081-4BDB624AD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BFBF7-2AF8-4349-B993-2EC3C8E9D9D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74186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B28362-5E65-4080-BDE8-4F5756925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BC49548-0376-4BAB-963A-6526EA4A7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BF82F6D-30C7-40A5-833E-94CE7F589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0314C1-FD30-4340-B20C-4FDF84275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01FACD-0BF6-4EE9-9F10-CFB34DCD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05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8B0EC0-0D93-4DD5-9BED-D1286DED4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5ECF50-1729-4459-94D7-CB9A580FE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F7318CF-E19B-46E1-880D-3AC75BF72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F3B6DE6-1E8D-417A-AF5C-ED26DECF4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175B761-3A51-4008-B4C6-BF283F36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6589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039C1C-D77F-4300-9EDD-3FFDACB0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8B7C585-97FA-4175-BFBD-314F57F11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CAD84E4-3B1B-48F0-96A1-DCFB1D85A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FE4D23-852C-450C-B8DE-4B12E1EA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FE015E-09B7-4A86-87EA-1816A434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446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FC591B-E428-4346-89A3-3A3CD7BD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50AC72-F6E8-4250-B649-56B896C9A5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50C089-E103-4882-AF9D-4A2310104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F34EA9-FCBD-46DB-BC70-999FA016B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04CFC86-E92A-4F08-AC27-8E25C228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3E78C23-4DFF-4702-A50D-5A15ECC6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11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ACA1B1-5DC7-4B6D-BE8F-AB6E53EE1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441FE98-F825-4DDE-B7A6-B00F0461D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32039F-DC08-46D2-B069-B7677BF68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0F2809E-CDF9-4EEB-AE3A-3771F9EC07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D710F45-4893-4D3B-8DB6-B11FB02DBC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69B45D1-4C50-494D-94A6-BF0232D86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62933E-C63B-4FB0-A1F7-2FC811400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2DEE7B5-6C50-4F55-8EC1-66AD9D865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30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0942DD-92DC-48BA-B980-3068BB7C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72FD623-9316-4588-8012-0760D4E0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AA5B713-B3F6-45C5-8F62-69A37D3D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3C8DF76-7E76-4AB5-AB00-732D330CB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4002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3A6A14D-3335-4563-ACBA-69E269A43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07FC5C8-F50B-42AB-9AA6-2086225F9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82F91FA-822E-4EF9-9FE6-57A4E78AE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54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9434D0-17F4-41BD-90A9-BB4D19D77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18E0FE-1E16-48FF-9D53-E86FBB41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20CAB82-BFFE-4868-AA19-DC9D066A7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6810D7F-A43E-47C5-8AF3-E3ED8311D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5943B7F-9D3C-459F-8646-B21A7D15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DFC80B7-7113-4C24-92F1-57B20635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3579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40B8B8-0C2B-4AF3-AABD-9D23CAF02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7AC12E4-E98D-4155-B572-2467424342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86DF04A-9CAC-4F21-A1DB-EA0CDA60D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FD4654-269A-4E79-880D-4DC103F6F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C8D9D0B-CB72-4EF0-B316-748B252B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9778B0B-CF6C-4EFB-90ED-E2E4CC6E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838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76238D-3431-4F6D-B7AA-846D16B1E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1192A3F-E103-45CE-9268-A133A735E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0FC52D-1B89-4281-A894-C2DD7CE2E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4DE912C-A3B1-4927-8931-8C0D3593E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0F620FE-4380-45C6-B108-10468467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4544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D8F2A8-E4BD-4A93-BD11-E16D890C6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44DE06E-8581-4069-92A2-B3BBCF2F5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4E4CB3F-D095-45EC-B553-FCE63FEEA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B2CE6A-7446-4518-9416-75BFEA64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E91E758-1A06-470F-B96D-B1816F12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6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C4CC72C-BA8A-46B2-A477-68F4A84A0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36E0897-5B7F-475E-88C6-E26B2657B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9E87EC1-C7D5-4C8C-991D-7464D92088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93AF9-34DD-4918-AB80-789B331F6C21}" type="datetimeFigureOut">
              <a:rPr lang="pl-PL" smtClean="0"/>
              <a:t>2023-03-01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DD0D17D-DA0A-441B-9DBA-75EAEEBE6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1D123F5-6D82-4B3E-93BD-D91305E67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71DF4-8ECC-4B69-8896-5A76A40FE4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437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>
            <a:extLst>
              <a:ext uri="{FF2B5EF4-FFF2-40B4-BE49-F238E27FC236}">
                <a16:creationId xmlns:a16="http://schemas.microsoft.com/office/drawing/2014/main" id="{A6E9BC0F-DDB8-48C8-B7F3-83641D94BF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3216" tIns="36609" rIns="73216" bIns="36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edyt. styl wz. tyt.</a:t>
            </a:r>
          </a:p>
        </p:txBody>
      </p:sp>
      <p:sp>
        <p:nvSpPr>
          <p:cNvPr id="1027" name="Symbol zastępczy tekstu 2">
            <a:extLst>
              <a:ext uri="{FF2B5EF4-FFF2-40B4-BE49-F238E27FC236}">
                <a16:creationId xmlns:a16="http://schemas.microsoft.com/office/drawing/2014/main" id="{88A00DDD-0283-4EC3-97ED-0A2843E29B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3216" tIns="36609" rIns="73216" bIns="36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8A5B97D-6E04-4319-AC46-21A59EA7C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6183"/>
          </a:xfrm>
          <a:prstGeom prst="rect">
            <a:avLst/>
          </a:prstGeom>
        </p:spPr>
        <p:txBody>
          <a:bodyPr vert="horz" lIns="73216" tIns="36609" rIns="73216" bIns="36609" rtlCol="0" anchor="ctr"/>
          <a:lstStyle>
            <a:lvl1pPr algn="l" defTabSz="488085" eaLnBrk="1" fontAlgn="auto" hangingPunct="1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02F8A9-BDE3-4C6C-B1EA-8465AE37D531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E99F71-E3FF-41B9-9A85-56E2D630D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6183"/>
          </a:xfrm>
          <a:prstGeom prst="rect">
            <a:avLst/>
          </a:prstGeom>
        </p:spPr>
        <p:txBody>
          <a:bodyPr vert="horz" lIns="73216" tIns="36609" rIns="73216" bIns="36609" rtlCol="0" anchor="ctr"/>
          <a:lstStyle>
            <a:lvl1pPr algn="ctr" defTabSz="488085" eaLnBrk="1" fontAlgn="auto" hangingPunct="1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662C7B-ADFA-46FA-8C9A-1DFE501AD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6183"/>
          </a:xfrm>
          <a:prstGeom prst="rect">
            <a:avLst/>
          </a:prstGeom>
        </p:spPr>
        <p:txBody>
          <a:bodyPr vert="horz" wrap="square" lIns="73216" tIns="36609" rIns="73216" bIns="3660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33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486809" fontAlgn="base">
              <a:spcBef>
                <a:spcPct val="0"/>
              </a:spcBef>
              <a:spcAft>
                <a:spcPct val="0"/>
              </a:spcAft>
              <a:defRPr/>
            </a:pPr>
            <a:fld id="{6ABE3611-FB8E-4BC0-A853-899312633E2B}" type="slidenum">
              <a:rPr lang="pl-PL" altLang="pl-PL" smtClean="0">
                <a:cs typeface="Arial" panose="020B0604020202020204" pitchFamily="34" charset="0"/>
              </a:rPr>
              <a:pPr defTabSz="48680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pl-PL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89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86809" rtl="0" eaLnBrk="0" fontAlgn="base" hangingPunct="0">
        <a:spcBef>
          <a:spcPct val="0"/>
        </a:spcBef>
        <a:spcAft>
          <a:spcPct val="0"/>
        </a:spcAft>
        <a:defRPr sz="46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86809" rtl="0" eaLnBrk="0" fontAlgn="base" hangingPunct="0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2pPr>
      <a:lvl3pPr algn="ctr" defTabSz="486809" rtl="0" eaLnBrk="0" fontAlgn="base" hangingPunct="0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3pPr>
      <a:lvl4pPr algn="ctr" defTabSz="486809" rtl="0" eaLnBrk="0" fontAlgn="base" hangingPunct="0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4pPr>
      <a:lvl5pPr algn="ctr" defTabSz="486809" rtl="0" eaLnBrk="0" fontAlgn="base" hangingPunct="0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5pPr>
      <a:lvl6pPr marL="609570" algn="ctr" defTabSz="486809" rtl="0" fontAlgn="base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6pPr>
      <a:lvl7pPr marL="1219140" algn="ctr" defTabSz="486809" rtl="0" fontAlgn="base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7pPr>
      <a:lvl8pPr marL="1828709" algn="ctr" defTabSz="486809" rtl="0" fontAlgn="base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8pPr>
      <a:lvl9pPr marL="2438278" algn="ctr" defTabSz="486809" rtl="0" fontAlgn="base">
        <a:spcBef>
          <a:spcPct val="0"/>
        </a:spcBef>
        <a:spcAft>
          <a:spcPct val="0"/>
        </a:spcAft>
        <a:defRPr sz="4667">
          <a:solidFill>
            <a:schemeClr val="tx1"/>
          </a:solidFill>
          <a:latin typeface="Calibri" pitchFamily="34" charset="0"/>
        </a:defRPr>
      </a:lvl9pPr>
    </p:titleStyle>
    <p:bodyStyle>
      <a:lvl1pPr marL="364050" indent="-364050" algn="l" defTabSz="48680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791595" indent="-304784" algn="l" defTabSz="48680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33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-243405" algn="l" defTabSz="48680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33" kern="1200">
          <a:solidFill>
            <a:schemeClr val="tx1"/>
          </a:solidFill>
          <a:latin typeface="+mn-lt"/>
          <a:ea typeface="+mn-ea"/>
          <a:cs typeface="+mn-cs"/>
        </a:defRPr>
      </a:lvl3pPr>
      <a:lvl4pPr marL="1708065" indent="-243405" algn="l" defTabSz="48680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94874" indent="-243405" algn="l" defTabSz="48680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684464" indent="-244041" algn="l" defTabSz="488085" rtl="0" eaLnBrk="1" latinLnBrk="0" hangingPunct="1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172547" indent="-244041" algn="l" defTabSz="488085" rtl="0" eaLnBrk="1" latinLnBrk="0" hangingPunct="1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660631" indent="-244041" algn="l" defTabSz="488085" rtl="0" eaLnBrk="1" latinLnBrk="0" hangingPunct="1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148715" indent="-244041" algn="l" defTabSz="488085" rtl="0" eaLnBrk="1" latinLnBrk="0" hangingPunct="1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88085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76169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64253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952337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440422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28505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16589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904673" algn="l" defTabSz="48808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C4CC72C-BA8A-46B2-A477-68F4A84A0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36E0897-5B7F-475E-88C6-E26B2657B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9E87EC1-C7D5-4C8C-991D-7464D92088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93AF9-34DD-4918-AB80-789B331F6C2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2023-03-01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DD0D17D-DA0A-441B-9DBA-75EAEEBE6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1D123F5-6D82-4B3E-93BD-D91305E67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71DF4-8ECC-4B69-8896-5A76A40FE42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16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chart" Target="../charts/chart3.xml"/><Relationship Id="rId4" Type="http://schemas.openxmlformats.org/officeDocument/2006/relationships/image" Target="../media/image5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7">
            <a:extLst>
              <a:ext uri="{FF2B5EF4-FFF2-40B4-BE49-F238E27FC236}">
                <a16:creationId xmlns:a16="http://schemas.microsoft.com/office/drawing/2014/main" id="{72429334-D8AC-4804-96DB-86A6D7E35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667" y="2650067"/>
            <a:ext cx="9292167" cy="1528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8682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4667" dirty="0">
                <a:solidFill>
                  <a:srgbClr val="707274"/>
                </a:solidFill>
                <a:latin typeface="Krakow Airport" panose="02000000000000000000" pitchFamily="50" charset="0"/>
                <a:cs typeface="Arial" panose="020B0604020202020204" pitchFamily="34" charset="0"/>
              </a:rPr>
              <a:t>KRAKÓW AIRPORT –</a:t>
            </a:r>
          </a:p>
          <a:p>
            <a:pPr defTabSz="48682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4667" dirty="0">
                <a:solidFill>
                  <a:srgbClr val="707274"/>
                </a:solidFill>
                <a:latin typeface="Krakow Airport" panose="02000000000000000000" pitchFamily="50" charset="0"/>
                <a:cs typeface="Arial" panose="020B0604020202020204" pitchFamily="34" charset="0"/>
              </a:rPr>
              <a:t>PODSUMOWANIE 2022</a:t>
            </a:r>
            <a:endParaRPr lang="pl-PL" altLang="pl-PL" sz="4667" dirty="0">
              <a:solidFill>
                <a:srgbClr val="6D7074"/>
              </a:solidFill>
              <a:latin typeface="Krakow Airport" panose="02000000000000000000" pitchFamily="50" charset="0"/>
              <a:cs typeface="Arial" panose="020B0604020202020204" pitchFamily="34" charset="0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1B3B161E-F618-44D2-88F4-2E8D832A0C86}"/>
              </a:ext>
            </a:extLst>
          </p:cNvPr>
          <p:cNvGrpSpPr/>
          <p:nvPr/>
        </p:nvGrpSpPr>
        <p:grpSpPr>
          <a:xfrm>
            <a:off x="2" y="0"/>
            <a:ext cx="11873549" cy="6858000"/>
            <a:chOff x="1" y="0"/>
            <a:chExt cx="8905162" cy="5143500"/>
          </a:xfrm>
        </p:grpSpPr>
        <p:pic>
          <p:nvPicPr>
            <p:cNvPr id="15" name="Obraz 7">
              <a:extLst>
                <a:ext uri="{FF2B5EF4-FFF2-40B4-BE49-F238E27FC236}">
                  <a16:creationId xmlns:a16="http://schemas.microsoft.com/office/drawing/2014/main" id="{DC37CF4F-F240-4F76-9177-94B785E08F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4635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4423C8DE-DDEB-4A94-8453-E549C6869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620" y="4826140"/>
              <a:ext cx="8270543" cy="112780"/>
            </a:xfrm>
            <a:prstGeom prst="rect">
              <a:avLst/>
            </a:prstGeom>
          </p:spPr>
        </p:pic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CE53C2DA-91C8-4409-9449-F0A2945D9A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3592" y="218222"/>
              <a:ext cx="1037197" cy="401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A661AC3-45AD-B2BC-B1B0-769A453E3644}"/>
              </a:ext>
            </a:extLst>
          </p:cNvPr>
          <p:cNvSpPr txBox="1"/>
          <p:nvPr/>
        </p:nvSpPr>
        <p:spPr>
          <a:xfrm>
            <a:off x="9965492" y="6065521"/>
            <a:ext cx="2760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0" dirty="0">
                <a:solidFill>
                  <a:prstClr val="white">
                    <a:lumMod val="50000"/>
                  </a:prstClr>
                </a:solidFill>
                <a:latin typeface="Krakow Airport" panose="02000000000000000000" pitchFamily="50" charset="0"/>
              </a:rPr>
              <a:t>KRAKÓW, 2.03.2023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985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3">
            <a:extLst>
              <a:ext uri="{FF2B5EF4-FFF2-40B4-BE49-F238E27FC236}">
                <a16:creationId xmlns:a16="http://schemas.microsoft.com/office/drawing/2014/main" id="{CF14138D-2BF6-475A-9BCF-229AFD45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22" y="193080"/>
            <a:ext cx="87337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l-PL"/>
            </a:defPPr>
            <a:lvl1pPr marL="0" marR="0" lvl="0" indent="0" defTabSz="365116" latinLnBrk="0">
              <a:lnSpc>
                <a:spcPct val="100000"/>
              </a:lnSpc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Bahnschrift Condensed" panose="020B050204020402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365125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365125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365125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365125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defTabSz="48680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l-PL" altLang="pl-PL" sz="2000" b="0" dirty="0">
                <a:solidFill>
                  <a:prstClr val="white">
                    <a:lumMod val="50000"/>
                  </a:prstClr>
                </a:solidFill>
                <a:latin typeface="Krakow Airport" panose="02000000000000000000" pitchFamily="50" charset="0"/>
              </a:rPr>
              <a:t>Proces odbudowy ruchu pasażerskiego 2022 r.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CEBE39D-8416-47EC-B482-A48A3027BC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788" y="295198"/>
            <a:ext cx="1390309" cy="535518"/>
          </a:xfrm>
          <a:prstGeom prst="rect">
            <a:avLst/>
          </a:prstGeom>
        </p:spPr>
      </p:pic>
      <p:grpSp>
        <p:nvGrpSpPr>
          <p:cNvPr id="12" name="Grupa 6">
            <a:extLst>
              <a:ext uri="{FF2B5EF4-FFF2-40B4-BE49-F238E27FC236}">
                <a16:creationId xmlns:a16="http://schemas.microsoft.com/office/drawing/2014/main" id="{BCAC8D54-9EDD-4FD9-BC6A-DE54F0E475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752110" cy="6858000"/>
            <a:chOff x="0" y="0"/>
            <a:chExt cx="8814082" cy="5143500"/>
          </a:xfrm>
        </p:grpSpPr>
        <p:pic>
          <p:nvPicPr>
            <p:cNvPr id="13" name="Obraz 7">
              <a:extLst>
                <a:ext uri="{FF2B5EF4-FFF2-40B4-BE49-F238E27FC236}">
                  <a16:creationId xmlns:a16="http://schemas.microsoft.com/office/drawing/2014/main" id="{4F6C1493-F382-4724-85A9-E78E1715F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3007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az 8">
              <a:extLst>
                <a:ext uri="{FF2B5EF4-FFF2-40B4-BE49-F238E27FC236}">
                  <a16:creationId xmlns:a16="http://schemas.microsoft.com/office/drawing/2014/main" id="{CDD748B7-4490-4D80-88E5-508ACC81D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82" y="4837747"/>
              <a:ext cx="8208000" cy="105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8057670F-27AE-4B85-71DC-1F8C147AE0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134651"/>
              </p:ext>
            </p:extLst>
          </p:nvPr>
        </p:nvGraphicFramePr>
        <p:xfrm>
          <a:off x="947175" y="2056179"/>
          <a:ext cx="7750512" cy="4125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4CF8BA6F-FC88-BD9B-24C3-2A14D3FD2654}"/>
              </a:ext>
            </a:extLst>
          </p:cNvPr>
          <p:cNvSpPr txBox="1"/>
          <p:nvPr/>
        </p:nvSpPr>
        <p:spPr>
          <a:xfrm>
            <a:off x="947174" y="798971"/>
            <a:ext cx="39197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5400" b="1" dirty="0">
                <a:solidFill>
                  <a:srgbClr val="002060"/>
                </a:solidFill>
                <a:latin typeface="Krakow Airport" panose="02000000000000000000" pitchFamily="50" charset="0"/>
                <a:cs typeface="Arial" panose="020B0604020202020204" pitchFamily="34" charset="0"/>
              </a:rPr>
              <a:t>7 394 176</a:t>
            </a:r>
          </a:p>
          <a:p>
            <a:pPr algn="ctr"/>
            <a:r>
              <a:rPr lang="pl-PL" sz="1600" dirty="0">
                <a:solidFill>
                  <a:srgbClr val="002060"/>
                </a:solidFill>
                <a:latin typeface="Krakow Airport" panose="02000000000000000000" pitchFamily="50" charset="0"/>
                <a:cs typeface="Arial" panose="020B0604020202020204" pitchFamily="34" charset="0"/>
              </a:rPr>
              <a:t>pasażerów w 2022 roku</a:t>
            </a:r>
            <a:endParaRPr lang="pl-PL" sz="1600" dirty="0">
              <a:solidFill>
                <a:srgbClr val="002060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E7EEDAB-2279-9190-0EB7-44C4A44FF5D1}"/>
              </a:ext>
            </a:extLst>
          </p:cNvPr>
          <p:cNvSpPr txBox="1"/>
          <p:nvPr/>
        </p:nvSpPr>
        <p:spPr>
          <a:xfrm>
            <a:off x="4513983" y="1118070"/>
            <a:ext cx="8269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58BDBA"/>
                </a:solidFill>
                <a:latin typeface="Krakow Airport" panose="02000000000000000000" pitchFamily="50" charset="0"/>
              </a:rPr>
              <a:t>88% odbudowy ruchu pasażerskiego z roku 2019</a:t>
            </a:r>
          </a:p>
          <a:p>
            <a:r>
              <a:rPr lang="pl-PL" sz="2800" b="1" dirty="0">
                <a:solidFill>
                  <a:srgbClr val="58BDBA"/>
                </a:solidFill>
                <a:latin typeface="Krakow Airport" panose="02000000000000000000" pitchFamily="50" charset="0"/>
              </a:rPr>
              <a:t>		</a:t>
            </a:r>
            <a:r>
              <a:rPr lang="pl-PL" sz="2400" b="1" dirty="0">
                <a:solidFill>
                  <a:srgbClr val="58BDBA"/>
                </a:solidFill>
                <a:latin typeface="Krakow Airport" panose="02000000000000000000" pitchFamily="50" charset="0"/>
              </a:rPr>
              <a:t>vs 81% odbudowy w Europie  </a:t>
            </a:r>
            <a:endParaRPr lang="pl-PL" sz="2800" b="1" dirty="0">
              <a:solidFill>
                <a:srgbClr val="58BDBA"/>
              </a:solidFill>
              <a:latin typeface="Krakow Airport" panose="02000000000000000000" pitchFamily="50" charset="0"/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9256334C-F94C-994C-A704-884D33A97B37}"/>
              </a:ext>
            </a:extLst>
          </p:cNvPr>
          <p:cNvSpPr txBox="1"/>
          <p:nvPr/>
        </p:nvSpPr>
        <p:spPr>
          <a:xfrm>
            <a:off x="8790873" y="4617617"/>
            <a:ext cx="2760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0" dirty="0">
                <a:solidFill>
                  <a:prstClr val="white">
                    <a:lumMod val="50000"/>
                  </a:prstClr>
                </a:solidFill>
                <a:latin typeface="Krakow Airport" panose="02000000000000000000" pitchFamily="50" charset="0"/>
              </a:rPr>
              <a:t>WSPARCIE KRK W ODBUDOWIE RUCHU:</a:t>
            </a:r>
            <a:endParaRPr lang="pl-PL" dirty="0"/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8E0E73C7-AF1C-DAE4-00CD-40923F3DCD52}"/>
              </a:ext>
            </a:extLst>
          </p:cNvPr>
          <p:cNvSpPr txBox="1"/>
          <p:nvPr/>
        </p:nvSpPr>
        <p:spPr>
          <a:xfrm>
            <a:off x="8842040" y="5232142"/>
            <a:ext cx="31254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b="0" dirty="0">
                <a:solidFill>
                  <a:srgbClr val="58BDBA"/>
                </a:solidFill>
                <a:latin typeface="Krakow Airport" panose="02000000000000000000" pitchFamily="50" charset="0"/>
              </a:rPr>
              <a:t>BRAK PODWYŻEK </a:t>
            </a:r>
            <a:r>
              <a:rPr lang="pl-PL" sz="1400" dirty="0">
                <a:solidFill>
                  <a:srgbClr val="58BDBA"/>
                </a:solidFill>
                <a:latin typeface="Krakow Airport" panose="02000000000000000000" pitchFamily="50" charset="0"/>
              </a:rPr>
              <a:t>PODSTAWOWYCH</a:t>
            </a:r>
            <a:r>
              <a:rPr lang="pl-PL" sz="1400" b="0" dirty="0">
                <a:solidFill>
                  <a:srgbClr val="58BDBA"/>
                </a:solidFill>
                <a:latin typeface="Krakow Airport" panose="02000000000000000000" pitchFamily="50" charset="0"/>
              </a:rPr>
              <a:t> OPŁAT LOTNICZYCH</a:t>
            </a:r>
            <a:endParaRPr lang="pl-PL" sz="1400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93FE244-D796-0208-D156-DBBCE527455D}"/>
              </a:ext>
            </a:extLst>
          </p:cNvPr>
          <p:cNvSpPr txBox="1"/>
          <p:nvPr/>
        </p:nvSpPr>
        <p:spPr>
          <a:xfrm>
            <a:off x="10139832" y="2638048"/>
            <a:ext cx="20521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58BDBA"/>
                </a:solidFill>
                <a:latin typeface="Krakow Airport" panose="02000000000000000000" pitchFamily="50" charset="0"/>
              </a:rPr>
              <a:t>241% ruchu pasażerskiego z 2021</a:t>
            </a:r>
          </a:p>
          <a:p>
            <a:r>
              <a:rPr lang="pl-PL" sz="1600" b="1" dirty="0">
                <a:solidFill>
                  <a:srgbClr val="58BDBA"/>
                </a:solidFill>
                <a:latin typeface="Krakow Airport" panose="02000000000000000000" pitchFamily="50" charset="0"/>
              </a:rPr>
              <a:t>		</a:t>
            </a:r>
          </a:p>
        </p:txBody>
      </p: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021C3D0-43C3-46C7-7FE5-8DDCA9828FD8}"/>
              </a:ext>
            </a:extLst>
          </p:cNvPr>
          <p:cNvCxnSpPr>
            <a:cxnSpLocks/>
          </p:cNvCxnSpPr>
          <p:nvPr/>
        </p:nvCxnSpPr>
        <p:spPr>
          <a:xfrm flipH="1">
            <a:off x="8740674" y="3191754"/>
            <a:ext cx="3226862" cy="0"/>
          </a:xfrm>
          <a:prstGeom prst="straightConnector1">
            <a:avLst/>
          </a:prstGeom>
          <a:ln>
            <a:solidFill>
              <a:srgbClr val="3FA3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42ED17FF-E086-1AC4-67EE-CE260D9DDF23}"/>
              </a:ext>
            </a:extLst>
          </p:cNvPr>
          <p:cNvSpPr txBox="1"/>
          <p:nvPr/>
        </p:nvSpPr>
        <p:spPr>
          <a:xfrm>
            <a:off x="10185199" y="3262015"/>
            <a:ext cx="20521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58BDBA"/>
                </a:solidFill>
                <a:latin typeface="Krakow Airport" panose="02000000000000000000" pitchFamily="50" charset="0"/>
              </a:rPr>
              <a:t>+ 4,32 mln </a:t>
            </a:r>
          </a:p>
          <a:p>
            <a:r>
              <a:rPr lang="pl-PL" sz="1400" dirty="0">
                <a:solidFill>
                  <a:srgbClr val="58BDBA"/>
                </a:solidFill>
                <a:latin typeface="Krakow Airport" panose="02000000000000000000" pitchFamily="50" charset="0"/>
              </a:rPr>
              <a:t>w stosunku do 2021</a:t>
            </a:r>
            <a:endParaRPr lang="pl-PL" sz="1600" dirty="0">
              <a:solidFill>
                <a:srgbClr val="58BDBA"/>
              </a:solidFill>
              <a:latin typeface="Krakow Airpor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74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id="{C98FD9F3-9725-4DA0-4EF5-9EBD5EA9A1C7}"/>
              </a:ext>
            </a:extLst>
          </p:cNvPr>
          <p:cNvSpPr/>
          <p:nvPr/>
        </p:nvSpPr>
        <p:spPr>
          <a:xfrm>
            <a:off x="6386049" y="1"/>
            <a:ext cx="5850452" cy="6813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ole tekstowe 3">
            <a:extLst>
              <a:ext uri="{FF2B5EF4-FFF2-40B4-BE49-F238E27FC236}">
                <a16:creationId xmlns:a16="http://schemas.microsoft.com/office/drawing/2014/main" id="{30F36EF7-9227-21BA-32C0-BFAE8B6A6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35" y="207732"/>
            <a:ext cx="81301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defTabSz="4868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365125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365125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365125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365125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pl-PL" dirty="0"/>
              <a:t>Zmiana struktury ruchu pasażerskiego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1907A18-6D71-2FA4-C133-44797358D123}"/>
              </a:ext>
            </a:extLst>
          </p:cNvPr>
          <p:cNvSpPr txBox="1"/>
          <p:nvPr/>
        </p:nvSpPr>
        <p:spPr>
          <a:xfrm>
            <a:off x="688953" y="1961946"/>
            <a:ext cx="14480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30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 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2019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4ABA7CE-683E-47F6-C086-E5ED20C5C893}"/>
              </a:ext>
            </a:extLst>
          </p:cNvPr>
          <p:cNvSpPr txBox="1"/>
          <p:nvPr/>
        </p:nvSpPr>
        <p:spPr>
          <a:xfrm>
            <a:off x="704618" y="3165670"/>
            <a:ext cx="14480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30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 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2022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cxnSp>
        <p:nvCxnSpPr>
          <p:cNvPr id="29" name="Łącznik prosty 28">
            <a:extLst>
              <a:ext uri="{FF2B5EF4-FFF2-40B4-BE49-F238E27FC236}">
                <a16:creationId xmlns:a16="http://schemas.microsoft.com/office/drawing/2014/main" id="{B235194E-C331-5550-FA3E-F02DF71C6E35}"/>
              </a:ext>
            </a:extLst>
          </p:cNvPr>
          <p:cNvCxnSpPr/>
          <p:nvPr/>
        </p:nvCxnSpPr>
        <p:spPr>
          <a:xfrm>
            <a:off x="948635" y="2930293"/>
            <a:ext cx="56116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7E3A85A4-1F31-0708-A1A4-9D907F4CE596}"/>
              </a:ext>
            </a:extLst>
          </p:cNvPr>
          <p:cNvCxnSpPr/>
          <p:nvPr/>
        </p:nvCxnSpPr>
        <p:spPr>
          <a:xfrm>
            <a:off x="1018419" y="4542518"/>
            <a:ext cx="56116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az 34">
            <a:extLst>
              <a:ext uri="{FF2B5EF4-FFF2-40B4-BE49-F238E27FC236}">
                <a16:creationId xmlns:a16="http://schemas.microsoft.com/office/drawing/2014/main" id="{8A8D3CDF-E1A9-F7FC-B6A5-5E4AC663C7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788" y="295198"/>
            <a:ext cx="1390309" cy="535518"/>
          </a:xfrm>
          <a:prstGeom prst="rect">
            <a:avLst/>
          </a:prstGeom>
        </p:spPr>
      </p:pic>
      <p:grpSp>
        <p:nvGrpSpPr>
          <p:cNvPr id="36" name="Grupa 6">
            <a:extLst>
              <a:ext uri="{FF2B5EF4-FFF2-40B4-BE49-F238E27FC236}">
                <a16:creationId xmlns:a16="http://schemas.microsoft.com/office/drawing/2014/main" id="{13E6C394-9A4B-0CD9-624D-78851E92913B}"/>
              </a:ext>
            </a:extLst>
          </p:cNvPr>
          <p:cNvGrpSpPr>
            <a:grpSpLocks/>
          </p:cNvGrpSpPr>
          <p:nvPr/>
        </p:nvGrpSpPr>
        <p:grpSpPr bwMode="auto">
          <a:xfrm>
            <a:off x="-17893" y="0"/>
            <a:ext cx="11770003" cy="6858000"/>
            <a:chOff x="-13420" y="0"/>
            <a:chExt cx="8827502" cy="5143500"/>
          </a:xfrm>
        </p:grpSpPr>
        <p:pic>
          <p:nvPicPr>
            <p:cNvPr id="37" name="Obraz 7">
              <a:extLst>
                <a:ext uri="{FF2B5EF4-FFF2-40B4-BE49-F238E27FC236}">
                  <a16:creationId xmlns:a16="http://schemas.microsoft.com/office/drawing/2014/main" id="{315AC5D2-9D3F-5162-1AE2-B8001139C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420" y="0"/>
              <a:ext cx="463007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Obraz 8">
              <a:extLst>
                <a:ext uri="{FF2B5EF4-FFF2-40B4-BE49-F238E27FC236}">
                  <a16:creationId xmlns:a16="http://schemas.microsoft.com/office/drawing/2014/main" id="{7428C736-665F-DB5D-E971-5CD5AE555C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82" y="4837747"/>
              <a:ext cx="8208000" cy="105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CE49AF2-7509-17BA-D061-795E97454F8A}"/>
              </a:ext>
            </a:extLst>
          </p:cNvPr>
          <p:cNvSpPr txBox="1"/>
          <p:nvPr/>
        </p:nvSpPr>
        <p:spPr>
          <a:xfrm>
            <a:off x="4285363" y="1214373"/>
            <a:ext cx="20305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spc="300" dirty="0">
                <a:solidFill>
                  <a:schemeClr val="accent1">
                    <a:lumMod val="50000"/>
                  </a:schemeClr>
                </a:solidFill>
                <a:latin typeface="Krakow Airport" panose="02000000000000000000" pitchFamily="50" charset="0"/>
              </a:rPr>
              <a:t>kierunki wakacyjne</a:t>
            </a:r>
            <a:endParaRPr kumimoji="0" lang="pl-PL" sz="1600" b="1" i="0" u="none" strike="noStrike" kern="1200" cap="none" spc="30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8E3499F-80BB-2A98-1C61-121F35321891}"/>
              </a:ext>
            </a:extLst>
          </p:cNvPr>
          <p:cNvSpPr txBox="1"/>
          <p:nvPr/>
        </p:nvSpPr>
        <p:spPr>
          <a:xfrm>
            <a:off x="688953" y="1961946"/>
            <a:ext cx="14480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30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 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2019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6F62F14-FE2A-58F0-0A17-1D84FFC29FD2}"/>
              </a:ext>
            </a:extLst>
          </p:cNvPr>
          <p:cNvSpPr txBox="1"/>
          <p:nvPr/>
        </p:nvSpPr>
        <p:spPr>
          <a:xfrm>
            <a:off x="1976185" y="1268501"/>
            <a:ext cx="2280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3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VFR/ </a:t>
            </a:r>
            <a:r>
              <a:rPr kumimoji="0" lang="pl-PL" sz="1600" b="1" i="0" u="none" strike="noStrike" kern="1200" cap="none" spc="30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citybreak</a:t>
            </a:r>
            <a:r>
              <a:rPr kumimoji="0" lang="pl-PL" sz="1600" b="1" i="0" u="none" strike="noStrike" kern="1200" cap="none" spc="3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/ biznes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392245C-7E67-1044-D56D-66CAA53D5CE0}"/>
              </a:ext>
            </a:extLst>
          </p:cNvPr>
          <p:cNvSpPr txBox="1"/>
          <p:nvPr/>
        </p:nvSpPr>
        <p:spPr>
          <a:xfrm>
            <a:off x="704618" y="3165670"/>
            <a:ext cx="14480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30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 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2022</a:t>
            </a: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776E4C0-F731-B9CE-2900-9DF56ECECF04}"/>
              </a:ext>
            </a:extLst>
          </p:cNvPr>
          <p:cNvSpPr txBox="1"/>
          <p:nvPr/>
        </p:nvSpPr>
        <p:spPr>
          <a:xfrm>
            <a:off x="4301153" y="1721841"/>
            <a:ext cx="22255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1" i="0" u="none" strike="noStrike" kern="1200" cap="none" spc="30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46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POŁĄCZEŃ REGULARNYCH</a:t>
            </a: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E1F4600-D36B-0B2B-DDFD-37BE9E8B8838}"/>
              </a:ext>
            </a:extLst>
          </p:cNvPr>
          <p:cNvSpPr txBox="1"/>
          <p:nvPr/>
        </p:nvSpPr>
        <p:spPr>
          <a:xfrm>
            <a:off x="2031552" y="1801504"/>
            <a:ext cx="22255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1" i="0" u="none" strike="noStrike" kern="1200" cap="none" spc="30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106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POŁĄCZEŃ REGULARNYCH</a:t>
            </a: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3DC8F826-18E9-E597-F03C-D5E42DF7FA73}"/>
              </a:ext>
            </a:extLst>
          </p:cNvPr>
          <p:cNvCxnSpPr/>
          <p:nvPr/>
        </p:nvCxnSpPr>
        <p:spPr>
          <a:xfrm>
            <a:off x="948635" y="2930293"/>
            <a:ext cx="56116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493F81BB-2738-45A7-AB8F-586DC18D172E}"/>
              </a:ext>
            </a:extLst>
          </p:cNvPr>
          <p:cNvCxnSpPr/>
          <p:nvPr/>
        </p:nvCxnSpPr>
        <p:spPr>
          <a:xfrm>
            <a:off x="1018419" y="4542518"/>
            <a:ext cx="56116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62AD13E-CFCE-0D84-BE12-2DBEB8BE3C19}"/>
              </a:ext>
            </a:extLst>
          </p:cNvPr>
          <p:cNvSpPr txBox="1"/>
          <p:nvPr/>
        </p:nvSpPr>
        <p:spPr>
          <a:xfrm>
            <a:off x="4220230" y="3715436"/>
            <a:ext cx="2225503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100" b="1" u="none" strike="noStrike" kern="1200" cap="none" spc="30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131%</a:t>
            </a:r>
            <a:r>
              <a:rPr kumimoji="0" lang="pl-PL" sz="16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  <a:r>
              <a:rPr kumimoji="0" lang="pl-PL" sz="12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RUCHU PASAŻERSKIEGO Z 2019</a:t>
            </a:r>
            <a:endParaRPr kumimoji="0" lang="pl-PL" sz="900" b="1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69FBE3F-8E0D-BBC5-0FBE-71359E577F67}"/>
              </a:ext>
            </a:extLst>
          </p:cNvPr>
          <p:cNvSpPr txBox="1"/>
          <p:nvPr/>
        </p:nvSpPr>
        <p:spPr>
          <a:xfrm>
            <a:off x="1976185" y="3740509"/>
            <a:ext cx="2225503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100" b="1" u="none" strike="noStrike" kern="1200" cap="none" spc="30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79%</a:t>
            </a:r>
            <a:r>
              <a:rPr kumimoji="0" lang="pl-PL" sz="16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  <a:r>
              <a:rPr kumimoji="0" lang="pl-PL" sz="12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RUCHU PASAŻERSKIEGO Z 2019</a:t>
            </a:r>
            <a:endParaRPr kumimoji="0" lang="pl-PL" sz="1400" b="1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1FAFA95-486B-A13D-CEF7-210996BE36F5}"/>
              </a:ext>
            </a:extLst>
          </p:cNvPr>
          <p:cNvSpPr txBox="1"/>
          <p:nvPr/>
        </p:nvSpPr>
        <p:spPr>
          <a:xfrm>
            <a:off x="2038572" y="3087893"/>
            <a:ext cx="22255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1" i="0" u="none" strike="noStrike" kern="1200" cap="none" spc="30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108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POŁĄCZEŃ REGULARNYCH</a:t>
            </a: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4F474D5-D1FD-2E6E-379B-A2BC51B58317}"/>
              </a:ext>
            </a:extLst>
          </p:cNvPr>
          <p:cNvSpPr txBox="1"/>
          <p:nvPr/>
        </p:nvSpPr>
        <p:spPr>
          <a:xfrm>
            <a:off x="4242566" y="3029002"/>
            <a:ext cx="22255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1" i="0" u="none" strike="noStrike" kern="1200" cap="none" spc="30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>
                <a:solidFill>
                  <a:schemeClr val="bg2">
                    <a:lumMod val="50000"/>
                  </a:schemeClr>
                </a:solidFill>
                <a:latin typeface="Krakow Airport" panose="02000000000000000000" pitchFamily="50" charset="0"/>
              </a:rPr>
              <a:t>53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POŁĄCZENIA REGULARNE</a:t>
            </a: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DFFBC58-C395-4007-7D53-03C16B89FC70}"/>
              </a:ext>
            </a:extLst>
          </p:cNvPr>
          <p:cNvCxnSpPr/>
          <p:nvPr/>
        </p:nvCxnSpPr>
        <p:spPr>
          <a:xfrm>
            <a:off x="808110" y="1869523"/>
            <a:ext cx="53672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0940061-74D9-EC02-3E2F-E196FD94BA50}"/>
              </a:ext>
            </a:extLst>
          </p:cNvPr>
          <p:cNvCxnSpPr/>
          <p:nvPr/>
        </p:nvCxnSpPr>
        <p:spPr>
          <a:xfrm>
            <a:off x="808110" y="3029002"/>
            <a:ext cx="53672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Wykres 38">
            <a:extLst>
              <a:ext uri="{FF2B5EF4-FFF2-40B4-BE49-F238E27FC236}">
                <a16:creationId xmlns:a16="http://schemas.microsoft.com/office/drawing/2014/main" id="{8D3E9033-4ABB-071A-DEB8-F993E8CE54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9004231"/>
              </p:ext>
            </p:extLst>
          </p:nvPr>
        </p:nvGraphicFramePr>
        <p:xfrm>
          <a:off x="7078190" y="886342"/>
          <a:ext cx="3970810" cy="4959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46684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Obraz 6">
            <a:extLst>
              <a:ext uri="{FF2B5EF4-FFF2-40B4-BE49-F238E27FC236}">
                <a16:creationId xmlns:a16="http://schemas.microsoft.com/office/drawing/2014/main" id="{F0883FDA-3B7C-EF38-6E80-A810FCCE7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422" y="0"/>
            <a:ext cx="9147575" cy="659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ole tekstowe 3">
            <a:extLst>
              <a:ext uri="{FF2B5EF4-FFF2-40B4-BE49-F238E27FC236}">
                <a16:creationId xmlns:a16="http://schemas.microsoft.com/office/drawing/2014/main" id="{CF14138D-2BF6-475A-9BCF-229AFD45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109" y="267646"/>
            <a:ext cx="87337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l-PL"/>
            </a:defPPr>
            <a:lvl1pPr marL="0" marR="0" lvl="0" indent="0" defTabSz="365116" latinLnBrk="0">
              <a:lnSpc>
                <a:spcPct val="100000"/>
              </a:lnSpc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Bahnschrift Condensed" panose="020B050204020402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365125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365125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365125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365125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defTabSz="48680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l-PL" altLang="pl-PL" sz="2000" b="0" dirty="0">
                <a:solidFill>
                  <a:prstClr val="white">
                    <a:lumMod val="50000"/>
                  </a:prstClr>
                </a:solidFill>
                <a:latin typeface="Krakow Airport" panose="02000000000000000000" pitchFamily="50" charset="0"/>
              </a:rPr>
              <a:t>Ruch regularny 2022 r. vs 2019 r.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CEBE39D-8416-47EC-B482-A48A3027BC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788" y="295198"/>
            <a:ext cx="1390309" cy="535518"/>
          </a:xfrm>
          <a:prstGeom prst="rect">
            <a:avLst/>
          </a:prstGeom>
        </p:spPr>
      </p:pic>
      <p:grpSp>
        <p:nvGrpSpPr>
          <p:cNvPr id="12" name="Grupa 6">
            <a:extLst>
              <a:ext uri="{FF2B5EF4-FFF2-40B4-BE49-F238E27FC236}">
                <a16:creationId xmlns:a16="http://schemas.microsoft.com/office/drawing/2014/main" id="{BCAC8D54-9EDD-4FD9-BC6A-DE54F0E475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752110" cy="6858000"/>
            <a:chOff x="0" y="0"/>
            <a:chExt cx="8814082" cy="5143500"/>
          </a:xfrm>
        </p:grpSpPr>
        <p:pic>
          <p:nvPicPr>
            <p:cNvPr id="13" name="Obraz 7">
              <a:extLst>
                <a:ext uri="{FF2B5EF4-FFF2-40B4-BE49-F238E27FC236}">
                  <a16:creationId xmlns:a16="http://schemas.microsoft.com/office/drawing/2014/main" id="{4F6C1493-F382-4724-85A9-E78E1715F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3007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az 8">
              <a:extLst>
                <a:ext uri="{FF2B5EF4-FFF2-40B4-BE49-F238E27FC236}">
                  <a16:creationId xmlns:a16="http://schemas.microsoft.com/office/drawing/2014/main" id="{CDD748B7-4490-4D80-88E5-508ACC81D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82" y="4837747"/>
              <a:ext cx="8208000" cy="105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Obraz 7">
            <a:extLst>
              <a:ext uri="{FF2B5EF4-FFF2-40B4-BE49-F238E27FC236}">
                <a16:creationId xmlns:a16="http://schemas.microsoft.com/office/drawing/2014/main" id="{2AFB8FB7-1B82-3E82-667A-AD7A9374D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343" y="667756"/>
            <a:ext cx="2964674" cy="1855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24000"/>
              </a:srgbClr>
            </a:outerShdw>
          </a:effectLst>
        </p:spPr>
      </p:pic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ED2DDD61-EEE9-6F2F-8938-53EC530CE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416948"/>
              </p:ext>
            </p:extLst>
          </p:nvPr>
        </p:nvGraphicFramePr>
        <p:xfrm>
          <a:off x="1050030" y="1416659"/>
          <a:ext cx="1994392" cy="4263396"/>
        </p:xfrm>
        <a:graphic>
          <a:graphicData uri="http://schemas.openxmlformats.org/drawingml/2006/table">
            <a:tbl>
              <a:tblPr/>
              <a:tblGrid>
                <a:gridCol w="1350270">
                  <a:extLst>
                    <a:ext uri="{9D8B030D-6E8A-4147-A177-3AD203B41FA5}">
                      <a16:colId xmlns:a16="http://schemas.microsoft.com/office/drawing/2014/main" val="1887021091"/>
                    </a:ext>
                  </a:extLst>
                </a:gridCol>
                <a:gridCol w="644122">
                  <a:extLst>
                    <a:ext uri="{9D8B030D-6E8A-4147-A177-3AD203B41FA5}">
                      <a16:colId xmlns:a16="http://schemas.microsoft.com/office/drawing/2014/main" val="3728352632"/>
                    </a:ext>
                  </a:extLst>
                </a:gridCol>
              </a:tblGrid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Włochy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375623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96613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Hiszpania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375623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574835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Grecja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375623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499457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Łotwa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375623"/>
                          </a:solidFill>
                          <a:effectLst/>
                          <a:latin typeface="Krakow Airport" panose="02000000000000000000" pitchFamily="50" charset="0"/>
                        </a:rPr>
                        <a:t>nowość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96552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Czarnogóra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375623"/>
                          </a:solidFill>
                          <a:effectLst/>
                          <a:latin typeface="Krakow Airport" panose="02000000000000000000" pitchFamily="50" charset="0"/>
                        </a:rPr>
                        <a:t>nowość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3890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Gruzja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375623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388106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Bułgaria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375623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584183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Węgry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375623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214343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Francja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548235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133435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Chorwacja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548235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506612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ZEA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548235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714709"/>
                  </a:ext>
                </a:extLst>
              </a:tr>
              <a:tr h="2228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Stany Zjednoczone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548235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85279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Austria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548235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66879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Czechy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548235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884809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Islandia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548235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750456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Norwegia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A9D08E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4386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Luksemburg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375623"/>
                          </a:solidFill>
                          <a:effectLst/>
                          <a:latin typeface="Krakow Airport" panose="02000000000000000000" pitchFamily="50" charset="0"/>
                        </a:rPr>
                        <a:t>nowość</a:t>
                      </a:r>
                      <a:endParaRPr lang="pl-PL" sz="1200" b="0" i="0" u="none" strike="noStrike" dirty="0">
                        <a:solidFill>
                          <a:srgbClr val="A9D08E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08932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Maroko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A9D08E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965792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Dania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A9D08E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38724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Malta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A9D08E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547488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Cypr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A9D08E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333166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548235"/>
                          </a:solidFill>
                          <a:effectLst/>
                          <a:latin typeface="Krakow Airport" panose="02000000000000000000" pitchFamily="50" charset="0"/>
                        </a:rPr>
                        <a:t>Portugalia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A9D08E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986225"/>
                  </a:ext>
                </a:extLst>
              </a:tr>
            </a:tbl>
          </a:graphicData>
        </a:graphic>
      </p:graphicFrame>
      <p:graphicFrame>
        <p:nvGraphicFramePr>
          <p:cNvPr id="19" name="Tabela 18">
            <a:extLst>
              <a:ext uri="{FF2B5EF4-FFF2-40B4-BE49-F238E27FC236}">
                <a16:creationId xmlns:a16="http://schemas.microsoft.com/office/drawing/2014/main" id="{EEB73A79-5EC7-2496-2029-6AFFDDAF4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701686"/>
              </p:ext>
            </p:extLst>
          </p:nvPr>
        </p:nvGraphicFramePr>
        <p:xfrm>
          <a:off x="3391251" y="3682973"/>
          <a:ext cx="1889486" cy="2552706"/>
        </p:xfrm>
        <a:graphic>
          <a:graphicData uri="http://schemas.openxmlformats.org/drawingml/2006/table">
            <a:tbl>
              <a:tblPr/>
              <a:tblGrid>
                <a:gridCol w="1015383">
                  <a:extLst>
                    <a:ext uri="{9D8B030D-6E8A-4147-A177-3AD203B41FA5}">
                      <a16:colId xmlns:a16="http://schemas.microsoft.com/office/drawing/2014/main" val="2401399275"/>
                    </a:ext>
                  </a:extLst>
                </a:gridCol>
                <a:gridCol w="874103">
                  <a:extLst>
                    <a:ext uri="{9D8B030D-6E8A-4147-A177-3AD203B41FA5}">
                      <a16:colId xmlns:a16="http://schemas.microsoft.com/office/drawing/2014/main" val="1349221626"/>
                    </a:ext>
                  </a:extLst>
                </a:gridCol>
              </a:tblGrid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Rumunia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zamknięcie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136981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Izrael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276762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Irlandia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368993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Holandia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314267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Jordania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FF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944168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Polska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409266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Szwecja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246789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Belgia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FF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030917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Szwajcaria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C0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506528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Finlandia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C0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0367285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Ukraina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C0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780541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Wielka Brytania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C0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3504478"/>
                  </a:ext>
                </a:extLst>
              </a:tr>
              <a:tr h="1963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C00000"/>
                          </a:solidFill>
                          <a:effectLst/>
                          <a:latin typeface="Krakow Airport" panose="02000000000000000000" pitchFamily="50" charset="0"/>
                        </a:rPr>
                        <a:t>Niemcy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C00000"/>
                        </a:solidFill>
                        <a:effectLst/>
                        <a:latin typeface="Krakow Airport" panose="02000000000000000000" pitchFamily="50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21079"/>
                  </a:ext>
                </a:extLst>
              </a:tr>
            </a:tbl>
          </a:graphicData>
        </a:graphic>
      </p:graphicFrame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76DFB8A0-FF4E-873C-7804-64F4697551E1}"/>
              </a:ext>
            </a:extLst>
          </p:cNvPr>
          <p:cNvCxnSpPr>
            <a:cxnSpLocks/>
          </p:cNvCxnSpPr>
          <p:nvPr/>
        </p:nvCxnSpPr>
        <p:spPr>
          <a:xfrm flipV="1">
            <a:off x="970315" y="1329788"/>
            <a:ext cx="0" cy="4817012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headEnd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90A69152-FE85-2388-B470-A55369E9DEF4}"/>
              </a:ext>
            </a:extLst>
          </p:cNvPr>
          <p:cNvCxnSpPr>
            <a:cxnSpLocks/>
          </p:cNvCxnSpPr>
          <p:nvPr/>
        </p:nvCxnSpPr>
        <p:spPr>
          <a:xfrm>
            <a:off x="3276951" y="3623994"/>
            <a:ext cx="0" cy="2522806"/>
          </a:xfrm>
          <a:prstGeom prst="straightConnector1">
            <a:avLst/>
          </a:prstGeom>
          <a:ln w="12700">
            <a:solidFill>
              <a:schemeClr val="accent2">
                <a:lumMod val="75000"/>
                <a:alpha val="56000"/>
              </a:schemeClr>
            </a:solidFill>
            <a:headEnd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009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3">
            <a:extLst>
              <a:ext uri="{FF2B5EF4-FFF2-40B4-BE49-F238E27FC236}">
                <a16:creationId xmlns:a16="http://schemas.microsoft.com/office/drawing/2014/main" id="{57BAA23F-A83D-4B52-8C2F-9F3BEF638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22" y="193080"/>
            <a:ext cx="87337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l-PL"/>
            </a:defPPr>
            <a:lvl1pPr marL="0" marR="0" lvl="0" indent="0" defTabSz="365116" latinLnBrk="0">
              <a:lnSpc>
                <a:spcPct val="100000"/>
              </a:lnSpc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Bahnschrift Condensed" panose="020B050204020402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365125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365125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365125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365125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algn="l" defTabSz="48680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Prognoza ruchu pasażerskiego 2023 r. i jej determinanty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DCA794F-2F01-4A56-9B60-22EB76307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788" y="295198"/>
            <a:ext cx="1390309" cy="535518"/>
          </a:xfrm>
          <a:prstGeom prst="rect">
            <a:avLst/>
          </a:prstGeom>
        </p:spPr>
      </p:pic>
      <p:grpSp>
        <p:nvGrpSpPr>
          <p:cNvPr id="4" name="Grupa 6">
            <a:extLst>
              <a:ext uri="{FF2B5EF4-FFF2-40B4-BE49-F238E27FC236}">
                <a16:creationId xmlns:a16="http://schemas.microsoft.com/office/drawing/2014/main" id="{549C2E98-0E2D-4A18-99D2-F9C66E9762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752110" cy="6858000"/>
            <a:chOff x="0" y="0"/>
            <a:chExt cx="8814082" cy="5143500"/>
          </a:xfrm>
        </p:grpSpPr>
        <p:pic>
          <p:nvPicPr>
            <p:cNvPr id="5" name="Obraz 7">
              <a:extLst>
                <a:ext uri="{FF2B5EF4-FFF2-40B4-BE49-F238E27FC236}">
                  <a16:creationId xmlns:a16="http://schemas.microsoft.com/office/drawing/2014/main" id="{67D6FCD9-5663-4129-9208-B6BEC8C662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3007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Obraz 8">
              <a:extLst>
                <a:ext uri="{FF2B5EF4-FFF2-40B4-BE49-F238E27FC236}">
                  <a16:creationId xmlns:a16="http://schemas.microsoft.com/office/drawing/2014/main" id="{7EBAD517-BBEF-4BF3-8714-A6CAB4A13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82" y="4837747"/>
              <a:ext cx="8208000" cy="105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Owal 1">
            <a:extLst>
              <a:ext uri="{FF2B5EF4-FFF2-40B4-BE49-F238E27FC236}">
                <a16:creationId xmlns:a16="http://schemas.microsoft.com/office/drawing/2014/main" id="{50F20F98-99BC-4727-A102-0ED7ED40FAE9}"/>
              </a:ext>
            </a:extLst>
          </p:cNvPr>
          <p:cNvSpPr/>
          <p:nvPr/>
        </p:nvSpPr>
        <p:spPr>
          <a:xfrm>
            <a:off x="7981602" y="1025841"/>
            <a:ext cx="5184000" cy="5184000"/>
          </a:xfrm>
          <a:prstGeom prst="ellipse">
            <a:avLst/>
          </a:prstGeom>
          <a:solidFill>
            <a:srgbClr val="51B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E4EE500-0410-4092-95BB-9D297ABB9204}"/>
              </a:ext>
            </a:extLst>
          </p:cNvPr>
          <p:cNvSpPr txBox="1"/>
          <p:nvPr/>
        </p:nvSpPr>
        <p:spPr>
          <a:xfrm>
            <a:off x="8874710" y="4696374"/>
            <a:ext cx="3025803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Brak ograniczeń związanych z pandemią koronawirusa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35DE33D-4852-46E1-9F63-24B940CCC8A7}"/>
              </a:ext>
            </a:extLst>
          </p:cNvPr>
          <p:cNvSpPr txBox="1"/>
          <p:nvPr/>
        </p:nvSpPr>
        <p:spPr>
          <a:xfrm flipH="1">
            <a:off x="9041063" y="1585425"/>
            <a:ext cx="308374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Sytuacja geopolityczna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Krakow Airport" panose="02000000000000000000" pitchFamily="50" charset="0"/>
              <a:ea typeface="+mn-ea"/>
              <a:cs typeface="+mn-cs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B5A283D-A3E1-4FD8-B7A8-009F9D6AAB92}"/>
              </a:ext>
            </a:extLst>
          </p:cNvPr>
          <p:cNvSpPr txBox="1"/>
          <p:nvPr/>
        </p:nvSpPr>
        <p:spPr>
          <a:xfrm>
            <a:off x="8798271" y="3880697"/>
            <a:ext cx="31153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Stabilność oferty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- plany rozwoju przewoźników bazowych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 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D03BF74C-8FC9-4341-95C1-38D7A4C3AE4D}"/>
              </a:ext>
            </a:extLst>
          </p:cNvPr>
          <p:cNvSpPr/>
          <p:nvPr/>
        </p:nvSpPr>
        <p:spPr>
          <a:xfrm>
            <a:off x="8465465" y="3275353"/>
            <a:ext cx="262604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Aspekty środowiskowe 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A2CE4D3E-7FDD-4809-AD66-CAC31052AF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534" y="4738942"/>
            <a:ext cx="783066" cy="680558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7AC37D08-37D8-42C1-BE13-4868F8B86D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937" y="3248358"/>
            <a:ext cx="771550" cy="671456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00C57E16-E1F4-45C9-A812-F941ADF3A9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261" y="3716743"/>
            <a:ext cx="771550" cy="67055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A0610398-9705-49EB-B04B-DC74D9F747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465" y="1460753"/>
            <a:ext cx="771550" cy="671456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1551" y="2516454"/>
            <a:ext cx="769612" cy="670204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8594028" y="2387205"/>
            <a:ext cx="4050963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Sytuacja ekonomiczna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- ceny paliw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- ograniczenie wzrostu poziomu inflacji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DE4384A-6C08-46FB-5131-300605AC29A1}"/>
              </a:ext>
            </a:extLst>
          </p:cNvPr>
          <p:cNvSpPr txBox="1"/>
          <p:nvPr/>
        </p:nvSpPr>
        <p:spPr>
          <a:xfrm>
            <a:off x="8701141" y="1894043"/>
            <a:ext cx="36884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+mn-cs"/>
              </a:rPr>
              <a:t>– brak ekspansji działań wojennych poza Ukrainą 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993C55F8-1CC2-930B-4ADF-F7F391031AEE}"/>
              </a:ext>
            </a:extLst>
          </p:cNvPr>
          <p:cNvSpPr txBox="1"/>
          <p:nvPr/>
        </p:nvSpPr>
        <p:spPr>
          <a:xfrm>
            <a:off x="2415936" y="1093502"/>
            <a:ext cx="391971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51BCBA"/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Arial" panose="020B0604020202020204" pitchFamily="34" charset="0"/>
              </a:rPr>
              <a:t>7,3 mln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51BCBA"/>
                </a:solidFill>
                <a:effectLst/>
                <a:uLnTx/>
                <a:uFillTx/>
                <a:latin typeface="Krakow Airport" panose="02000000000000000000" pitchFamily="50" charset="0"/>
                <a:ea typeface="+mn-ea"/>
                <a:cs typeface="Arial" panose="020B0604020202020204" pitchFamily="34" charset="0"/>
              </a:rPr>
              <a:t>prognoza 2023 roku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51BCB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33368C8A-9469-6973-1B6F-3B7EB1B4CBDD}"/>
              </a:ext>
            </a:extLst>
          </p:cNvPr>
          <p:cNvGraphicFramePr>
            <a:graphicFrameLocks/>
          </p:cNvGraphicFramePr>
          <p:nvPr/>
        </p:nvGraphicFramePr>
        <p:xfrm>
          <a:off x="643419" y="935353"/>
          <a:ext cx="72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698220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7">
            <a:extLst>
              <a:ext uri="{FF2B5EF4-FFF2-40B4-BE49-F238E27FC236}">
                <a16:creationId xmlns:a16="http://schemas.microsoft.com/office/drawing/2014/main" id="{72429334-D8AC-4804-96DB-86A6D7E35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667" y="2650067"/>
            <a:ext cx="9292167" cy="1528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8682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4667" dirty="0">
                <a:solidFill>
                  <a:srgbClr val="707274"/>
                </a:solidFill>
                <a:latin typeface="Krakow Airport" panose="02000000000000000000" pitchFamily="50" charset="0"/>
                <a:cs typeface="Arial" panose="020B0604020202020204" pitchFamily="34" charset="0"/>
              </a:rPr>
              <a:t>DZIĘKUJĘ ZA UWAGĘ</a:t>
            </a:r>
          </a:p>
          <a:p>
            <a:pPr defTabSz="486821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4667" dirty="0">
              <a:solidFill>
                <a:srgbClr val="6D7074"/>
              </a:solidFill>
              <a:latin typeface="Krakow Airport" panose="02000000000000000000" pitchFamily="50" charset="0"/>
              <a:cs typeface="Arial" panose="020B0604020202020204" pitchFamily="34" charset="0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1B3B161E-F618-44D2-88F4-2E8D832A0C86}"/>
              </a:ext>
            </a:extLst>
          </p:cNvPr>
          <p:cNvGrpSpPr/>
          <p:nvPr/>
        </p:nvGrpSpPr>
        <p:grpSpPr>
          <a:xfrm>
            <a:off x="2" y="0"/>
            <a:ext cx="11873549" cy="6858000"/>
            <a:chOff x="1" y="0"/>
            <a:chExt cx="8905162" cy="5143500"/>
          </a:xfrm>
        </p:grpSpPr>
        <p:pic>
          <p:nvPicPr>
            <p:cNvPr id="15" name="Obraz 7">
              <a:extLst>
                <a:ext uri="{FF2B5EF4-FFF2-40B4-BE49-F238E27FC236}">
                  <a16:creationId xmlns:a16="http://schemas.microsoft.com/office/drawing/2014/main" id="{DC37CF4F-F240-4F76-9177-94B785E08F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4635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4423C8DE-DDEB-4A94-8453-E549C6869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620" y="4826140"/>
              <a:ext cx="8270543" cy="112780"/>
            </a:xfrm>
            <a:prstGeom prst="rect">
              <a:avLst/>
            </a:prstGeom>
          </p:spPr>
        </p:pic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CE53C2DA-91C8-4409-9449-F0A2945D9A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3592" y="218222"/>
              <a:ext cx="1037197" cy="401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252405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9180</TotalTime>
  <Words>231</Words>
  <Application>Microsoft Office PowerPoint</Application>
  <PresentationFormat>Panoramiczny</PresentationFormat>
  <Paragraphs>114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Krakow Airport</vt:lpstr>
      <vt:lpstr>Motyw pakietu Office</vt:lpstr>
      <vt:lpstr>3_Motyw pakietu Office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Jowita Gamrat</dc:creator>
  <cp:lastModifiedBy>Natalia Vince</cp:lastModifiedBy>
  <cp:revision>167</cp:revision>
  <dcterms:created xsi:type="dcterms:W3CDTF">2021-01-04T11:41:21Z</dcterms:created>
  <dcterms:modified xsi:type="dcterms:W3CDTF">2023-03-01T09:42:07Z</dcterms:modified>
</cp:coreProperties>
</file>