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2" r:id="rId1"/>
  </p:sldMasterIdLst>
  <p:notesMasterIdLst>
    <p:notesMasterId r:id="rId16"/>
  </p:notesMasterIdLst>
  <p:sldIdLst>
    <p:sldId id="275" r:id="rId2"/>
    <p:sldId id="295" r:id="rId3"/>
    <p:sldId id="316" r:id="rId4"/>
    <p:sldId id="300" r:id="rId5"/>
    <p:sldId id="328" r:id="rId6"/>
    <p:sldId id="304" r:id="rId7"/>
    <p:sldId id="318" r:id="rId8"/>
    <p:sldId id="307" r:id="rId9"/>
    <p:sldId id="323" r:id="rId10"/>
    <p:sldId id="324" r:id="rId11"/>
    <p:sldId id="325" r:id="rId12"/>
    <p:sldId id="279" r:id="rId13"/>
    <p:sldId id="327" r:id="rId14"/>
    <p:sldId id="282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A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1EE76-0A8E-45FB-AA5F-5977F9A1784A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6B926-DFC7-4AAA-93D2-29C81747F3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1937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>
                <a:solidFill>
                  <a:prstClr val="black"/>
                </a:solidFill>
              </a:rPr>
              <a:pPr/>
              <a:t>5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628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7133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777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1604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5900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7915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470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533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1475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6618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5680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323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612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042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po.malopolska.pl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malopolska.pl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07389"/>
            <a:ext cx="12192000" cy="350611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2649430" y="990061"/>
            <a:ext cx="919407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4800" dirty="0">
                <a:solidFill>
                  <a:srgbClr val="3F81C3"/>
                </a:solidFill>
                <a:latin typeface="Franklin Gothic Demi Cond" panose="020B0706030402020204" pitchFamily="34" charset="0"/>
              </a:rPr>
              <a:t>Projekt Programu Regionalnego </a:t>
            </a:r>
          </a:p>
          <a:p>
            <a:pPr lvl="0"/>
            <a:r>
              <a:rPr lang="pl-PL" sz="4800" dirty="0">
                <a:solidFill>
                  <a:srgbClr val="3F81C3"/>
                </a:solidFill>
                <a:latin typeface="Franklin Gothic Demi Cond" panose="020B0706030402020204" pitchFamily="34" charset="0"/>
              </a:rPr>
              <a:t>Fundusze </a:t>
            </a:r>
            <a:r>
              <a:rPr lang="pl-PL" sz="4800" dirty="0" smtClean="0">
                <a:solidFill>
                  <a:srgbClr val="3F81C3"/>
                </a:solidFill>
                <a:latin typeface="Franklin Gothic Demi Cond" panose="020B0706030402020204" pitchFamily="34" charset="0"/>
              </a:rPr>
              <a:t>Europejskie </a:t>
            </a:r>
            <a:r>
              <a:rPr lang="pl-PL" sz="4800" dirty="0">
                <a:solidFill>
                  <a:srgbClr val="3F81C3"/>
                </a:solidFill>
                <a:latin typeface="Franklin Gothic Demi Cond" panose="020B0706030402020204" pitchFamily="34" charset="0"/>
              </a:rPr>
              <a:t>dla Małopolski 2021-2027 </a:t>
            </a:r>
          </a:p>
          <a:p>
            <a:endParaRPr lang="pl-PL" sz="4800" dirty="0">
              <a:solidFill>
                <a:srgbClr val="3F81C3"/>
              </a:solidFill>
              <a:latin typeface="Franklin Gothic Demi Cond" panose="020B0706030402020204" pitchFamily="34" charset="0"/>
            </a:endParaRPr>
          </a:p>
          <a:p>
            <a:endParaRPr lang="pl-PL" sz="4800" dirty="0">
              <a:solidFill>
                <a:srgbClr val="3F81C3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pl-PL" i="1" dirty="0">
                <a:solidFill>
                  <a:srgbClr val="3F81C3"/>
                </a:solidFill>
                <a:latin typeface="Franklin Gothic Demi Cond" panose="020B0706030402020204" pitchFamily="34" charset="0"/>
              </a:rPr>
              <a:t>Uniwersytet Ekonomiczny w Krakowie, 5 listopada 2021 r.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43" t="19809" r="52741" b="122"/>
          <a:stretch/>
        </p:blipFill>
        <p:spPr>
          <a:xfrm>
            <a:off x="0" y="-1"/>
            <a:ext cx="2379408" cy="6507389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034" y="5771791"/>
            <a:ext cx="9015474" cy="53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60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2106" y="109224"/>
            <a:ext cx="11046935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dirty="0">
                <a:solidFill>
                  <a:srgbClr val="3F81C3"/>
                </a:solidFill>
                <a:latin typeface="+mj-lt"/>
                <a:sym typeface="Aller"/>
              </a:rPr>
              <a:t>Małopolska </a:t>
            </a:r>
            <a:r>
              <a:rPr lang="pl-PL" sz="2800" b="1" dirty="0" smtClean="0">
                <a:solidFill>
                  <a:srgbClr val="3F81C3"/>
                </a:solidFill>
                <a:latin typeface="+mj-lt"/>
                <a:sym typeface="Aller"/>
              </a:rPr>
              <a:t>zabiega o jak najlepsze warunki wsparcia z funduszy europejskich</a:t>
            </a:r>
            <a:endParaRPr lang="pl-PL" sz="2800" b="1" dirty="0">
              <a:solidFill>
                <a:srgbClr val="3F81C3"/>
              </a:solidFill>
              <a:latin typeface="+mj-lt"/>
              <a:sym typeface="Aller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033" y="1738183"/>
            <a:ext cx="3871783" cy="2401329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48281" y="901562"/>
            <a:ext cx="7702379" cy="4851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 marca 2021 r. we współpracy z </a:t>
            </a:r>
            <a:r>
              <a:rPr lang="pl-PL" sz="1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MFiPR</a:t>
            </a:r>
            <a:r>
              <a:rPr lang="pl-PL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trwają </a:t>
            </a:r>
            <a:r>
              <a:rPr lang="pl-PL" sz="17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prace </a:t>
            </a:r>
            <a:r>
              <a:rPr lang="pl-PL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nad </a:t>
            </a:r>
            <a:r>
              <a:rPr lang="pl-PL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przygotowaniem projektu Kontraktu Programowego dla Województwa Małopolskiego</a:t>
            </a:r>
            <a:r>
              <a:rPr lang="pl-PL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dokumentu stanowiącego podstawę do wdrażania kolejnej puli środków europejskich na lata </a:t>
            </a:r>
            <a:r>
              <a:rPr lang="pl-PL" sz="17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2021-2027</a:t>
            </a:r>
            <a:endParaRPr lang="pl-PL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Wysokość zaproponowanego w ramach kontraktu programowego dofinansowania dla programu regionalnego  </a:t>
            </a:r>
            <a:r>
              <a:rPr lang="pl-PL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wynosi </a:t>
            </a:r>
            <a:r>
              <a:rPr lang="pl-PL" sz="17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2,32 </a:t>
            </a:r>
            <a:r>
              <a:rPr lang="pl-PL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mld euro</a:t>
            </a:r>
            <a:r>
              <a:rPr lang="pl-PL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(w tym </a:t>
            </a:r>
            <a:r>
              <a:rPr lang="pl-PL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1,7 mld euro</a:t>
            </a:r>
            <a:r>
              <a:rPr lang="pl-PL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EFRR</a:t>
            </a:r>
            <a:r>
              <a:rPr lang="pl-PL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pl-PL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580 mln euro na EFS</a:t>
            </a:r>
            <a:r>
              <a:rPr lang="pl-PL" sz="17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+)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l-PL" sz="1700" dirty="0"/>
              <a:t>Dodatkowo Małopolska spodziewa się </a:t>
            </a:r>
            <a:r>
              <a:rPr lang="pl-PL" sz="1700" b="1" dirty="0"/>
              <a:t>247 mln euro</a:t>
            </a:r>
            <a:r>
              <a:rPr lang="pl-PL" sz="1700" dirty="0"/>
              <a:t> z Funduszu Sprawiedliwej Transformacji na działania związane z dywersyfikacją gospodarczą regionów </a:t>
            </a:r>
            <a:r>
              <a:rPr lang="pl-PL" sz="1700" dirty="0" smtClean="0"/>
              <a:t>węglowych</a:t>
            </a:r>
            <a:endParaRPr lang="pl-PL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 września 2021 ZWM</a:t>
            </a:r>
            <a:r>
              <a:rPr lang="pl-PL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przekazał do </a:t>
            </a:r>
            <a:r>
              <a:rPr lang="pl-PL" sz="1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MFiPR</a:t>
            </a:r>
            <a:r>
              <a:rPr lang="pl-PL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najważniejsze uwagi do dokumentu oraz  </a:t>
            </a:r>
            <a:r>
              <a:rPr lang="pl-PL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propozycje przedsięwzięć priorytetowych,</a:t>
            </a:r>
            <a:r>
              <a:rPr lang="pl-PL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sfinansowania z poziomu regionalnego i </a:t>
            </a:r>
            <a:r>
              <a:rPr lang="pl-PL" sz="17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krajowego</a:t>
            </a:r>
            <a:endParaRPr lang="pl-PL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17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Część postulatów województw, dotyczących m.in. </a:t>
            </a:r>
            <a:r>
              <a:rPr lang="pl-PL" sz="17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obniżenia wymaganych poziomów koncentracji tematycznej dla celów polityki oraz wydatków klimatycznych</a:t>
            </a:r>
            <a:r>
              <a:rPr lang="pl-PL" sz="17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 programach regionalnych, zostało uwzględnione przez Ministerstwo</a:t>
            </a:r>
            <a:endParaRPr lang="pl-PL" sz="17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83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/>
              <a:t>Orientacyjny harmonogram prac nad programem regionalnym </a:t>
            </a:r>
          </a:p>
        </p:txBody>
      </p:sp>
      <p:pic>
        <p:nvPicPr>
          <p:cNvPr id="5" name="Obraz 3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457200" y="3371445"/>
            <a:ext cx="3244999" cy="263393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  <p:sp>
        <p:nvSpPr>
          <p:cNvPr id="7" name="Prostokąt 6"/>
          <p:cNvSpPr/>
          <p:nvPr/>
        </p:nvSpPr>
        <p:spPr>
          <a:xfrm>
            <a:off x="4152275" y="247513"/>
            <a:ext cx="764133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900" dirty="0"/>
              <a:t>Uchwałą nr 1455/2021 z dnia 12 października 2021 r. Zarząd Województwa Małopolskiego skierował projekt Programu do konsultacji społecznych, które trwają od </a:t>
            </a:r>
            <a:r>
              <a:rPr lang="pl-PL" sz="1900" b="1" dirty="0"/>
              <a:t>12 października 2021 r. do 16 listopada 2021</a:t>
            </a:r>
            <a:r>
              <a:rPr lang="pl-PL" sz="1900" dirty="0"/>
              <a:t> r. (35 dni</a:t>
            </a:r>
            <a:r>
              <a:rPr lang="pl-PL" sz="1900" dirty="0" smtClean="0"/>
              <a:t>)</a:t>
            </a:r>
          </a:p>
          <a:p>
            <a:r>
              <a:rPr lang="pl-PL" sz="1900" dirty="0"/>
              <a:t>Wszystkie niezbędne informacje dotyczące konsultacji społecznych </a:t>
            </a:r>
            <a:r>
              <a:rPr lang="pl-PL" sz="1900" dirty="0" smtClean="0"/>
              <a:t>znajdują </a:t>
            </a:r>
            <a:r>
              <a:rPr lang="pl-PL" sz="1900" dirty="0"/>
              <a:t>się na stronach </a:t>
            </a:r>
            <a:r>
              <a:rPr lang="pl-PL" sz="1900" u="sng" dirty="0">
                <a:hlinkClick r:id="rId3"/>
              </a:rPr>
              <a:t>www.rpo.malopolska.pl/</a:t>
            </a:r>
            <a:r>
              <a:rPr lang="pl-PL" sz="1900" dirty="0"/>
              <a:t> oraz </a:t>
            </a:r>
            <a:r>
              <a:rPr lang="pl-PL" sz="1900" u="sng" dirty="0">
                <a:hlinkClick r:id="rId4"/>
              </a:rPr>
              <a:t>www.malopolska.pl/</a:t>
            </a:r>
            <a:endParaRPr lang="pl-PL" sz="1900" dirty="0"/>
          </a:p>
          <a:p>
            <a:pPr>
              <a:spcAft>
                <a:spcPts val="0"/>
              </a:spcAft>
            </a:pPr>
            <a:endParaRPr lang="pl-PL" sz="19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W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ramach szeroko rozumianego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dialogu ze społeczeństwem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przewidziano m.in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.:</a:t>
            </a:r>
            <a:endParaRPr lang="pl-PL" sz="19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spotkania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w regionie z przedstawicielami władz JST </a:t>
            </a:r>
            <a:endParaRPr lang="pl-PL" sz="19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spotkania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branżowe, w tym: obszar B+R (m.in. przedsiębiorcy i uczelnie), obszar środowisko (m.in. NGO, przedsiębiorcy, JST) obszar edukacja i rynek pracy (m.in. szkoły, związki zawodowe zrzeszające nauczycieli, Małopolski Kurator Oświaty, WUP) obszar dotyczący 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włączenia społecznego i zasad horyzontalnych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pl-PL" sz="19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/>
            <a:endParaRPr lang="pl-PL" sz="19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Oczekuje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się, że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negocjacje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programu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regionalnego na lata 21-27 oraz jego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ostateczne przyjęcie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przez KE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nastąpi w </a:t>
            </a:r>
            <a:r>
              <a:rPr lang="pl-PL" sz="19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drugim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kwartale </a:t>
            </a:r>
            <a:r>
              <a:rPr lang="pl-PL" sz="19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2022 r.</a:t>
            </a:r>
          </a:p>
          <a:p>
            <a:pPr>
              <a:spcAft>
                <a:spcPts val="0"/>
              </a:spcAft>
            </a:pPr>
            <a:endParaRPr lang="pl-PL" sz="1900" b="1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pl-PL" sz="1900" b="1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pl-PL" sz="19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W fazę finalną wchodzą prace nad Kontraktem Programowym</a:t>
            </a:r>
            <a:endParaRPr lang="pl-PL" sz="1900" b="1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90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3318548" y="3135520"/>
            <a:ext cx="5572748" cy="3090397"/>
          </a:xfrm>
          <a:prstGeom prst="rec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Zgodnie z aktualnymi propozycjami ministerstwa oczekuje się aby w ramach regionalnego programu uwzględnić</a:t>
            </a:r>
            <a:r>
              <a:rPr lang="pl-PL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nastające warunki</a:t>
            </a:r>
            <a:r>
              <a:rPr lang="pl-PL" sz="1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dirty="0"/>
              <a:t>CP 1 </a:t>
            </a:r>
            <a:r>
              <a:rPr lang="pl-PL" sz="1200" dirty="0" smtClean="0"/>
              <a:t>- ok </a:t>
            </a:r>
            <a:r>
              <a:rPr lang="pl-PL" sz="1200" dirty="0"/>
              <a:t>15% </a:t>
            </a:r>
            <a:r>
              <a:rPr lang="pl-PL" sz="1200" dirty="0" smtClean="0"/>
              <a:t>EFRR, warunek </a:t>
            </a:r>
            <a:r>
              <a:rPr lang="pl-PL" sz="1200" dirty="0"/>
              <a:t>z </a:t>
            </a:r>
            <a:r>
              <a:rPr lang="pl-PL" sz="1200" dirty="0" smtClean="0"/>
              <a:t>KP </a:t>
            </a:r>
            <a:r>
              <a:rPr lang="pl-PL" sz="1200" dirty="0"/>
              <a:t>&gt; łagodniejszy niż warunek z </a:t>
            </a:r>
            <a:r>
              <a:rPr lang="pl-PL" sz="1200" dirty="0" err="1"/>
              <a:t>Rozp</a:t>
            </a:r>
            <a:r>
              <a:rPr lang="pl-PL" sz="1200" dirty="0"/>
              <a:t>. - art. 3 &gt; 25% </a:t>
            </a:r>
            <a:endParaRPr lang="pl-PL" sz="12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dirty="0" smtClean="0"/>
              <a:t>CP </a:t>
            </a:r>
            <a:r>
              <a:rPr lang="pl-PL" sz="1200" dirty="0"/>
              <a:t>2 </a:t>
            </a:r>
            <a:r>
              <a:rPr lang="pl-PL" sz="1200" dirty="0" smtClean="0"/>
              <a:t>- ok </a:t>
            </a:r>
            <a:r>
              <a:rPr lang="pl-PL" sz="1200" dirty="0"/>
              <a:t>33,23% </a:t>
            </a:r>
            <a:r>
              <a:rPr lang="pl-PL" sz="1200" dirty="0" smtClean="0"/>
              <a:t>EFRR), warunek </a:t>
            </a:r>
            <a:r>
              <a:rPr lang="pl-PL" sz="1200" dirty="0"/>
              <a:t>z  </a:t>
            </a:r>
            <a:r>
              <a:rPr lang="pl-PL" sz="1200" dirty="0" smtClean="0"/>
              <a:t>KP </a:t>
            </a:r>
            <a:r>
              <a:rPr lang="pl-PL" sz="1200" dirty="0"/>
              <a:t>&gt; ostrzejszy niż warunek </a:t>
            </a:r>
            <a:r>
              <a:rPr lang="pl-PL" sz="1200" dirty="0" err="1"/>
              <a:t>Rozp</a:t>
            </a:r>
            <a:r>
              <a:rPr lang="pl-PL" sz="1200" dirty="0"/>
              <a:t>. - art. 3 &gt; 30</a:t>
            </a:r>
            <a:r>
              <a:rPr lang="pl-PL" sz="1200" dirty="0" smtClean="0"/>
              <a:t>%)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dirty="0" smtClean="0"/>
              <a:t>na </a:t>
            </a:r>
            <a:r>
              <a:rPr lang="pl-PL" sz="1200" dirty="0"/>
              <a:t>zrównoważony rozwój obszarów miejskich (</a:t>
            </a:r>
            <a:r>
              <a:rPr lang="pl-PL" sz="1200" dirty="0" err="1"/>
              <a:t>ZITy</a:t>
            </a:r>
            <a:r>
              <a:rPr lang="pl-PL" sz="1200" dirty="0"/>
              <a:t>, IIT) ok. 16,15 </a:t>
            </a:r>
            <a:r>
              <a:rPr lang="pl-PL" sz="1200" dirty="0" smtClean="0"/>
              <a:t>EFRR- warunek </a:t>
            </a:r>
            <a:r>
              <a:rPr lang="pl-PL" sz="1200" dirty="0"/>
              <a:t>z </a:t>
            </a:r>
            <a:r>
              <a:rPr lang="pl-PL" sz="1200" dirty="0" smtClean="0"/>
              <a:t>KP &gt; </a:t>
            </a:r>
            <a:r>
              <a:rPr lang="pl-PL" sz="1200" dirty="0"/>
              <a:t>ostrzejszy niż warunek </a:t>
            </a:r>
            <a:r>
              <a:rPr lang="pl-PL" sz="1200" dirty="0" err="1"/>
              <a:t>Rozp</a:t>
            </a:r>
            <a:r>
              <a:rPr lang="pl-PL" sz="1200" dirty="0"/>
              <a:t>. - art. 9 &gt; </a:t>
            </a:r>
            <a:r>
              <a:rPr lang="pl-PL" sz="1200" dirty="0" smtClean="0"/>
              <a:t>8%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dirty="0" smtClean="0"/>
              <a:t>na </a:t>
            </a:r>
            <a:r>
              <a:rPr lang="pl-PL" sz="1200" dirty="0"/>
              <a:t>rzecz osiągnięcia celów klimatycznych </a:t>
            </a:r>
            <a:r>
              <a:rPr lang="pl-PL" sz="1200" dirty="0" smtClean="0"/>
              <a:t>ok </a:t>
            </a:r>
            <a:r>
              <a:rPr lang="pl-PL" sz="1200" dirty="0"/>
              <a:t>37,52% </a:t>
            </a:r>
            <a:r>
              <a:rPr lang="pl-PL" sz="1200" dirty="0" smtClean="0"/>
              <a:t>EFRR- </a:t>
            </a:r>
            <a:r>
              <a:rPr lang="pl-PL" sz="1200" dirty="0"/>
              <a:t>warunek z </a:t>
            </a:r>
            <a:r>
              <a:rPr lang="pl-PL" sz="1200" dirty="0" smtClean="0"/>
              <a:t>KP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dirty="0" smtClean="0"/>
              <a:t>na </a:t>
            </a:r>
            <a:r>
              <a:rPr lang="pl-PL" sz="1200" dirty="0"/>
              <a:t>działania z zakresu włączenia społecznego </a:t>
            </a:r>
            <a:r>
              <a:rPr lang="pl-PL" sz="1200" dirty="0" smtClean="0"/>
              <a:t>ok </a:t>
            </a:r>
            <a:r>
              <a:rPr lang="pl-PL" sz="1200" dirty="0"/>
              <a:t>27,87% </a:t>
            </a:r>
            <a:r>
              <a:rPr lang="pl-PL" sz="1200" dirty="0" smtClean="0"/>
              <a:t>EFS- warunek z KP &gt; </a:t>
            </a:r>
            <a:r>
              <a:rPr lang="pl-PL" sz="1200" dirty="0"/>
              <a:t>ostrzejszy niż warunek </a:t>
            </a:r>
            <a:r>
              <a:rPr lang="pl-PL" sz="1200" dirty="0" err="1"/>
              <a:t>Rozp</a:t>
            </a:r>
            <a:r>
              <a:rPr lang="pl-PL" sz="1200" dirty="0"/>
              <a:t>. &gt; 25</a:t>
            </a:r>
            <a:r>
              <a:rPr lang="pl-PL" sz="1200" dirty="0" smtClean="0"/>
              <a:t>%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dirty="0" smtClean="0"/>
              <a:t>działania </a:t>
            </a:r>
            <a:r>
              <a:rPr lang="pl-PL" sz="1200" dirty="0"/>
              <a:t>związane z rozwojem obszarów wiejskich  oraz powiązaniami miasto-wieś </a:t>
            </a:r>
            <a:r>
              <a:rPr lang="pl-PL" sz="1200" dirty="0" smtClean="0"/>
              <a:t>nie </a:t>
            </a:r>
            <a:r>
              <a:rPr lang="pl-PL" sz="1200" dirty="0"/>
              <a:t>mniej niż 17,6% alokacji </a:t>
            </a:r>
            <a:r>
              <a:rPr lang="pl-PL" sz="1200" dirty="0" smtClean="0"/>
              <a:t>RPO </a:t>
            </a:r>
            <a:r>
              <a:rPr lang="pl-PL" sz="1200" dirty="0"/>
              <a:t>(warunek z </a:t>
            </a:r>
            <a:r>
              <a:rPr lang="pl-PL" sz="1200" dirty="0" smtClean="0"/>
              <a:t>KP)</a:t>
            </a:r>
            <a:endParaRPr lang="pl-PL" sz="12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9066201" y="1224562"/>
            <a:ext cx="3125799" cy="2449033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u="sng" dirty="0" smtClean="0"/>
              <a:t>7 osi priorytetowych</a:t>
            </a:r>
            <a:r>
              <a:rPr lang="pl-PL" dirty="0" smtClean="0"/>
              <a:t>:</a:t>
            </a:r>
          </a:p>
          <a:p>
            <a:pPr algn="ctr"/>
            <a:endParaRPr lang="pl-PL" sz="1050" dirty="0" smtClean="0"/>
          </a:p>
          <a:p>
            <a:pPr algn="ctr"/>
            <a:r>
              <a:rPr lang="pl-PL" sz="1400" b="1" dirty="0" smtClean="0"/>
              <a:t>Oś 1. </a:t>
            </a:r>
            <a:r>
              <a:rPr lang="pl-PL" sz="1400" dirty="0" smtClean="0"/>
              <a:t>Inteligentny i konkurencyjny region  </a:t>
            </a:r>
          </a:p>
          <a:p>
            <a:pPr algn="ctr"/>
            <a:r>
              <a:rPr lang="pl-PL" sz="1400" b="1" dirty="0" smtClean="0"/>
              <a:t>Oś 2</a:t>
            </a:r>
            <a:r>
              <a:rPr lang="pl-PL" sz="1400" dirty="0" smtClean="0"/>
              <a:t>. Energetyka i środowisko</a:t>
            </a:r>
          </a:p>
          <a:p>
            <a:pPr algn="ctr"/>
            <a:r>
              <a:rPr lang="pl-PL" sz="1400" b="1" dirty="0" smtClean="0"/>
              <a:t>Oś 3. </a:t>
            </a:r>
            <a:r>
              <a:rPr lang="pl-PL" sz="1400" dirty="0" smtClean="0"/>
              <a:t>Mobilna Małopolska</a:t>
            </a:r>
          </a:p>
          <a:p>
            <a:pPr algn="ctr"/>
            <a:r>
              <a:rPr lang="pl-PL" sz="1400" b="1" dirty="0" smtClean="0"/>
              <a:t>Oś 4. </a:t>
            </a:r>
            <a:r>
              <a:rPr lang="pl-PL" sz="1400" dirty="0" smtClean="0"/>
              <a:t>Małopolska infrastruktura społeczna  </a:t>
            </a:r>
          </a:p>
          <a:p>
            <a:pPr algn="ctr"/>
            <a:r>
              <a:rPr lang="pl-PL" sz="1400" b="1" dirty="0" smtClean="0"/>
              <a:t>Oś. 5</a:t>
            </a:r>
            <a:r>
              <a:rPr lang="pl-PL" sz="1400" dirty="0" smtClean="0"/>
              <a:t>. Społeczna Małopolska</a:t>
            </a:r>
          </a:p>
          <a:p>
            <a:pPr algn="ctr"/>
            <a:r>
              <a:rPr lang="pl-PL" sz="1400" b="1" dirty="0" smtClean="0"/>
              <a:t>Oś 6. </a:t>
            </a:r>
            <a:r>
              <a:rPr lang="pl-PL" sz="1400" dirty="0" smtClean="0"/>
              <a:t>Małopolska bliżej mieszkańców</a:t>
            </a:r>
          </a:p>
          <a:p>
            <a:pPr algn="ctr"/>
            <a:r>
              <a:rPr lang="pl-PL" sz="1400" b="1" dirty="0" smtClean="0"/>
              <a:t>Oś. 7 </a:t>
            </a:r>
            <a:r>
              <a:rPr lang="pl-PL" sz="1400" dirty="0" smtClean="0"/>
              <a:t>Pomoc Techniczna</a:t>
            </a:r>
            <a:endParaRPr lang="pl-PL" dirty="0" smtClean="0"/>
          </a:p>
        </p:txBody>
      </p:sp>
      <p:sp>
        <p:nvSpPr>
          <p:cNvPr id="9" name="Prostokąt 8"/>
          <p:cNvSpPr/>
          <p:nvPr/>
        </p:nvSpPr>
        <p:spPr>
          <a:xfrm>
            <a:off x="9066202" y="3830851"/>
            <a:ext cx="3125798" cy="1722329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u="sng" dirty="0" smtClean="0"/>
              <a:t>Narzędzia Terytorialne:</a:t>
            </a:r>
          </a:p>
          <a:p>
            <a:pPr algn="ctr"/>
            <a:endParaRPr lang="pl-PL" sz="1600" b="1" u="sng" dirty="0" smtClean="0"/>
          </a:p>
          <a:p>
            <a:pPr algn="ctr"/>
            <a:r>
              <a:rPr lang="pl-PL" sz="1600" b="1" dirty="0" smtClean="0"/>
              <a:t>ZIT – </a:t>
            </a:r>
            <a:r>
              <a:rPr lang="pl-PL" sz="1600" dirty="0" smtClean="0"/>
              <a:t>Zintegrowane Inwestycje Terytorialne</a:t>
            </a:r>
          </a:p>
          <a:p>
            <a:pPr algn="ctr"/>
            <a:r>
              <a:rPr lang="pl-PL" sz="1600" b="1" dirty="0" smtClean="0"/>
              <a:t>IIT- </a:t>
            </a:r>
            <a:r>
              <a:rPr lang="pl-PL" sz="1600" dirty="0" smtClean="0"/>
              <a:t>Inne Instrumenty Terytorialne</a:t>
            </a:r>
          </a:p>
          <a:p>
            <a:pPr algn="ctr"/>
            <a:r>
              <a:rPr lang="pl-PL" sz="1600" dirty="0" smtClean="0"/>
              <a:t>RLKS</a:t>
            </a:r>
          </a:p>
          <a:p>
            <a:pPr algn="ctr"/>
            <a:r>
              <a:rPr lang="pl-PL" sz="1600" b="1" u="sng" dirty="0" smtClean="0"/>
              <a:t>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493698" y="138219"/>
            <a:ext cx="8436633" cy="948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lvl="0" algn="ctr"/>
            <a:r>
              <a:rPr lang="pl-PL" sz="4000" spc="-50" dirty="0">
                <a:solidFill>
                  <a:srgbClr val="1CADE4">
                    <a:lumMod val="75000"/>
                  </a:srgbClr>
                </a:solidFill>
              </a:rPr>
              <a:t>Główne </a:t>
            </a:r>
            <a:r>
              <a:rPr lang="pl-PL" sz="4000" spc="-50" dirty="0" smtClean="0">
                <a:solidFill>
                  <a:srgbClr val="1CADE4">
                    <a:lumMod val="75000"/>
                  </a:srgbClr>
                </a:solidFill>
              </a:rPr>
              <a:t>założenia programu </a:t>
            </a:r>
            <a:endParaRPr lang="pl-PL" sz="4000" spc="-50" dirty="0">
              <a:solidFill>
                <a:srgbClr val="1CADE4">
                  <a:lumMod val="75000"/>
                </a:srgbClr>
              </a:solidFill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2"/>
          <a:srcRect l="3374" r="17098"/>
          <a:stretch/>
        </p:blipFill>
        <p:spPr>
          <a:xfrm>
            <a:off x="0" y="-17172"/>
            <a:ext cx="3264310" cy="6546829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3661324" y="1339305"/>
            <a:ext cx="4887196" cy="160778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l-PL" sz="1600" b="1" u="sng" dirty="0" smtClean="0"/>
              <a:t>FINANSE:</a:t>
            </a:r>
          </a:p>
          <a:p>
            <a:pPr lvl="0" algn="ctr"/>
            <a:r>
              <a:rPr lang="pl-PL" sz="1400" b="1" u="sng" dirty="0" smtClean="0"/>
              <a:t/>
            </a:r>
            <a:br>
              <a:rPr lang="pl-PL" sz="1400" b="1" u="sng" dirty="0" smtClean="0"/>
            </a:br>
            <a:r>
              <a:rPr lang="pl-PL" sz="1600" dirty="0">
                <a:solidFill>
                  <a:srgbClr val="C00000"/>
                </a:solidFill>
              </a:rPr>
              <a:t>Alokacja na program wynosi: </a:t>
            </a:r>
            <a:r>
              <a:rPr lang="pl-PL" sz="1600" b="1" dirty="0">
                <a:solidFill>
                  <a:srgbClr val="C00000"/>
                </a:solidFill>
              </a:rPr>
              <a:t>2 320 280 381 </a:t>
            </a:r>
            <a:r>
              <a:rPr lang="pl-PL" sz="1600" b="1" dirty="0" smtClean="0">
                <a:solidFill>
                  <a:srgbClr val="C00000"/>
                </a:solidFill>
              </a:rPr>
              <a:t>euro</a:t>
            </a:r>
            <a:endParaRPr lang="pl-PL" sz="1600" b="1" u="sng" dirty="0">
              <a:solidFill>
                <a:srgbClr val="C00000"/>
              </a:solidFill>
            </a:endParaRPr>
          </a:p>
          <a:p>
            <a:pPr lvl="0" algn="ctr"/>
            <a:r>
              <a:rPr lang="pl-PL" sz="1600" dirty="0" smtClean="0"/>
              <a:t>Kwota na </a:t>
            </a:r>
            <a:r>
              <a:rPr lang="pl-PL" sz="1600" dirty="0" smtClean="0">
                <a:solidFill>
                  <a:srgbClr val="C00000"/>
                </a:solidFill>
              </a:rPr>
              <a:t>EFS+ </a:t>
            </a:r>
            <a:r>
              <a:rPr lang="pl-PL" sz="1600" dirty="0" smtClean="0"/>
              <a:t>wynosi:</a:t>
            </a:r>
            <a:r>
              <a:rPr lang="pl-PL" sz="1600" b="1" dirty="0" smtClean="0"/>
              <a:t> 581 670 895 euro</a:t>
            </a:r>
            <a:endParaRPr lang="pl-PL" sz="1400" dirty="0" smtClean="0"/>
          </a:p>
          <a:p>
            <a:pPr lvl="1"/>
            <a:r>
              <a:rPr lang="pl-PL" sz="1600" dirty="0" smtClean="0"/>
              <a:t>Kwota na </a:t>
            </a:r>
            <a:r>
              <a:rPr lang="pl-PL" sz="1600" dirty="0" smtClean="0">
                <a:solidFill>
                  <a:srgbClr val="C00000"/>
                </a:solidFill>
              </a:rPr>
              <a:t>EFRR </a:t>
            </a:r>
            <a:r>
              <a:rPr lang="pl-PL" sz="1600" dirty="0" smtClean="0"/>
              <a:t>wynosi:</a:t>
            </a:r>
            <a:r>
              <a:rPr lang="pl-PL" sz="1600" b="1" dirty="0" smtClean="0"/>
              <a:t> 1 738 609 486 euro </a:t>
            </a:r>
            <a:endParaRPr lang="pl-PL" sz="1400" b="1" u="sng" dirty="0" smtClean="0"/>
          </a:p>
          <a:p>
            <a:pPr algn="ctr"/>
            <a:endParaRPr lang="pl-PL" sz="1600" dirty="0" smtClean="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0548" y="6049238"/>
            <a:ext cx="1000748" cy="730220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5535" y="5718801"/>
            <a:ext cx="2984796" cy="63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68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647870" y="52574"/>
            <a:ext cx="10041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3F81C3"/>
                </a:solidFill>
                <a:latin typeface="Calibri Light" panose="020F0302020204030204"/>
              </a:rPr>
              <a:t>STRUKTURA</a:t>
            </a:r>
            <a:r>
              <a:rPr lang="pl-PL" sz="2800" dirty="0">
                <a:solidFill>
                  <a:prstClr val="black"/>
                </a:solidFill>
                <a:latin typeface="Calibri Light" panose="020F0302020204030204"/>
              </a:rPr>
              <a:t> </a:t>
            </a:r>
            <a:r>
              <a:rPr lang="pl-PL" sz="2800" b="1" dirty="0" smtClean="0">
                <a:solidFill>
                  <a:srgbClr val="3F81C3"/>
                </a:solidFill>
                <a:latin typeface="Calibri Light" panose="020F0302020204030204"/>
              </a:rPr>
              <a:t>projektu programu regionalnego FEM na </a:t>
            </a:r>
            <a:r>
              <a:rPr lang="pl-PL" sz="2800" b="1" dirty="0">
                <a:solidFill>
                  <a:srgbClr val="3F81C3"/>
                </a:solidFill>
                <a:latin typeface="Calibri Light" panose="020F0302020204030204"/>
              </a:rPr>
              <a:t>lata 2021-2027</a:t>
            </a:r>
          </a:p>
        </p:txBody>
      </p:sp>
      <p:sp>
        <p:nvSpPr>
          <p:cNvPr id="3" name="Prostokąt 2"/>
          <p:cNvSpPr/>
          <p:nvPr/>
        </p:nvSpPr>
        <p:spPr>
          <a:xfrm>
            <a:off x="1982637" y="675012"/>
            <a:ext cx="8330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1. Inteligentniejsza Europa </a:t>
            </a:r>
          </a:p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1. INTELIGENTNY I KONKURENCYJNY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REGION – 346 976 380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940943" y="1476968"/>
            <a:ext cx="67286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2. Ekologiczna, niskoemisyjna Europa</a:t>
            </a:r>
          </a:p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2.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ENERGETYKA I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ŚRODOWISKO – 645 968 138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940943" y="233779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3. Bardziej połączona Europa</a:t>
            </a:r>
          </a:p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3. MOBILNA MAŁOPOLSKA – 200 844 461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873540" y="3222482"/>
            <a:ext cx="87118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4. Bardziej prospołeczna </a:t>
            </a:r>
            <a:r>
              <a:rPr lang="pl-PL" alt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Europa (EFRR)</a:t>
            </a:r>
          </a:p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4. MAŁOPOLSKA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INFRASTRUKTURA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SPOŁECZNA – 298 846 736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1940943" y="4959308"/>
            <a:ext cx="77454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 </a:t>
            </a: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POLITYKI 5. Europa bliżej obywateli</a:t>
            </a:r>
          </a:p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6.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MAŁOPOLSKA BLIŻEJ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MIESZKAŃCÓW – 176 337 246 euro 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pic>
        <p:nvPicPr>
          <p:cNvPr id="10" name="Obraz 4"/>
          <p:cNvPicPr>
            <a:picLocks noChangeAspect="1" noChangeArrowheads="1"/>
          </p:cNvPicPr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4" y="592731"/>
            <a:ext cx="1114425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5"/>
          <p:cNvPicPr>
            <a:picLocks noChangeAspect="1" noChangeArrowheads="1"/>
          </p:cNvPicPr>
          <p:nvPr/>
        </p:nvPicPr>
        <p:blipFill>
          <a:blip r:embed="rId4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14" y="1688204"/>
            <a:ext cx="111442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6"/>
          <p:cNvPicPr>
            <a:picLocks noChangeAspect="1" noChangeArrowheads="1"/>
          </p:cNvPicPr>
          <p:nvPr/>
        </p:nvPicPr>
        <p:blipFill>
          <a:blip r:embed="rId5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84" y="2768684"/>
            <a:ext cx="1114425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az 7"/>
          <p:cNvPicPr>
            <a:picLocks noChangeAspect="1" noChangeArrowheads="1"/>
          </p:cNvPicPr>
          <p:nvPr/>
        </p:nvPicPr>
        <p:blipFill>
          <a:blip r:embed="rId6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14" y="3978733"/>
            <a:ext cx="1042863" cy="83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az 8"/>
          <p:cNvPicPr>
            <a:picLocks noChangeAspect="1" noChangeArrowheads="1"/>
          </p:cNvPicPr>
          <p:nvPr/>
        </p:nvPicPr>
        <p:blipFill>
          <a:blip r:embed="rId7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4" y="5094836"/>
            <a:ext cx="1085199" cy="88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rostokąt 14"/>
          <p:cNvSpPr/>
          <p:nvPr/>
        </p:nvSpPr>
        <p:spPr>
          <a:xfrm>
            <a:off x="1873540" y="5704011"/>
            <a:ext cx="64335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PRIORYTET </a:t>
            </a:r>
            <a:r>
              <a:rPr 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</a:t>
            </a:r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Pomoc techniczna</a:t>
            </a:r>
          </a:p>
          <a:p>
            <a:r>
              <a:rPr 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            (EFRR </a:t>
            </a:r>
            <a:r>
              <a:rPr 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EFS</a:t>
            </a:r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+) - </a:t>
            </a:r>
            <a:r>
              <a:rPr lang="pl-PL" sz="2000" i="1" dirty="0" smtClean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93 097 264 euro</a:t>
            </a:r>
            <a:endParaRPr lang="pl-PL" sz="2000" i="1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1873541" y="4145531"/>
            <a:ext cx="76424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4. Bardziej prospołeczna Europa (</a:t>
            </a:r>
            <a:r>
              <a:rPr lang="pl-PL" alt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EFS+)</a:t>
            </a:r>
            <a:endParaRPr lang="pl-PL" altLang="pl-PL" sz="2000" b="1" dirty="0">
              <a:solidFill>
                <a:srgbClr val="000099"/>
              </a:solidFill>
              <a:latin typeface="Calibri Light" panose="020F0302020204030204" pitchFamily="34" charset="0"/>
              <a:cs typeface="Calibri Light" panose="020F0302020204030204" pitchFamily="34" charset="0"/>
              <a:sym typeface="Palatino"/>
            </a:endParaRPr>
          </a:p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5. SPOŁECZNA MAŁOPOLSKA – 558 210 156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6476269" y="697728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15,0%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6358646" y="2371888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8,7%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7209976" y="3255257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12,9%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7178466" y="4148397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24,0%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6010243" y="4974683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7,6 %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5276536" y="5739590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4,0%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23" name="pole tekstowe 22"/>
          <p:cNvSpPr txBox="1"/>
          <p:nvPr/>
        </p:nvSpPr>
        <p:spPr>
          <a:xfrm>
            <a:off x="7092353" y="1548322"/>
            <a:ext cx="163964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27,8 %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88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445181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</a:t>
            </a:r>
            <a:r>
              <a:rPr lang="pl-PL" sz="2800" b="1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1. INTELIGENTNY I KONKURENCYJNY REGION</a:t>
            </a:r>
            <a:br>
              <a:rPr lang="pl-PL" sz="2800" b="1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5" name="Tytuł 1"/>
          <p:cNvSpPr>
            <a:spLocks noGrp="1"/>
          </p:cNvSpPr>
          <p:nvPr>
            <p:ph idx="1"/>
          </p:nvPr>
        </p:nvSpPr>
        <p:spPr>
          <a:xfrm>
            <a:off x="4206549" y="234159"/>
            <a:ext cx="7260522" cy="5257800"/>
          </a:xfr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600" b="1" dirty="0" smtClean="0">
                <a:solidFill>
                  <a:srgbClr val="C00000"/>
                </a:solidFill>
              </a:rPr>
              <a:t>B+R </a:t>
            </a:r>
            <a:r>
              <a:rPr lang="pl-PL" sz="1600" b="1" dirty="0">
                <a:solidFill>
                  <a:srgbClr val="C00000"/>
                </a:solidFill>
              </a:rPr>
              <a:t>i </a:t>
            </a:r>
            <a:r>
              <a:rPr lang="pl-PL" sz="1600" b="1" dirty="0" smtClean="0">
                <a:solidFill>
                  <a:srgbClr val="C00000"/>
                </a:solidFill>
              </a:rPr>
              <a:t>innowacj</a:t>
            </a:r>
            <a:r>
              <a:rPr lang="pl-PL" sz="1600" dirty="0" smtClean="0">
                <a:solidFill>
                  <a:srgbClr val="C00000"/>
                </a:solidFill>
              </a:rPr>
              <a:t>e:</a:t>
            </a:r>
            <a:r>
              <a:rPr lang="pl-PL" sz="1600" dirty="0"/>
              <a:t>	</a:t>
            </a:r>
            <a:endParaRPr lang="pl-PL" sz="16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/>
              <a:t> </a:t>
            </a:r>
            <a:r>
              <a:rPr lang="pl-PL" sz="1600" dirty="0" smtClean="0"/>
              <a:t>prace </a:t>
            </a:r>
            <a:r>
              <a:rPr lang="pl-PL" sz="1600" dirty="0"/>
              <a:t>badawczo-rozwojowe przedsiębiorstw </a:t>
            </a:r>
            <a:endParaRPr lang="pl-PL" sz="16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wdrożenie </a:t>
            </a:r>
            <a:r>
              <a:rPr lang="pl-PL" sz="1600" dirty="0"/>
              <a:t>wyników prac </a:t>
            </a:r>
            <a:r>
              <a:rPr lang="pl-PL" sz="1600" dirty="0" smtClean="0"/>
              <a:t>B+R </a:t>
            </a:r>
            <a:r>
              <a:rPr lang="pl-PL" sz="1600" dirty="0" smtClean="0">
                <a:solidFill>
                  <a:schemeClr val="tx1"/>
                </a:solidFill>
              </a:rPr>
              <a:t>do działalności przedsiębiorstw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1CADE4"/>
              </a:buClr>
              <a:buFont typeface="Wingdings" panose="05000000000000000000" pitchFamily="2" charset="2"/>
              <a:buChar char="§"/>
            </a:pPr>
            <a:r>
              <a:rPr lang="pl-PL" sz="1600" dirty="0" smtClean="0"/>
              <a:t>rozwój </a:t>
            </a:r>
            <a:r>
              <a:rPr lang="pl-PL" sz="1600" dirty="0"/>
              <a:t>infrastruktury niezbędnej dla prowadzenia działalności B+R </a:t>
            </a:r>
            <a:r>
              <a:rPr lang="pl-PL" sz="1600" dirty="0">
                <a:solidFill>
                  <a:schemeClr val="tx1"/>
                </a:solidFill>
              </a:rPr>
              <a:t>w </a:t>
            </a:r>
            <a:r>
              <a:rPr lang="pl-PL" sz="1600" dirty="0" smtClean="0">
                <a:solidFill>
                  <a:schemeClr val="tx1"/>
                </a:solidFill>
              </a:rPr>
              <a:t>przedsiębiorstwach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bony na innowacje dla MŚP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infrastruktura </a:t>
            </a:r>
            <a:r>
              <a:rPr lang="pl-PL" sz="1600" dirty="0"/>
              <a:t>badawcza sektora </a:t>
            </a:r>
            <a:r>
              <a:rPr lang="pl-PL" sz="1600" dirty="0" smtClean="0"/>
              <a:t>nauki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b="1" dirty="0" smtClean="0"/>
              <a:t>alokacja: 120 590 015 Euro (EFRR)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600" b="1" dirty="0" smtClean="0">
                <a:solidFill>
                  <a:srgbClr val="C00000"/>
                </a:solidFill>
              </a:rPr>
              <a:t>Cyfryzacja:</a:t>
            </a:r>
            <a:endParaRPr lang="pl-PL" sz="1600" b="1" dirty="0">
              <a:solidFill>
                <a:srgbClr val="C00000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e-administracja </a:t>
            </a:r>
            <a:r>
              <a:rPr lang="pl-PL" sz="1600" dirty="0"/>
              <a:t>i </a:t>
            </a:r>
            <a:r>
              <a:rPr lang="pl-PL" sz="1600" dirty="0" err="1" smtClean="0"/>
              <a:t>cyberbezpieczeństwo</a:t>
            </a:r>
            <a:endParaRPr lang="pl-PL" sz="1600" dirty="0"/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przedsięwzięcia </a:t>
            </a:r>
            <a:r>
              <a:rPr lang="pl-PL" sz="1600" dirty="0"/>
              <a:t>w obszarze kultury i dziedzictwa </a:t>
            </a:r>
            <a:r>
              <a:rPr lang="pl-PL" sz="1600" dirty="0" smtClean="0"/>
              <a:t>obejmujących platformy cyfrowe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przedsięwzięcia </a:t>
            </a:r>
            <a:r>
              <a:rPr lang="pl-PL" sz="1600" dirty="0"/>
              <a:t>w obszarze </a:t>
            </a:r>
            <a:r>
              <a:rPr lang="pl-PL" sz="1600" dirty="0" smtClean="0"/>
              <a:t>e-zdrowia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b="1" dirty="0"/>
              <a:t>alokacja: 78 828 632 Euro (EFRR)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600" b="1" dirty="0">
                <a:solidFill>
                  <a:srgbClr val="C00000"/>
                </a:solidFill>
              </a:rPr>
              <a:t>I</a:t>
            </a:r>
            <a:r>
              <a:rPr lang="pl-PL" sz="1600" b="1" dirty="0" smtClean="0">
                <a:solidFill>
                  <a:srgbClr val="C00000"/>
                </a:solidFill>
              </a:rPr>
              <a:t>nteligentny rozwój gospodarczy</a:t>
            </a:r>
            <a:r>
              <a:rPr lang="pl-PL" sz="1600" dirty="0" smtClean="0"/>
              <a:t>: 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inwestycje </a:t>
            </a:r>
            <a:r>
              <a:rPr lang="pl-PL" sz="1600" dirty="0"/>
              <a:t>rozwojowe </a:t>
            </a:r>
            <a:r>
              <a:rPr lang="pl-PL" sz="1600" dirty="0" smtClean="0"/>
              <a:t>przedsiębiorstw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wsparcie </a:t>
            </a:r>
            <a:r>
              <a:rPr lang="pl-PL" sz="1600" dirty="0"/>
              <a:t>dla nowopowstałych </a:t>
            </a:r>
            <a:r>
              <a:rPr lang="pl-PL" sz="1600" dirty="0" smtClean="0"/>
              <a:t>firm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wsparcie </a:t>
            </a:r>
            <a:r>
              <a:rPr lang="pl-PL" sz="1600" dirty="0"/>
              <a:t>w zakresie internacjonalizacji, promocji gospodarczej Małopolski oraz atrakcyjności inwestycyjnej regionu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b="1" dirty="0"/>
              <a:t>Alokacja: 134 900 000 Euro (EFRR) (dotacje i pożyczki)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b="1" dirty="0"/>
              <a:t> </a:t>
            </a: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600" b="1" dirty="0">
                <a:solidFill>
                  <a:srgbClr val="C00000"/>
                </a:solidFill>
              </a:rPr>
              <a:t>I</a:t>
            </a:r>
            <a:r>
              <a:rPr lang="pl-PL" sz="1600" b="1" dirty="0" smtClean="0">
                <a:solidFill>
                  <a:srgbClr val="C00000"/>
                </a:solidFill>
              </a:rPr>
              <a:t>nkubowanie </a:t>
            </a:r>
            <a:r>
              <a:rPr lang="pl-PL" sz="1600" b="1" dirty="0">
                <a:solidFill>
                  <a:srgbClr val="C00000"/>
                </a:solidFill>
              </a:rPr>
              <a:t>innowacyjnej </a:t>
            </a:r>
            <a:r>
              <a:rPr lang="pl-PL" sz="1600" b="1" dirty="0" smtClean="0">
                <a:solidFill>
                  <a:srgbClr val="C00000"/>
                </a:solidFill>
              </a:rPr>
              <a:t>przedsiębiorczości:</a:t>
            </a:r>
            <a:endParaRPr lang="pl-PL" sz="1600" b="1" dirty="0">
              <a:solidFill>
                <a:srgbClr val="C00000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/>
              <a:t>specjalistyczne doradztwo na rzecz przedsiębiorstw w oparciu o regionalny model transferu wiedzy </a:t>
            </a:r>
            <a:endParaRPr lang="pl-PL" sz="1600" dirty="0" smtClean="0"/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promowanie </a:t>
            </a:r>
            <a:r>
              <a:rPr lang="pl-PL" sz="1600" dirty="0"/>
              <a:t>postaw przedsiębiorczych i </a:t>
            </a:r>
            <a:r>
              <a:rPr lang="pl-PL" sz="1600" dirty="0" smtClean="0"/>
              <a:t>innowacyjnych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zarządzanie </a:t>
            </a:r>
            <a:r>
              <a:rPr lang="pl-PL" sz="1600" dirty="0"/>
              <a:t>regionalną inteligentną </a:t>
            </a:r>
            <a:r>
              <a:rPr lang="pl-PL" sz="1600" dirty="0" smtClean="0"/>
              <a:t>specjalizacją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promocja </a:t>
            </a:r>
            <a:r>
              <a:rPr lang="pl-PL" sz="1600" dirty="0"/>
              <a:t>i wsparcie rozwoju przedsiębiorczości oraz innowacji na </a:t>
            </a:r>
            <a:r>
              <a:rPr lang="pl-PL" sz="1600" dirty="0" smtClean="0"/>
              <a:t>obszarach zmarginalizowanych </a:t>
            </a: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b="1" dirty="0"/>
              <a:t>Alokacja: 12 657 733 Euro (EFRR) (dotacje)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pl-PL" sz="1600" cap="all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pl-PL" sz="1600" dirty="0"/>
          </a:p>
        </p:txBody>
      </p:sp>
      <p:sp>
        <p:nvSpPr>
          <p:cNvPr id="3" name="Prostokąt 2"/>
          <p:cNvSpPr/>
          <p:nvPr/>
        </p:nvSpPr>
        <p:spPr>
          <a:xfrm>
            <a:off x="581783" y="2739491"/>
            <a:ext cx="31833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000" b="1" i="1" cap="all" spc="-50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</a:t>
            </a:r>
            <a:r>
              <a:rPr lang="pl-PL" sz="2000" b="1" i="1" cap="all" spc="-50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: 346 976 380 </a:t>
            </a:r>
            <a:r>
              <a:rPr lang="pl-PL" sz="2000" b="1" i="1" cap="all" spc="-50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endParaRPr lang="pl-PL" sz="1400" dirty="0"/>
          </a:p>
        </p:txBody>
      </p:sp>
      <p:sp>
        <p:nvSpPr>
          <p:cNvPr id="4" name="Prostokąt 3"/>
          <p:cNvSpPr/>
          <p:nvPr/>
        </p:nvSpPr>
        <p:spPr>
          <a:xfrm>
            <a:off x="1709239" y="5760374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8" b="9248"/>
          <a:stretch/>
        </p:blipFill>
        <p:spPr>
          <a:xfrm>
            <a:off x="366911" y="3450829"/>
            <a:ext cx="3565163" cy="196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63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445181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</a:t>
            </a:r>
            <a:r>
              <a:rPr lang="pl-PL" sz="2800" b="1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1. INTELIGENTNY I KONKURENCYJNY REGION</a:t>
            </a:r>
            <a:br>
              <a:rPr lang="pl-PL" sz="2800" b="1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5" name="Tytuł 1"/>
          <p:cNvSpPr>
            <a:spLocks noGrp="1"/>
          </p:cNvSpPr>
          <p:nvPr>
            <p:ph idx="1"/>
          </p:nvPr>
        </p:nvSpPr>
        <p:spPr>
          <a:xfrm>
            <a:off x="4206549" y="234159"/>
            <a:ext cx="7260522" cy="5257800"/>
          </a:xfr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pl-PL" sz="1600" cap="all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pl-PL" sz="1600" dirty="0"/>
          </a:p>
        </p:txBody>
      </p:sp>
      <p:sp>
        <p:nvSpPr>
          <p:cNvPr id="3" name="Prostokąt 2"/>
          <p:cNvSpPr/>
          <p:nvPr/>
        </p:nvSpPr>
        <p:spPr>
          <a:xfrm>
            <a:off x="581783" y="2739491"/>
            <a:ext cx="31833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i="1" cap="all" spc="-50" dirty="0" smtClean="0">
                <a:solidFill>
                  <a:srgbClr val="FFC000"/>
                </a:solidFill>
                <a:ea typeface="Dotum"/>
                <a:cs typeface="Times New Roman" panose="02020603050405020304" pitchFamily="18" charset="0"/>
              </a:rPr>
              <a:t>alokacja</a:t>
            </a:r>
            <a:r>
              <a:rPr lang="pl-PL" sz="2000" b="1" i="1" cap="all" spc="-50" dirty="0">
                <a:solidFill>
                  <a:srgbClr val="FFC000"/>
                </a:solidFill>
                <a:ea typeface="Dotum"/>
                <a:cs typeface="Times New Roman" panose="02020603050405020304" pitchFamily="18" charset="0"/>
              </a:rPr>
              <a:t>: 346 976 380 </a:t>
            </a:r>
            <a:r>
              <a:rPr lang="pl-PL" sz="2000" b="1" i="1" cap="all" spc="-50" dirty="0" smtClean="0">
                <a:solidFill>
                  <a:srgbClr val="FFC000"/>
                </a:solidFill>
                <a:ea typeface="Dotum"/>
                <a:cs typeface="Times New Roman" panose="02020603050405020304" pitchFamily="18" charset="0"/>
              </a:rPr>
              <a:t>Euro</a:t>
            </a:r>
            <a:endParaRPr lang="pl-PL" sz="1400" dirty="0">
              <a:solidFill>
                <a:prstClr val="black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709239" y="5760374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>
              <a:solidFill>
                <a:prstClr val="black"/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8" b="9248"/>
          <a:stretch/>
        </p:blipFill>
        <p:spPr>
          <a:xfrm>
            <a:off x="366911" y="3450829"/>
            <a:ext cx="3565163" cy="1966164"/>
          </a:xfrm>
          <a:prstGeom prst="rect">
            <a:avLst/>
          </a:prstGeom>
        </p:spPr>
      </p:pic>
      <p:sp>
        <p:nvSpPr>
          <p:cNvPr id="9" name="Tytuł 1"/>
          <p:cNvSpPr txBox="1">
            <a:spLocks/>
          </p:cNvSpPr>
          <p:nvPr/>
        </p:nvSpPr>
        <p:spPr>
          <a:xfrm>
            <a:off x="4399635" y="327803"/>
            <a:ext cx="7508830" cy="88852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Planowane 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wsparcie sektora </a:t>
            </a:r>
            <a:r>
              <a:rPr kumimoji="0" lang="pl-PL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nauki z programu regionalnego:</a:t>
            </a: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pl-PL" sz="1600" b="1" dirty="0" smtClean="0">
              <a:latin typeface="+mn-lt"/>
              <a:ea typeface="+mn-ea"/>
              <a:cs typeface="+mn-cs"/>
            </a:endParaRP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600" b="1" dirty="0" smtClean="0">
                <a:latin typeface="+mn-lt"/>
                <a:ea typeface="+mn-ea"/>
                <a:cs typeface="+mn-cs"/>
              </a:rPr>
              <a:t>rozwój </a:t>
            </a:r>
            <a:r>
              <a:rPr lang="pl-PL" sz="1600" b="1" dirty="0">
                <a:latin typeface="+mn-lt"/>
                <a:ea typeface="+mn-ea"/>
                <a:cs typeface="+mn-cs"/>
              </a:rPr>
              <a:t>infrastruktury badawczej sektora nauki</a:t>
            </a:r>
            <a:r>
              <a:rPr lang="pl-PL" sz="1600" dirty="0">
                <a:latin typeface="+mn-lt"/>
                <a:ea typeface="+mn-ea"/>
                <a:cs typeface="+mn-cs"/>
              </a:rPr>
              <a:t>, w szczególności w zakresie rozbudowy, przebudowy lub doposażenia istniejących obiektów: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600" dirty="0" smtClean="0">
                <a:latin typeface="+mn-lt"/>
                <a:ea typeface="+mn-ea"/>
                <a:cs typeface="+mn-cs"/>
              </a:rPr>
              <a:t>Zaplanowano finansowanie przedsięwzięć polegających </a:t>
            </a:r>
            <a:r>
              <a:rPr lang="pl-PL" sz="1600" dirty="0">
                <a:latin typeface="+mn-lt"/>
                <a:ea typeface="+mn-ea"/>
                <a:cs typeface="+mn-cs"/>
              </a:rPr>
              <a:t>na uzupełnieniu regionalnych zasobów publicznej infrastruktury badawczej, </a:t>
            </a:r>
            <a:r>
              <a:rPr lang="pl-PL" sz="1600" dirty="0" smtClean="0">
                <a:latin typeface="+mn-lt"/>
                <a:ea typeface="+mn-ea"/>
                <a:cs typeface="+mn-cs"/>
              </a:rPr>
              <a:t>ukierunkowanych </a:t>
            </a:r>
            <a:r>
              <a:rPr lang="pl-PL" sz="1600" dirty="0">
                <a:latin typeface="+mn-lt"/>
                <a:ea typeface="+mn-ea"/>
                <a:cs typeface="+mn-cs"/>
              </a:rPr>
              <a:t>na rozszerzenie dostępu do nowoczesnej aparatury badawczej, </a:t>
            </a:r>
            <a:r>
              <a:rPr lang="pl-PL" sz="1600" u="sng" dirty="0">
                <a:latin typeface="+mn-lt"/>
                <a:ea typeface="+mn-ea"/>
                <a:cs typeface="+mn-cs"/>
              </a:rPr>
              <a:t>z korzyścią zarówno dla sektora nauki, jaki i sektora przedsiębiorstw</a:t>
            </a:r>
            <a:r>
              <a:rPr lang="pl-PL" sz="1600" dirty="0">
                <a:latin typeface="+mn-lt"/>
                <a:ea typeface="+mn-ea"/>
                <a:cs typeface="+mn-cs"/>
              </a:rPr>
              <a:t>,</a:t>
            </a:r>
            <a:r>
              <a:rPr lang="pl-PL" sz="1600" u="sng" dirty="0">
                <a:latin typeface="+mn-lt"/>
                <a:ea typeface="+mn-ea"/>
                <a:cs typeface="+mn-cs"/>
              </a:rPr>
              <a:t> wpisujące się w </a:t>
            </a:r>
            <a:r>
              <a:rPr lang="pl-PL" sz="1600" u="sng" dirty="0" smtClean="0">
                <a:latin typeface="+mn-lt"/>
                <a:ea typeface="+mn-ea"/>
                <a:cs typeface="+mn-cs"/>
              </a:rPr>
              <a:t>regionalne inteligentne specjalizacje</a:t>
            </a:r>
            <a:endParaRPr lang="pl-PL" sz="1600" u="sng" dirty="0">
              <a:latin typeface="+mn-lt"/>
              <a:ea typeface="+mn-ea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600" b="1" dirty="0">
                <a:latin typeface="+mn-lt"/>
                <a:ea typeface="+mn-ea"/>
                <a:cs typeface="+mn-cs"/>
              </a:rPr>
              <a:t>bony na innowacje </a:t>
            </a:r>
            <a:r>
              <a:rPr lang="pl-PL" sz="1600" dirty="0" smtClean="0">
                <a:latin typeface="+mn-lt"/>
                <a:ea typeface="+mn-ea"/>
                <a:cs typeface="+mn-cs"/>
              </a:rPr>
              <a:t>– wsparcia projektów, </a:t>
            </a:r>
            <a:r>
              <a:rPr lang="pl-PL" sz="1600" dirty="0">
                <a:latin typeface="+mn-lt"/>
                <a:ea typeface="+mn-ea"/>
                <a:cs typeface="+mn-cs"/>
              </a:rPr>
              <a:t>w ramach którego podmioty z sektora MŚP uzyskają dostęp do wysokiej jakości usług badawczo-rozwojowych oraz </a:t>
            </a:r>
            <a:r>
              <a:rPr lang="pl-PL" sz="1600" dirty="0" smtClean="0">
                <a:latin typeface="+mn-lt"/>
                <a:ea typeface="+mn-ea"/>
                <a:cs typeface="+mn-cs"/>
              </a:rPr>
              <a:t>proinnowacyjnych świadczonych przez podmioty z sektora nauki; instrument</a:t>
            </a:r>
            <a:r>
              <a:rPr lang="pl-PL" sz="1600" b="1" dirty="0" smtClean="0">
                <a:latin typeface="+mn-lt"/>
                <a:ea typeface="+mn-ea"/>
                <a:cs typeface="+mn-cs"/>
              </a:rPr>
              <a:t> </a:t>
            </a:r>
            <a:r>
              <a:rPr lang="pl-PL" sz="1600" dirty="0" smtClean="0">
                <a:latin typeface="+mn-lt"/>
                <a:ea typeface="+mn-ea"/>
                <a:cs typeface="+mn-cs"/>
              </a:rPr>
              <a:t>stanowi</a:t>
            </a:r>
            <a:r>
              <a:rPr lang="pl-PL" sz="1600" b="1" dirty="0" smtClean="0">
                <a:latin typeface="+mn-lt"/>
                <a:ea typeface="+mn-ea"/>
                <a:cs typeface="+mn-cs"/>
              </a:rPr>
              <a:t> </a:t>
            </a:r>
            <a:r>
              <a:rPr lang="pl-PL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popytowe wsparcie </a:t>
            </a:r>
            <a:r>
              <a:rPr lang="pl-PL" sz="1600" dirty="0">
                <a:latin typeface="Calibri" panose="020F0502020204030204" pitchFamily="34" charset="0"/>
                <a:ea typeface="Calibri" panose="020F0502020204030204" pitchFamily="34" charset="0"/>
              </a:rPr>
              <a:t>sektora </a:t>
            </a:r>
            <a:r>
              <a:rPr lang="pl-PL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nauki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600" b="1" dirty="0" smtClean="0">
                <a:latin typeface="+mn-lt"/>
                <a:ea typeface="+mn-ea"/>
                <a:cs typeface="+mn-cs"/>
              </a:rPr>
              <a:t>SPIN</a:t>
            </a:r>
            <a:r>
              <a:rPr lang="pl-PL" sz="1600" dirty="0" smtClean="0">
                <a:latin typeface="+mn-lt"/>
                <a:ea typeface="+mn-ea"/>
                <a:cs typeface="+mn-cs"/>
              </a:rPr>
              <a:t> - </a:t>
            </a:r>
            <a:r>
              <a:rPr lang="pl-PL" altLang="pl-PL" sz="1600" dirty="0" smtClean="0">
                <a:latin typeface="+mn-lt"/>
                <a:ea typeface="+mn-ea"/>
                <a:cs typeface="+mn-cs"/>
              </a:rPr>
              <a:t>specjalistyczne doradztwo na rzecz przedsiębiorstw w oparciu o regionalny model transferu wiedzy – przedsięwzięcie, którego </a:t>
            </a:r>
            <a:r>
              <a:rPr lang="pl-PL" altLang="pl-PL" sz="1600" u="sng" dirty="0" smtClean="0">
                <a:latin typeface="+mn-lt"/>
                <a:ea typeface="+mn-ea"/>
                <a:cs typeface="+mn-cs"/>
              </a:rPr>
              <a:t>ideą jest inicjowanie współpracy świata nauki i biznesu</a:t>
            </a:r>
            <a:r>
              <a:rPr lang="pl-PL" altLang="pl-PL" sz="1600" dirty="0" smtClean="0">
                <a:latin typeface="+mn-lt"/>
                <a:ea typeface="+mn-ea"/>
                <a:cs typeface="+mn-cs"/>
              </a:rPr>
              <a:t> poprzez transferowanie innowacji za pośrednictwem Centrów Transferu Wiedzy do przedsiębiorstw; </a:t>
            </a: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600" b="1" dirty="0" smtClean="0">
                <a:latin typeface="+mn-lt"/>
                <a:ea typeface="+mn-ea"/>
                <a:cs typeface="+mn-cs"/>
              </a:rPr>
              <a:t>Sieciowanie uczelni</a:t>
            </a:r>
            <a:r>
              <a:rPr lang="pl-PL" sz="1600" dirty="0" smtClean="0">
                <a:latin typeface="+mn-lt"/>
                <a:ea typeface="+mn-ea"/>
                <a:cs typeface="+mn-cs"/>
              </a:rPr>
              <a:t>, organizowanie współpracy międzysektorowej, identyfikacji i tworzenia regionalnych agend badawczych, </a:t>
            </a:r>
            <a:r>
              <a:rPr lang="pl-PL" sz="1600" dirty="0">
                <a:latin typeface="Calibri" panose="020F0502020204030204" pitchFamily="34" charset="0"/>
                <a:ea typeface="Calibri" panose="020F0502020204030204" pitchFamily="34" charset="0"/>
              </a:rPr>
              <a:t>identyfikacja nowych kierunków badań</a:t>
            </a:r>
            <a:r>
              <a:rPr lang="pl-PL" sz="1600" b="1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pl-PL" sz="1600" dirty="0">
                <a:latin typeface="Calibri" panose="020F0502020204030204" pitchFamily="34" charset="0"/>
                <a:ea typeface="Calibri" panose="020F0502020204030204" pitchFamily="34" charset="0"/>
              </a:rPr>
              <a:t>naukowych i </a:t>
            </a:r>
            <a:r>
              <a:rPr lang="pl-PL" sz="1600" dirty="0">
                <a:latin typeface="+mn-lt"/>
                <a:ea typeface="+mn-ea"/>
                <a:cs typeface="+mn-cs"/>
              </a:rPr>
              <a:t>prac rozwojowych, animowanie prac Małopolskiej Rady Innowacji -  w ramach </a:t>
            </a:r>
            <a:r>
              <a:rPr lang="pl-PL" sz="1600" dirty="0" smtClean="0">
                <a:latin typeface="+mn-lt"/>
                <a:ea typeface="+mn-ea"/>
                <a:cs typeface="+mn-cs"/>
              </a:rPr>
              <a:t>zarządzania </a:t>
            </a:r>
            <a:r>
              <a:rPr lang="pl-PL" sz="1600" dirty="0">
                <a:latin typeface="+mn-lt"/>
                <a:ea typeface="+mn-ea"/>
                <a:cs typeface="+mn-cs"/>
              </a:rPr>
              <a:t>regionalną inteligentną specjalizacją oraz </a:t>
            </a:r>
            <a:r>
              <a:rPr lang="pl-PL" sz="1600" dirty="0" smtClean="0">
                <a:latin typeface="+mn-lt"/>
                <a:ea typeface="+mn-ea"/>
                <a:cs typeface="+mn-cs"/>
              </a:rPr>
              <a:t>procesu </a:t>
            </a:r>
            <a:r>
              <a:rPr lang="pl-PL" sz="1600" dirty="0">
                <a:latin typeface="+mn-lt"/>
                <a:ea typeface="+mn-ea"/>
                <a:cs typeface="+mn-cs"/>
              </a:rPr>
              <a:t>przedsiębiorczego odkrywania </a:t>
            </a:r>
          </a:p>
        </p:txBody>
      </p:sp>
    </p:spTree>
    <p:extLst>
      <p:ext uri="{BB962C8B-B14F-4D97-AF65-F5344CB8AC3E}">
        <p14:creationId xmlns:p14="http://schemas.microsoft.com/office/powerpoint/2010/main" val="276290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4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MAŁOPOLSKA INFRASTRUKTURA 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298 846 736 </a:t>
            </a: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endParaRPr lang="pl-PL" sz="2800" b="1" dirty="0">
              <a:solidFill>
                <a:srgbClr val="FFC000"/>
              </a:solidFill>
              <a:latin typeface="Calibri" panose="020F0502020204030204" pitchFamily="34" charset="0"/>
              <a:ea typeface="Dotum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339282" y="1110871"/>
            <a:ext cx="7465539" cy="256897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2800" b="1" dirty="0" smtClean="0">
                <a:solidFill>
                  <a:srgbClr val="C00000"/>
                </a:solidFill>
              </a:rPr>
              <a:t>Infrastruktura </a:t>
            </a:r>
            <a:r>
              <a:rPr lang="pl-PL" sz="2800" b="1" dirty="0">
                <a:solidFill>
                  <a:srgbClr val="C00000"/>
                </a:solidFill>
              </a:rPr>
              <a:t>kształcenia i </a:t>
            </a:r>
            <a:r>
              <a:rPr lang="pl-PL" sz="2800" b="1" dirty="0" smtClean="0">
                <a:solidFill>
                  <a:srgbClr val="C00000"/>
                </a:solidFill>
              </a:rPr>
              <a:t>szkolenia:</a:t>
            </a:r>
            <a:endParaRPr lang="pl-PL" sz="28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800" dirty="0" smtClean="0"/>
              <a:t>wsparcie </a:t>
            </a:r>
            <a:r>
              <a:rPr lang="pl-PL" sz="2800" dirty="0"/>
              <a:t>infrastruktury ośrodków wychowania przedszkolnego, szkół podstawowych i średnich prowadzących kształcenie </a:t>
            </a:r>
            <a:r>
              <a:rPr lang="pl-PL" sz="2800" dirty="0" smtClean="0"/>
              <a:t>ogólne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800" b="1" u="sng" dirty="0" smtClean="0"/>
              <a:t>wsparcie </a:t>
            </a:r>
            <a:r>
              <a:rPr lang="pl-PL" sz="2800" b="1" u="sng" dirty="0"/>
              <a:t>infrastruktury kształcenia zawodowego na poziomie średnim i wyższym </a:t>
            </a:r>
            <a:endParaRPr lang="pl-PL" sz="2800" b="1" u="sng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800" dirty="0" smtClean="0"/>
              <a:t>wsparcie </a:t>
            </a:r>
            <a:r>
              <a:rPr lang="pl-PL" sz="2800" dirty="0"/>
              <a:t>infrastruktury na potrzeby </a:t>
            </a:r>
            <a:r>
              <a:rPr lang="pl-PL" sz="2800" dirty="0" smtClean="0"/>
              <a:t>szkolenia </a:t>
            </a:r>
            <a:r>
              <a:rPr lang="pl-PL" sz="2800" dirty="0"/>
              <a:t>kadr </a:t>
            </a:r>
            <a:r>
              <a:rPr lang="pl-PL" sz="2800" dirty="0" smtClean="0"/>
              <a:t>medycznych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800" dirty="0"/>
              <a:t>w</a:t>
            </a:r>
            <a:r>
              <a:rPr lang="pl-PL" sz="2800" dirty="0" smtClean="0"/>
              <a:t>sparcie </a:t>
            </a:r>
            <a:r>
              <a:rPr lang="pl-PL" sz="2800" dirty="0"/>
              <a:t>tworzenia i funkcjonowania </a:t>
            </a:r>
            <a:r>
              <a:rPr lang="pl-PL" sz="2800" dirty="0" err="1"/>
              <a:t>fablab</a:t>
            </a:r>
            <a:endParaRPr lang="pl-PL" sz="28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400" b="1" dirty="0"/>
              <a:t>Alokacja: 53 797 309 Euro EFRR (dotacje</a:t>
            </a:r>
            <a:r>
              <a:rPr lang="pl-PL" sz="2400" b="1" dirty="0" smtClean="0"/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2400" b="1" dirty="0">
              <a:solidFill>
                <a:srgbClr val="FFC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2800" dirty="0" smtClean="0">
              <a:solidFill>
                <a:srgbClr val="FFC000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593170" y="5793325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75" y="3328087"/>
            <a:ext cx="3090837" cy="231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56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445181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</a:t>
            </a:r>
            <a:r>
              <a:rPr lang="pl-PL" sz="2800" b="1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1. INTELIGENTNY I KONKURENCYJNY REGION</a:t>
            </a:r>
            <a:br>
              <a:rPr lang="pl-PL" sz="2800" b="1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5" name="Tytuł 1"/>
          <p:cNvSpPr>
            <a:spLocks noGrp="1"/>
          </p:cNvSpPr>
          <p:nvPr>
            <p:ph idx="1"/>
          </p:nvPr>
        </p:nvSpPr>
        <p:spPr>
          <a:xfrm>
            <a:off x="4206549" y="234159"/>
            <a:ext cx="7260522" cy="5257800"/>
          </a:xfr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pl-PL" sz="1600" cap="all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pl-PL" sz="1600" dirty="0"/>
          </a:p>
        </p:txBody>
      </p:sp>
      <p:sp>
        <p:nvSpPr>
          <p:cNvPr id="3" name="Prostokąt 2"/>
          <p:cNvSpPr/>
          <p:nvPr/>
        </p:nvSpPr>
        <p:spPr>
          <a:xfrm>
            <a:off x="581783" y="2739491"/>
            <a:ext cx="31833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i="1" cap="all" spc="-50" dirty="0" smtClean="0">
                <a:solidFill>
                  <a:srgbClr val="FFC000"/>
                </a:solidFill>
                <a:ea typeface="Dotum"/>
                <a:cs typeface="Times New Roman" panose="02020603050405020304" pitchFamily="18" charset="0"/>
              </a:rPr>
              <a:t>alokacja</a:t>
            </a:r>
            <a:r>
              <a:rPr lang="pl-PL" sz="2000" b="1" i="1" cap="all" spc="-50" dirty="0">
                <a:solidFill>
                  <a:srgbClr val="FFC000"/>
                </a:solidFill>
                <a:ea typeface="Dotum"/>
                <a:cs typeface="Times New Roman" panose="02020603050405020304" pitchFamily="18" charset="0"/>
              </a:rPr>
              <a:t>: 346 976 380 </a:t>
            </a:r>
            <a:r>
              <a:rPr lang="pl-PL" sz="2000" b="1" i="1" cap="all" spc="-50" dirty="0" smtClean="0">
                <a:solidFill>
                  <a:srgbClr val="FFC000"/>
                </a:solidFill>
                <a:ea typeface="Dotum"/>
                <a:cs typeface="Times New Roman" panose="02020603050405020304" pitchFamily="18" charset="0"/>
              </a:rPr>
              <a:t>Euro</a:t>
            </a:r>
            <a:endParaRPr lang="pl-PL" sz="1400" dirty="0">
              <a:solidFill>
                <a:prstClr val="black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709239" y="5760374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>
              <a:solidFill>
                <a:prstClr val="black"/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8" b="9248"/>
          <a:stretch/>
        </p:blipFill>
        <p:spPr>
          <a:xfrm>
            <a:off x="366911" y="3450829"/>
            <a:ext cx="3565163" cy="1966164"/>
          </a:xfrm>
          <a:prstGeom prst="rect">
            <a:avLst/>
          </a:prstGeom>
        </p:spPr>
      </p:pic>
      <p:sp>
        <p:nvSpPr>
          <p:cNvPr id="9" name="Tytuł 1"/>
          <p:cNvSpPr txBox="1">
            <a:spLocks/>
          </p:cNvSpPr>
          <p:nvPr/>
        </p:nvSpPr>
        <p:spPr>
          <a:xfrm>
            <a:off x="4399635" y="327803"/>
            <a:ext cx="7468545" cy="120769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400" b="1" dirty="0" smtClean="0">
                <a:solidFill>
                  <a:srgbClr val="C00000"/>
                </a:solidFill>
                <a:latin typeface="Calibri" panose="020F0502020204030204"/>
              </a:rPr>
              <a:t>Dotychczasowe uzgodnienia wypracowane z </a:t>
            </a:r>
            <a:r>
              <a:rPr lang="pl-PL" sz="2400" b="1" dirty="0" err="1" smtClean="0">
                <a:solidFill>
                  <a:srgbClr val="C00000"/>
                </a:solidFill>
                <a:latin typeface="Calibri" panose="020F0502020204030204"/>
              </a:rPr>
              <a:t>MFiPR</a:t>
            </a:r>
            <a:r>
              <a:rPr lang="pl-PL" sz="2400" b="1" dirty="0" smtClean="0">
                <a:solidFill>
                  <a:srgbClr val="C00000"/>
                </a:solidFill>
                <a:latin typeface="Calibri" panose="020F0502020204030204"/>
              </a:rPr>
              <a:t> dot. wsparcia publicznej infrastruktury badawczej </a:t>
            </a:r>
            <a:r>
              <a:rPr lang="pl-PL" sz="2400" b="1" u="sng" dirty="0" smtClean="0">
                <a:solidFill>
                  <a:srgbClr val="C00000"/>
                </a:solidFill>
                <a:latin typeface="Calibri" panose="020F0502020204030204"/>
              </a:rPr>
              <a:t>z poziomu regionalnego </a:t>
            </a:r>
            <a:r>
              <a:rPr lang="pl-PL" sz="2400" b="1" dirty="0" smtClean="0">
                <a:solidFill>
                  <a:srgbClr val="C00000"/>
                </a:solidFill>
                <a:latin typeface="Calibri" panose="020F0502020204030204"/>
              </a:rPr>
              <a:t>(</a:t>
            </a:r>
            <a:r>
              <a:rPr lang="pl-PL" sz="2400" b="1" smtClean="0">
                <a:solidFill>
                  <a:srgbClr val="C00000"/>
                </a:solidFill>
                <a:latin typeface="Calibri" panose="020F0502020204030204"/>
              </a:rPr>
              <a:t>projekt Umowy </a:t>
            </a:r>
            <a:r>
              <a:rPr lang="pl-PL" sz="2400" b="1" dirty="0" smtClean="0">
                <a:solidFill>
                  <a:srgbClr val="C00000"/>
                </a:solidFill>
                <a:latin typeface="Calibri" panose="020F0502020204030204"/>
              </a:rPr>
              <a:t>Partnerstwa, linia demarkacyjna)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pl-PL" sz="2400" b="1" dirty="0" smtClean="0">
              <a:solidFill>
                <a:srgbClr val="C00000"/>
              </a:solidFill>
              <a:latin typeface="Calibri" panose="020F0502020204030204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pl-PL" sz="1600" b="1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4330460" y="1942724"/>
            <a:ext cx="753772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2000" dirty="0" smtClean="0"/>
              <a:t>możliwość finansowania przedsięwzięć dotyczących infrastruktury, która będzie wykorzystywana zarówno do działalności gospodarczej, jak i niegospodarczej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2000" dirty="0" smtClean="0"/>
              <a:t>wsparcie infrastruktury spoza Polskiej Mapy Infrastruktury Badawczej/ spoza Centrów Kompetencji tworzonych przez organizacje sieciowe typu Sieć Badawcza Łukasiewicz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2000" dirty="0" smtClean="0"/>
              <a:t>projekty </a:t>
            </a:r>
            <a:r>
              <a:rPr lang="pl-PL" sz="2000" dirty="0"/>
              <a:t>uzgodnione z ministrem właściwym ds. rozwoju regionalnego oraz ministrem właściwym ds. nauki wg procedury stanowiącej </a:t>
            </a:r>
            <a:r>
              <a:rPr lang="pl-PL" sz="2000" dirty="0" smtClean="0"/>
              <a:t>załącznik do </a:t>
            </a:r>
            <a:r>
              <a:rPr lang="pl-PL" sz="2000" dirty="0"/>
              <a:t>Kontraktu Programowego </a:t>
            </a:r>
          </a:p>
        </p:txBody>
      </p:sp>
    </p:spTree>
    <p:extLst>
      <p:ext uri="{BB962C8B-B14F-4D97-AF65-F5344CB8AC3E}">
        <p14:creationId xmlns:p14="http://schemas.microsoft.com/office/powerpoint/2010/main" val="297148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445181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</a:t>
            </a:r>
            <a:r>
              <a:rPr lang="pl-PL" sz="2800" b="1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1. INTELIGENTNY I KONKURENCYJNY REGION</a:t>
            </a:r>
            <a:br>
              <a:rPr lang="pl-PL" sz="2800" b="1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5" name="Tytuł 1"/>
          <p:cNvSpPr>
            <a:spLocks noGrp="1"/>
          </p:cNvSpPr>
          <p:nvPr>
            <p:ph idx="1"/>
          </p:nvPr>
        </p:nvSpPr>
        <p:spPr>
          <a:xfrm>
            <a:off x="4206549" y="234159"/>
            <a:ext cx="7260522" cy="5257800"/>
          </a:xfr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pl-PL" sz="1600" cap="all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pl-PL" sz="1600" dirty="0" smtClean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pl-PL" sz="1600" dirty="0"/>
          </a:p>
        </p:txBody>
      </p:sp>
      <p:sp>
        <p:nvSpPr>
          <p:cNvPr id="3" name="Prostokąt 2"/>
          <p:cNvSpPr/>
          <p:nvPr/>
        </p:nvSpPr>
        <p:spPr>
          <a:xfrm>
            <a:off x="581783" y="2739491"/>
            <a:ext cx="31833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i="1" cap="all" spc="-50" dirty="0" smtClean="0">
                <a:solidFill>
                  <a:srgbClr val="FFC000"/>
                </a:solidFill>
                <a:ea typeface="Dotum"/>
                <a:cs typeface="Times New Roman" panose="02020603050405020304" pitchFamily="18" charset="0"/>
              </a:rPr>
              <a:t>alokacja</a:t>
            </a:r>
            <a:r>
              <a:rPr lang="pl-PL" sz="2000" b="1" i="1" cap="all" spc="-50" dirty="0">
                <a:solidFill>
                  <a:srgbClr val="FFC000"/>
                </a:solidFill>
                <a:ea typeface="Dotum"/>
                <a:cs typeface="Times New Roman" panose="02020603050405020304" pitchFamily="18" charset="0"/>
              </a:rPr>
              <a:t>: 346 976 380 </a:t>
            </a:r>
            <a:r>
              <a:rPr lang="pl-PL" sz="2000" b="1" i="1" cap="all" spc="-50" dirty="0" smtClean="0">
                <a:solidFill>
                  <a:srgbClr val="FFC000"/>
                </a:solidFill>
                <a:ea typeface="Dotum"/>
                <a:cs typeface="Times New Roman" panose="02020603050405020304" pitchFamily="18" charset="0"/>
              </a:rPr>
              <a:t>Euro</a:t>
            </a:r>
            <a:endParaRPr lang="pl-PL" sz="1400" dirty="0">
              <a:solidFill>
                <a:prstClr val="black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709239" y="5760374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>
              <a:solidFill>
                <a:prstClr val="black"/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8" b="9248"/>
          <a:stretch/>
        </p:blipFill>
        <p:spPr>
          <a:xfrm>
            <a:off x="366911" y="3450829"/>
            <a:ext cx="3565163" cy="1966164"/>
          </a:xfrm>
          <a:prstGeom prst="rect">
            <a:avLst/>
          </a:prstGeom>
        </p:spPr>
      </p:pic>
      <p:sp>
        <p:nvSpPr>
          <p:cNvPr id="9" name="Tytuł 1"/>
          <p:cNvSpPr txBox="1">
            <a:spLocks/>
          </p:cNvSpPr>
          <p:nvPr/>
        </p:nvSpPr>
        <p:spPr>
          <a:xfrm>
            <a:off x="4399635" y="327803"/>
            <a:ext cx="7508830" cy="121632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pl-PL" sz="2400" b="1" dirty="0" smtClean="0">
              <a:solidFill>
                <a:srgbClr val="C00000"/>
              </a:solidFill>
              <a:latin typeface="Calibri" panose="020F0502020204030204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pl-PL" sz="1600" b="1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4373468" y="1075088"/>
            <a:ext cx="753772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600" dirty="0"/>
              <a:t>Strona samorządowa przekazuje Stronie rządowej listę przedsięwzięć zidentyfikowanych na poziomie regionalnym jako strategiczna regionalna infrastruktura  wraz z fiszkami projektów 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600" dirty="0"/>
              <a:t>Za przedsięwzięcia stanowiące </a:t>
            </a:r>
            <a:r>
              <a:rPr lang="pl-PL" sz="1600" b="1" dirty="0"/>
              <a:t>strategiczną infrastrukturę badawczą </a:t>
            </a:r>
            <a:r>
              <a:rPr lang="pl-PL" sz="1600" dirty="0"/>
              <a:t>uznaje się przedsięwzięcia o wartości </a:t>
            </a:r>
            <a:r>
              <a:rPr lang="pl-PL" sz="1600" b="1" dirty="0"/>
              <a:t>powyżej 500 tys. PLN </a:t>
            </a:r>
            <a:r>
              <a:rPr lang="pl-PL" sz="1600" dirty="0"/>
              <a:t>kosztów kwalifikowalnych </a:t>
            </a:r>
            <a:endParaRPr lang="pl-PL" sz="1600" dirty="0" smtClean="0"/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600" dirty="0"/>
              <a:t>Wartość przedsięwzięć w zakresie dofinansowania ze środków EFRR </a:t>
            </a:r>
            <a:r>
              <a:rPr lang="pl-PL" sz="1600" dirty="0" smtClean="0"/>
              <a:t>wynikających z fiszek przekazywanych stronie rządowej </a:t>
            </a:r>
            <a:r>
              <a:rPr lang="pl-PL" sz="1600" b="1" dirty="0" smtClean="0"/>
              <a:t>nie </a:t>
            </a:r>
            <a:r>
              <a:rPr lang="pl-PL" sz="1600" b="1" dirty="0"/>
              <a:t>może być wyższa niż 200 % </a:t>
            </a:r>
            <a:r>
              <a:rPr lang="pl-PL" sz="1600" dirty="0"/>
              <a:t>wartości alokacji </a:t>
            </a:r>
            <a:r>
              <a:rPr lang="pl-PL" sz="1600" dirty="0" smtClean="0"/>
              <a:t>przeznaczonej </a:t>
            </a:r>
            <a:r>
              <a:rPr lang="pl-PL" sz="1600" dirty="0"/>
              <a:t>na projekty z zakresu infrastruktury badawczej </a:t>
            </a:r>
            <a:endParaRPr lang="pl-PL" sz="1600" dirty="0" smtClean="0"/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600" dirty="0"/>
              <a:t>Strona rządowa opiniuje każde z </a:t>
            </a:r>
            <a:r>
              <a:rPr lang="pl-PL" sz="1600" dirty="0" smtClean="0"/>
              <a:t>przedsięwzięć m.in. pod kątem:</a:t>
            </a:r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dirty="0"/>
              <a:t>zasadności realizacji przedsięwzięcia w kontekście celów interwencji wynikających z UP, </a:t>
            </a:r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dirty="0" smtClean="0"/>
              <a:t>zasadność </a:t>
            </a:r>
            <a:r>
              <a:rPr lang="pl-PL" sz="1600" dirty="0"/>
              <a:t>realizacji </a:t>
            </a:r>
            <a:r>
              <a:rPr lang="pl-PL" sz="1600" dirty="0" smtClean="0"/>
              <a:t>z </a:t>
            </a:r>
            <a:r>
              <a:rPr lang="pl-PL" sz="1600" dirty="0"/>
              <a:t>punktu widzenia potrzeb zidentyfikowanych na poziomie </a:t>
            </a:r>
            <a:r>
              <a:rPr lang="pl-PL" sz="1600" dirty="0" smtClean="0"/>
              <a:t>kraju/regionu</a:t>
            </a:r>
            <a:r>
              <a:rPr lang="pl-PL" sz="1600" dirty="0"/>
              <a:t>, w szczególności w powiązaniu z  inteligentnymi specjalizacjami regionu</a:t>
            </a:r>
            <a:r>
              <a:rPr lang="pl-PL" sz="1600" dirty="0" smtClean="0"/>
              <a:t>,</a:t>
            </a:r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dirty="0" smtClean="0"/>
              <a:t> potencjału </a:t>
            </a:r>
            <a:r>
              <a:rPr lang="pl-PL" sz="1600" dirty="0"/>
              <a:t>wnioskodawcy oraz (jeśli dotyczy)  konsorcjantów/partnerów,</a:t>
            </a:r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dirty="0" smtClean="0"/>
              <a:t>adekwatność </a:t>
            </a:r>
            <a:r>
              <a:rPr lang="pl-PL" sz="1600" dirty="0"/>
              <a:t>zakresu rzeczowego przedsięwzięcia do planowanej agendy badawczej oraz ewentualna korelacji z dotychczasowymi inwestycjami </a:t>
            </a:r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dirty="0" smtClean="0"/>
              <a:t>założeń </a:t>
            </a:r>
            <a:r>
              <a:rPr lang="pl-PL" sz="1600" dirty="0"/>
              <a:t>dotyczące finansowania przedsięwzięcia,</a:t>
            </a:r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dirty="0" smtClean="0"/>
              <a:t>planowanych efektów </a:t>
            </a:r>
            <a:r>
              <a:rPr lang="pl-PL" sz="1600" dirty="0"/>
              <a:t>realizacji przedsięwzięcia w tym </a:t>
            </a:r>
            <a:r>
              <a:rPr lang="pl-PL" sz="1600" dirty="0" smtClean="0"/>
              <a:t>planów </a:t>
            </a:r>
            <a:r>
              <a:rPr lang="pl-PL" sz="1600" dirty="0"/>
              <a:t>wykorzystania i utrzymania infrastruktury oraz planowanej współpracy z przedsiębiorcami,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pl-PL" sz="1600" dirty="0"/>
          </a:p>
        </p:txBody>
      </p:sp>
      <p:sp>
        <p:nvSpPr>
          <p:cNvPr id="10" name="Tytuł 1"/>
          <p:cNvSpPr txBox="1">
            <a:spLocks/>
          </p:cNvSpPr>
          <p:nvPr/>
        </p:nvSpPr>
        <p:spPr>
          <a:xfrm>
            <a:off x="4507190" y="327802"/>
            <a:ext cx="7508830" cy="121632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pl-PL" sz="2400" b="1" dirty="0" smtClean="0">
              <a:solidFill>
                <a:srgbClr val="C00000"/>
              </a:solidFill>
              <a:latin typeface="Calibri" panose="020F0502020204030204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pl-PL" sz="1600" b="1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020780" y="197269"/>
            <a:ext cx="7887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C00000"/>
                </a:solidFill>
              </a:rPr>
              <a:t>Uzgadnianie przedsięwzięć z </a:t>
            </a:r>
            <a:r>
              <a:rPr lang="pl-PL" sz="2400" b="1" dirty="0">
                <a:solidFill>
                  <a:srgbClr val="C00000"/>
                </a:solidFill>
              </a:rPr>
              <a:t>zakresu infrastruktury badawczej </a:t>
            </a:r>
            <a:r>
              <a:rPr lang="pl-PL" sz="2400" b="1" dirty="0" smtClean="0">
                <a:solidFill>
                  <a:srgbClr val="C00000"/>
                </a:solidFill>
              </a:rPr>
              <a:t>– projekt procedury z KP</a:t>
            </a:r>
          </a:p>
        </p:txBody>
      </p:sp>
    </p:spTree>
    <p:extLst>
      <p:ext uri="{BB962C8B-B14F-4D97-AF65-F5344CB8AC3E}">
        <p14:creationId xmlns:p14="http://schemas.microsoft.com/office/powerpoint/2010/main" val="170528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445181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</a:t>
            </a:r>
            <a:r>
              <a:rPr lang="pl-PL" sz="2800" b="1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1. INTELIGENTNY I KONKURENCYJNY REGION</a:t>
            </a:r>
            <a:br>
              <a:rPr lang="pl-PL" sz="2800" b="1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5" name="Tytuł 1"/>
          <p:cNvSpPr>
            <a:spLocks noGrp="1"/>
          </p:cNvSpPr>
          <p:nvPr>
            <p:ph idx="1"/>
          </p:nvPr>
        </p:nvSpPr>
        <p:spPr>
          <a:xfrm>
            <a:off x="4206549" y="234159"/>
            <a:ext cx="7260522" cy="5257800"/>
          </a:xfr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pl-PL" sz="1600" cap="all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pl-PL" sz="1600" dirty="0" smtClean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pl-PL" sz="1600" dirty="0"/>
          </a:p>
        </p:txBody>
      </p:sp>
      <p:sp>
        <p:nvSpPr>
          <p:cNvPr id="3" name="Prostokąt 2"/>
          <p:cNvSpPr/>
          <p:nvPr/>
        </p:nvSpPr>
        <p:spPr>
          <a:xfrm>
            <a:off x="581783" y="2739491"/>
            <a:ext cx="31833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i="1" cap="all" spc="-50" dirty="0" smtClean="0">
                <a:solidFill>
                  <a:srgbClr val="FFC000"/>
                </a:solidFill>
                <a:ea typeface="Dotum"/>
                <a:cs typeface="Times New Roman" panose="02020603050405020304" pitchFamily="18" charset="0"/>
              </a:rPr>
              <a:t>alokacja</a:t>
            </a:r>
            <a:r>
              <a:rPr lang="pl-PL" sz="2000" b="1" i="1" cap="all" spc="-50" dirty="0">
                <a:solidFill>
                  <a:srgbClr val="FFC000"/>
                </a:solidFill>
                <a:ea typeface="Dotum"/>
                <a:cs typeface="Times New Roman" panose="02020603050405020304" pitchFamily="18" charset="0"/>
              </a:rPr>
              <a:t>: 346 976 380 </a:t>
            </a:r>
            <a:r>
              <a:rPr lang="pl-PL" sz="2000" b="1" i="1" cap="all" spc="-50" dirty="0" smtClean="0">
                <a:solidFill>
                  <a:srgbClr val="FFC000"/>
                </a:solidFill>
                <a:ea typeface="Dotum"/>
                <a:cs typeface="Times New Roman" panose="02020603050405020304" pitchFamily="18" charset="0"/>
              </a:rPr>
              <a:t>Euro</a:t>
            </a:r>
            <a:endParaRPr lang="pl-PL" sz="1400" dirty="0">
              <a:solidFill>
                <a:prstClr val="black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709239" y="5760374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>
              <a:solidFill>
                <a:prstClr val="black"/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8" b="9248"/>
          <a:stretch/>
        </p:blipFill>
        <p:spPr>
          <a:xfrm>
            <a:off x="366911" y="3450829"/>
            <a:ext cx="3565163" cy="1966164"/>
          </a:xfrm>
          <a:prstGeom prst="rect">
            <a:avLst/>
          </a:prstGeom>
        </p:spPr>
      </p:pic>
      <p:sp>
        <p:nvSpPr>
          <p:cNvPr id="9" name="Tytuł 1"/>
          <p:cNvSpPr txBox="1">
            <a:spLocks/>
          </p:cNvSpPr>
          <p:nvPr/>
        </p:nvSpPr>
        <p:spPr>
          <a:xfrm>
            <a:off x="4399635" y="327803"/>
            <a:ext cx="7508830" cy="121632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pl-PL" sz="2400" b="1" dirty="0" smtClean="0">
              <a:solidFill>
                <a:srgbClr val="C00000"/>
              </a:solidFill>
              <a:latin typeface="Calibri" panose="020F0502020204030204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pl-PL" sz="1600" b="1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4370745" y="1351133"/>
            <a:ext cx="75377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dirty="0" smtClean="0"/>
              <a:t>oceny dokonuje </a:t>
            </a:r>
            <a:r>
              <a:rPr lang="pl-PL" b="1" dirty="0"/>
              <a:t>zespół ekspertów </a:t>
            </a:r>
            <a:r>
              <a:rPr lang="pl-PL" dirty="0"/>
              <a:t>powołany przez ministra właściwego do spraw szkolnictwa wyższego i nauki. 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dirty="0" smtClean="0"/>
              <a:t>proces </a:t>
            </a:r>
            <a:r>
              <a:rPr lang="pl-PL" dirty="0"/>
              <a:t>opiniowania przedsięwzięcia trwa do </a:t>
            </a:r>
            <a:r>
              <a:rPr lang="pl-PL" b="1" dirty="0"/>
              <a:t>6 </a:t>
            </a:r>
            <a:r>
              <a:rPr lang="pl-PL" b="1" dirty="0" smtClean="0"/>
              <a:t>miesięcy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dirty="0" smtClean="0"/>
              <a:t>fiszka przedsięwzięcia </a:t>
            </a:r>
            <a:r>
              <a:rPr lang="pl-PL" dirty="0"/>
              <a:t>może być </a:t>
            </a:r>
            <a:r>
              <a:rPr lang="pl-PL" b="1" dirty="0" smtClean="0"/>
              <a:t>korygowana/uzupełniana </a:t>
            </a:r>
            <a:r>
              <a:rPr lang="pl-PL" b="1" dirty="0"/>
              <a:t>jeden raz </a:t>
            </a:r>
            <a:r>
              <a:rPr lang="pl-PL" dirty="0"/>
              <a:t>na etapie </a:t>
            </a:r>
            <a:r>
              <a:rPr lang="pl-PL" dirty="0" smtClean="0"/>
              <a:t>opiniowania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dirty="0" smtClean="0"/>
              <a:t>jeśli </a:t>
            </a:r>
            <a:r>
              <a:rPr lang="pl-PL" dirty="0"/>
              <a:t>przed złożeniem wniosku o </a:t>
            </a:r>
            <a:r>
              <a:rPr lang="pl-PL" dirty="0" smtClean="0"/>
              <a:t>dofinansowanie w pozytywnie zaopiniowanym przedsięwzięcia </a:t>
            </a:r>
            <a:r>
              <a:rPr lang="pl-PL" dirty="0"/>
              <a:t>pojawią się </a:t>
            </a:r>
            <a:r>
              <a:rPr lang="pl-PL" dirty="0" smtClean="0"/>
              <a:t>zmiany skutkujące </a:t>
            </a:r>
            <a:r>
              <a:rPr lang="pl-PL" dirty="0"/>
              <a:t>zmianą agendy badawczej, zakresu rzeczowego, lub partnerów realizujących </a:t>
            </a:r>
            <a:r>
              <a:rPr lang="pl-PL" dirty="0" smtClean="0"/>
              <a:t>projekt będą każdorazowo </a:t>
            </a:r>
            <a:r>
              <a:rPr lang="pl-PL" dirty="0"/>
              <a:t>zgłaszane </a:t>
            </a:r>
            <a:r>
              <a:rPr lang="pl-PL" dirty="0" smtClean="0"/>
              <a:t>Ministrowi, który decyduje czy konieczne </a:t>
            </a:r>
            <a:r>
              <a:rPr lang="pl-PL" dirty="0"/>
              <a:t>jest ponowne opiniowanie </a:t>
            </a:r>
            <a:r>
              <a:rPr lang="pl-PL" dirty="0" smtClean="0"/>
              <a:t>przedsięwzięcia</a:t>
            </a:r>
          </a:p>
          <a:p>
            <a:pPr marL="342900" lvl="0" indent="-342900" algn="just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dirty="0" smtClean="0"/>
              <a:t>procedowanie zmian </a:t>
            </a:r>
            <a:r>
              <a:rPr lang="pl-PL" dirty="0"/>
              <a:t>w przedsięwzięciu </a:t>
            </a:r>
            <a:r>
              <a:rPr lang="pl-PL" dirty="0" smtClean="0"/>
              <a:t>objętym już </a:t>
            </a:r>
            <a:r>
              <a:rPr lang="pl-PL" dirty="0"/>
              <a:t>dofinansowaniem z Programu Regionalnego odbywa się </a:t>
            </a:r>
            <a:r>
              <a:rPr lang="pl-PL" dirty="0" smtClean="0"/>
              <a:t>na </a:t>
            </a:r>
            <a:r>
              <a:rPr lang="pl-PL" dirty="0"/>
              <a:t>zasadach wynikających z zawartej przez Instytucję Zarządzającą umowy o </a:t>
            </a:r>
            <a:r>
              <a:rPr lang="pl-PL" dirty="0" smtClean="0"/>
              <a:t>dofinansowanie</a:t>
            </a:r>
          </a:p>
        </p:txBody>
      </p:sp>
      <p:sp>
        <p:nvSpPr>
          <p:cNvPr id="10" name="Tytuł 1"/>
          <p:cNvSpPr txBox="1">
            <a:spLocks/>
          </p:cNvSpPr>
          <p:nvPr/>
        </p:nvSpPr>
        <p:spPr>
          <a:xfrm>
            <a:off x="4507190" y="327802"/>
            <a:ext cx="7508830" cy="121632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pl-PL" sz="2400" b="1" dirty="0" smtClean="0">
              <a:solidFill>
                <a:srgbClr val="C00000"/>
              </a:solidFill>
              <a:latin typeface="Calibri" panose="020F0502020204030204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pl-PL" sz="1600" b="1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210207" y="244091"/>
            <a:ext cx="7887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l-PL" sz="2400" b="1" dirty="0">
                <a:solidFill>
                  <a:srgbClr val="C00000"/>
                </a:solidFill>
              </a:rPr>
              <a:t>Uzgadnianie przedsięwzięć z zakresu infrastruktury badawczej – projekt </a:t>
            </a:r>
            <a:r>
              <a:rPr lang="pl-PL" sz="2400" b="1" dirty="0" smtClean="0">
                <a:solidFill>
                  <a:srgbClr val="C00000"/>
                </a:solidFill>
              </a:rPr>
              <a:t>procedury z KP cd.</a:t>
            </a:r>
          </a:p>
        </p:txBody>
      </p:sp>
    </p:spTree>
    <p:extLst>
      <p:ext uri="{BB962C8B-B14F-4D97-AF65-F5344CB8AC3E}">
        <p14:creationId xmlns:p14="http://schemas.microsoft.com/office/powerpoint/2010/main" val="277777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/>
          <a:srcRect l="7903" r="10244"/>
          <a:stretch/>
        </p:blipFill>
        <p:spPr>
          <a:xfrm>
            <a:off x="0" y="0"/>
            <a:ext cx="2851355" cy="650738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6067" y="6078612"/>
            <a:ext cx="2984796" cy="633939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3186572" y="1275911"/>
            <a:ext cx="85453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u="sng" dirty="0" smtClean="0"/>
              <a:t> </a:t>
            </a:r>
            <a:endParaRPr lang="pl-PL" sz="2000" u="sng" dirty="0"/>
          </a:p>
          <a:p>
            <a:endParaRPr lang="pl-PL" sz="20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851355" y="135968"/>
            <a:ext cx="8535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C00000"/>
                </a:solidFill>
              </a:rPr>
              <a:t>(!) Zaproponowane przez KE kierunkowe zasady wsparcia infrastruktury badawczej w perspektywie 2021-2027 - </a:t>
            </a:r>
            <a:r>
              <a:rPr lang="pl-PL" sz="2400" b="1" u="sng" dirty="0" smtClean="0">
                <a:solidFill>
                  <a:srgbClr val="C00000"/>
                </a:solidFill>
              </a:rPr>
              <a:t>do dalszej dyskusji </a:t>
            </a:r>
            <a:endParaRPr lang="pl-PL" sz="2400" u="sng" dirty="0">
              <a:solidFill>
                <a:srgbClr val="C00000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3350251" y="1543331"/>
            <a:ext cx="753772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dirty="0" smtClean="0"/>
              <a:t>Wsparcie </a:t>
            </a:r>
            <a:r>
              <a:rPr lang="pl-PL" u="sng" dirty="0" smtClean="0"/>
              <a:t>TYLKO</a:t>
            </a:r>
            <a:r>
              <a:rPr lang="pl-PL" dirty="0" smtClean="0"/>
              <a:t>  </a:t>
            </a:r>
            <a:r>
              <a:rPr lang="pl-PL" dirty="0"/>
              <a:t>infrastruktury badawczej </a:t>
            </a:r>
            <a:r>
              <a:rPr lang="pl-PL" dirty="0" smtClean="0"/>
              <a:t>uwzględnionej </a:t>
            </a:r>
            <a:r>
              <a:rPr lang="pl-PL" dirty="0"/>
              <a:t>na Polskiej Mapie Infrastruktury Badawczej, która będzie wspierana z poziomu </a:t>
            </a:r>
            <a:r>
              <a:rPr lang="pl-PL" dirty="0" smtClean="0"/>
              <a:t>krajowego, przy założeniu</a:t>
            </a:r>
            <a:r>
              <a:rPr lang="pl-PL" smtClean="0"/>
              <a:t>, że:  </a:t>
            </a:r>
            <a:endParaRPr lang="pl-PL" dirty="0"/>
          </a:p>
          <a:p>
            <a:pPr marL="342900" marR="38100" lvl="0" indent="-342900" algn="just">
              <a:lnSpc>
                <a:spcPts val="2015"/>
              </a:lnSpc>
              <a:spcBef>
                <a:spcPts val="14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dirty="0" smtClean="0"/>
              <a:t>planowane przedsięwzięcie poparte </a:t>
            </a:r>
            <a:r>
              <a:rPr lang="pl-PL" b="1" dirty="0"/>
              <a:t>analizą popytu </a:t>
            </a:r>
            <a:r>
              <a:rPr lang="pl-PL" dirty="0"/>
              <a:t>lub </a:t>
            </a:r>
            <a:r>
              <a:rPr lang="pl-PL" b="1" dirty="0"/>
              <a:t>identyfikacją potrzeb</a:t>
            </a:r>
            <a:r>
              <a:rPr lang="pl-PL" dirty="0"/>
              <a:t> </a:t>
            </a:r>
            <a:r>
              <a:rPr lang="pl-PL" b="1" dirty="0"/>
              <a:t>użytkowników, </a:t>
            </a:r>
            <a:r>
              <a:rPr lang="pl-PL" dirty="0"/>
              <a:t>w tym przedsiębiorstw, przemysłu i usług, na zakres prowadzonych badań</a:t>
            </a:r>
          </a:p>
          <a:p>
            <a:pPr marL="342900" marR="38100" indent="-342900" algn="just">
              <a:lnSpc>
                <a:spcPts val="2015"/>
              </a:lnSpc>
              <a:spcBef>
                <a:spcPts val="14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dirty="0" smtClean="0"/>
              <a:t>przeprowadzona analiza </a:t>
            </a:r>
            <a:r>
              <a:rPr lang="pl-PL" dirty="0"/>
              <a:t>potwierdzająca brak dostępności odpowiedniej infrastruktur badawczej </a:t>
            </a:r>
            <a:r>
              <a:rPr lang="pl-PL" dirty="0" smtClean="0"/>
              <a:t>w </a:t>
            </a:r>
            <a:r>
              <a:rPr lang="pl-PL" dirty="0"/>
              <a:t>innych ośrodkach badawczych na danym terenie oraz brakiem technologicznych i ekonomicznych alternatyw dla tego rodzaju badań</a:t>
            </a:r>
          </a:p>
          <a:p>
            <a:pPr marL="342900" marR="38100" indent="-342900" algn="just">
              <a:lnSpc>
                <a:spcPts val="2015"/>
              </a:lnSpc>
              <a:spcBef>
                <a:spcPts val="14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dirty="0" smtClean="0"/>
              <a:t>jasne </a:t>
            </a:r>
            <a:r>
              <a:rPr lang="pl-PL" dirty="0"/>
              <a:t>zasady udostępnienia infrastruktury w celu współpracy z przedsiębiorcami lub innymi ośrodkami badawczymi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pl-PL" sz="2400" dirty="0" smtClean="0"/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pl-PL" sz="2400" dirty="0" smtClean="0"/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pl-PL" sz="2400" dirty="0" smtClean="0"/>
          </a:p>
          <a:p>
            <a:pPr algn="just">
              <a:spcAft>
                <a:spcPts val="600"/>
              </a:spcAft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07417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687242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/>
          <a:srcRect l="7903" r="10244"/>
          <a:stretch/>
        </p:blipFill>
        <p:spPr>
          <a:xfrm>
            <a:off x="265669" y="90965"/>
            <a:ext cx="3622590" cy="6767035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542446" y="1132398"/>
            <a:ext cx="7210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/>
              <a:t>Zasady horyzontalne – art. 9 Rozporządzenia ogólnego</a:t>
            </a:r>
            <a:endParaRPr lang="pl-PL" sz="2400" dirty="0"/>
          </a:p>
        </p:txBody>
      </p:sp>
      <p:sp>
        <p:nvSpPr>
          <p:cNvPr id="4" name="Prostokąt 3"/>
          <p:cNvSpPr/>
          <p:nvPr/>
        </p:nvSpPr>
        <p:spPr>
          <a:xfrm>
            <a:off x="4330706" y="1947631"/>
            <a:ext cx="7633984" cy="282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Zasada równości szans i niedyskryminacji </a:t>
            </a: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- podkreślenie konieczności zapobiegania wszelkiej dyskryminacji, w tym ze względu na płeć, rasę lub pochodzenie etniczne, religię lub światopogląd, niepełnosprawność, wiek lub orientację seksualną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Zasada równości płci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Zrównoważony rozwój i zasada „nie wyrządzać poważnych szkód</a:t>
            </a:r>
            <a:r>
              <a:rPr lang="pl-PL" sz="2000" b="1"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endParaRPr lang="pl-PL" sz="20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43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6091"/>
            <a:ext cx="12192000" cy="812800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2792627" y="2136338"/>
            <a:ext cx="757057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54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Fundusze </a:t>
            </a:r>
            <a:r>
              <a:rPr lang="pl-PL" sz="5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Europejskie</a:t>
            </a:r>
          </a:p>
          <a:p>
            <a:r>
              <a:rPr lang="pl-PL" sz="5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dla Małopolski 2021 -2027</a:t>
            </a:r>
          </a:p>
          <a:p>
            <a:r>
              <a:rPr lang="pl-PL" sz="5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Małopolska Przyszłości</a:t>
            </a:r>
            <a:endParaRPr lang="pl-PL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3296" y="2364259"/>
            <a:ext cx="871575" cy="59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83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cja">
  <a:themeElements>
    <a:clrScheme name="Retrospekcja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2182</TotalTime>
  <Words>1494</Words>
  <Application>Microsoft Office PowerPoint</Application>
  <PresentationFormat>Panoramiczny</PresentationFormat>
  <Paragraphs>173</Paragraphs>
  <Slides>14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6" baseType="lpstr">
      <vt:lpstr>Aller</vt:lpstr>
      <vt:lpstr>Arial</vt:lpstr>
      <vt:lpstr>Calibri</vt:lpstr>
      <vt:lpstr>Calibri Light</vt:lpstr>
      <vt:lpstr>Dotum</vt:lpstr>
      <vt:lpstr>Franklin Gothic Demi Cond</vt:lpstr>
      <vt:lpstr>Palatino</vt:lpstr>
      <vt:lpstr>Rod</vt:lpstr>
      <vt:lpstr>Symbol</vt:lpstr>
      <vt:lpstr>Times New Roman</vt:lpstr>
      <vt:lpstr>Wingdings</vt:lpstr>
      <vt:lpstr>Retrospekcja</vt:lpstr>
      <vt:lpstr>Prezentacja programu PowerPoint</vt:lpstr>
      <vt:lpstr>Prezentacja programu PowerPoint</vt:lpstr>
      <vt:lpstr>Orientacyjny harmonogram prac nad programem regionalnym </vt:lpstr>
      <vt:lpstr>Prezentacja programu PowerPoint</vt:lpstr>
      <vt:lpstr>Prezentacja programu PowerPoint</vt:lpstr>
      <vt:lpstr>PRIORYTET 1. INTELIGENTNY I KONKURENCYJNY REGION   </vt:lpstr>
      <vt:lpstr>PRIORYTET 1. INTELIGENTNY I KONKURENCYJNY REGION   </vt:lpstr>
      <vt:lpstr>PRIORYTET 4.   MAŁOPOLSKA INFRASTRUKTURA SPOŁECZNA  ALOKACJA: 298 846 736 Euro</vt:lpstr>
      <vt:lpstr>PRIORYTET 1. INTELIGENTNY I KONKURENCYJNY REGION   </vt:lpstr>
      <vt:lpstr>PRIORYTET 1. INTELIGENTNY I KONKURENCYJNY REGION   </vt:lpstr>
      <vt:lpstr>PRIORYTET 1. INTELIGENTNY I KONKURENCYJNY REGION   </vt:lpstr>
      <vt:lpstr>Prezentacja programu PowerPoint</vt:lpstr>
      <vt:lpstr>   </vt:lpstr>
      <vt:lpstr>Prezentacja programu PowerPoint</vt:lpstr>
    </vt:vector>
  </TitlesOfParts>
  <Company>UMWM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Fundusze Europejskie dla Małopolski</dc:title>
  <dc:creator>Omasta, Katarzyna</dc:creator>
  <cp:lastModifiedBy>Omasta, Katarzyna</cp:lastModifiedBy>
  <cp:revision>286</cp:revision>
  <dcterms:created xsi:type="dcterms:W3CDTF">2021-04-05T13:34:40Z</dcterms:created>
  <dcterms:modified xsi:type="dcterms:W3CDTF">2021-11-04T13:42:17Z</dcterms:modified>
</cp:coreProperties>
</file>