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65" r:id="rId3"/>
    <p:sldId id="275" r:id="rId4"/>
    <p:sldId id="282" r:id="rId5"/>
    <p:sldId id="269" r:id="rId6"/>
    <p:sldId id="281" r:id="rId7"/>
    <p:sldId id="279" r:id="rId8"/>
    <p:sldId id="278" r:id="rId9"/>
    <p:sldId id="266" r:id="rId10"/>
    <p:sldId id="274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187EC6"/>
    <a:srgbClr val="566D90"/>
    <a:srgbClr val="774DA1"/>
    <a:srgbClr val="7413BD"/>
    <a:srgbClr val="C87726"/>
    <a:srgbClr val="DB9713"/>
    <a:srgbClr val="7F7F7F"/>
    <a:srgbClr val="6681C0"/>
    <a:srgbClr val="5B6A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93" d="100"/>
          <a:sy n="93" d="100"/>
        </p:scale>
        <p:origin x="106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01.12.2021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5760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01.12.2021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0215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01.12.2021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891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01.12.2021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800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01.12.2021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4002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01.12.2021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1906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01.12.2021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43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01.12.2021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1444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01.12.2021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398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01.12.2021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0858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01.12.2021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269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B5365-9EF8-49B1-87D3-35DA3949AE26}" type="datetimeFigureOut">
              <a:rPr lang="pl-PL" smtClean="0"/>
              <a:t>01.12.2021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53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ip.malopolska.pl/umwm,a,1495135,siedziba-przy-ul-raclawickiej-56.html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tif"/><Relationship Id="rId5" Type="http://schemas.openxmlformats.org/officeDocument/2006/relationships/hyperlink" Target="https://www.klimat.ekomalopolska.pl/start/" TargetMode="External"/><Relationship Id="rId4" Type="http://schemas.openxmlformats.org/officeDocument/2006/relationships/hyperlink" Target="mailto:sr.sekretariat@umwm.malopolska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aokrąglony 8"/>
          <p:cNvSpPr/>
          <p:nvPr/>
        </p:nvSpPr>
        <p:spPr>
          <a:xfrm>
            <a:off x="2239644" y="1906157"/>
            <a:ext cx="7670047" cy="3861190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357457" y="3207586"/>
            <a:ext cx="7434420" cy="2295093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pl-PL" sz="4400" b="1" i="1" dirty="0" smtClean="0"/>
              <a:t>       </a:t>
            </a:r>
            <a:r>
              <a:rPr lang="pl-PL" sz="3800" b="1" i="1" dirty="0" smtClean="0"/>
              <a:t>Realizacja START w Małopolsce</a:t>
            </a:r>
            <a:r>
              <a:rPr lang="pl-PL" sz="3600" b="1" i="1" dirty="0" smtClean="0"/>
              <a:t> </a:t>
            </a:r>
            <a:endParaRPr lang="pl-PL" sz="4400" b="1" i="1" dirty="0" smtClean="0"/>
          </a:p>
        </p:txBody>
      </p:sp>
      <p:sp>
        <p:nvSpPr>
          <p:cNvPr id="4" name="pole tekstowe 3"/>
          <p:cNvSpPr txBox="1"/>
          <p:nvPr/>
        </p:nvSpPr>
        <p:spPr>
          <a:xfrm>
            <a:off x="4640486" y="4665917"/>
            <a:ext cx="485263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400" i="1" dirty="0" smtClean="0"/>
              <a:t>Piotr Łyczko</a:t>
            </a:r>
            <a:endParaRPr lang="pl-PL" sz="2400" i="1" dirty="0"/>
          </a:p>
          <a:p>
            <a:pPr algn="r"/>
            <a:r>
              <a:rPr lang="pl-PL" sz="1400" dirty="0" smtClean="0"/>
              <a:t>Zastępca Dyrektora Departamentu Środowiska</a:t>
            </a:r>
            <a:endParaRPr lang="pl-PL" sz="1400" dirty="0"/>
          </a:p>
          <a:p>
            <a:pPr algn="r"/>
            <a:endParaRPr lang="pl-PL" sz="1300" dirty="0"/>
          </a:p>
          <a:p>
            <a:pPr algn="r"/>
            <a:endParaRPr lang="pl-PL" dirty="0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643" y="1966542"/>
            <a:ext cx="1408379" cy="140837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51909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1" y="113497"/>
            <a:ext cx="7562330" cy="66222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155" y="1178176"/>
            <a:ext cx="2305319" cy="23104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156" y="3761433"/>
            <a:ext cx="2305319" cy="29138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047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tekstu 3"/>
          <p:cNvSpPr txBox="1">
            <a:spLocks/>
          </p:cNvSpPr>
          <p:nvPr/>
        </p:nvSpPr>
        <p:spPr bwMode="auto">
          <a:xfrm>
            <a:off x="699560" y="513943"/>
            <a:ext cx="7495534" cy="604358"/>
          </a:xfrm>
          <a:prstGeom prst="roundRect">
            <a:avLst>
              <a:gd name="adj" fmla="val 50000"/>
            </a:avLst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  <a:lvl2pPr marL="0" indent="228496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2pPr>
            <a:lvl3pPr marL="0" indent="456992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3pPr>
            <a:lvl4pPr marL="0" indent="685486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4pPr>
            <a:lvl5pPr marL="0" indent="913982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5pPr>
            <a:lvl6pPr marL="2661543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6pPr>
            <a:lvl7pPr marL="3131231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7pPr>
            <a:lvl8pPr marL="3600913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8pPr>
            <a:lvl9pPr marL="4070601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9pPr>
          </a:lstStyle>
          <a:p>
            <a:pPr algn="ctr"/>
            <a:endParaRPr lang="en-US" sz="2500" kern="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Prostokąt zaokrąglony 8"/>
          <p:cNvSpPr/>
          <p:nvPr/>
        </p:nvSpPr>
        <p:spPr>
          <a:xfrm>
            <a:off x="699560" y="1831836"/>
            <a:ext cx="7095402" cy="426211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dtytuł 2"/>
          <p:cNvSpPr txBox="1">
            <a:spLocks/>
          </p:cNvSpPr>
          <p:nvPr/>
        </p:nvSpPr>
        <p:spPr>
          <a:xfrm>
            <a:off x="975036" y="2242182"/>
            <a:ext cx="4784500" cy="35648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l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l-PL" sz="1800" dirty="0"/>
              <a:t>2 działające kopalnie węgla kamiennego: 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b="1" dirty="0" smtClean="0"/>
              <a:t>KWK </a:t>
            </a:r>
            <a:r>
              <a:rPr lang="pl-PL" sz="1800" b="1" dirty="0"/>
              <a:t>Brzeszcze </a:t>
            </a:r>
            <a:r>
              <a:rPr lang="pl-PL" sz="1800" dirty="0" smtClean="0"/>
              <a:t>i</a:t>
            </a:r>
            <a:r>
              <a:rPr lang="pl-PL" sz="1800" b="1" dirty="0" smtClean="0">
                <a:solidFill>
                  <a:srgbClr val="0070C0"/>
                </a:solidFill>
              </a:rPr>
              <a:t> </a:t>
            </a:r>
            <a:r>
              <a:rPr lang="pl-PL" sz="1800" b="1" dirty="0"/>
              <a:t>KWK Janina </a:t>
            </a:r>
            <a:r>
              <a:rPr lang="pl-PL" sz="1800" b="1" dirty="0" smtClean="0"/>
              <a:t>w </a:t>
            </a:r>
            <a:r>
              <a:rPr lang="pl-PL" sz="1800" b="1" dirty="0"/>
              <a:t>Libiążu</a:t>
            </a:r>
            <a:r>
              <a:rPr lang="pl-PL" sz="1800" dirty="0"/>
              <a:t> 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łączne </a:t>
            </a:r>
            <a:r>
              <a:rPr lang="pl-PL" sz="1800" b="1" i="1" dirty="0" smtClean="0"/>
              <a:t>wydobycie</a:t>
            </a:r>
            <a:r>
              <a:rPr lang="pl-PL" sz="1800" b="1" i="1" dirty="0"/>
              <a:t>: </a:t>
            </a:r>
            <a:r>
              <a:rPr lang="pl-PL" sz="1800" b="1" i="1" dirty="0" smtClean="0"/>
              <a:t>ok</a:t>
            </a:r>
            <a:r>
              <a:rPr lang="pl-PL" sz="1800" b="1" i="1" dirty="0"/>
              <a:t>. 2,3 mln ton </a:t>
            </a:r>
            <a:r>
              <a:rPr lang="pl-PL" sz="1800" b="1" i="1" dirty="0" smtClean="0"/>
              <a:t>rocznie</a:t>
            </a:r>
            <a:r>
              <a:rPr lang="pl-PL" sz="1800" i="1" dirty="0" smtClean="0"/>
              <a:t>. </a:t>
            </a:r>
            <a:br>
              <a:rPr lang="pl-PL" sz="1800" i="1" dirty="0" smtClean="0"/>
            </a:br>
            <a:r>
              <a:rPr lang="pl-PL" sz="1800" b="1" i="1" dirty="0" smtClean="0"/>
              <a:t>Zatrudnienie</a:t>
            </a:r>
            <a:r>
              <a:rPr lang="pl-PL" sz="1800" b="1" i="1" dirty="0"/>
              <a:t>: ok 4000 pracowników</a:t>
            </a:r>
            <a:r>
              <a:rPr lang="pl-PL" sz="1800" i="1" dirty="0"/>
              <a:t> (2019). </a:t>
            </a:r>
            <a:r>
              <a:rPr lang="pl-PL" sz="1800" dirty="0"/>
              <a:t/>
            </a:r>
            <a:br>
              <a:rPr lang="pl-PL" sz="1800" dirty="0"/>
            </a:br>
            <a:endParaRPr lang="pl-PL" sz="1800" dirty="0"/>
          </a:p>
          <a:p>
            <a:pPr marL="285750" lvl="0" indent="-285750" algn="l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l-PL" sz="1800" dirty="0"/>
              <a:t>3 elektrownie węglowe: 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b="1" dirty="0" smtClean="0">
                <a:solidFill>
                  <a:srgbClr val="0070C0"/>
                </a:solidFill>
              </a:rPr>
              <a:t>Trzebinia </a:t>
            </a:r>
            <a:r>
              <a:rPr lang="pl-PL" sz="1800" b="1" dirty="0">
                <a:solidFill>
                  <a:srgbClr val="0070C0"/>
                </a:solidFill>
              </a:rPr>
              <a:t>(546 MW)</a:t>
            </a:r>
            <a:r>
              <a:rPr lang="pl-PL" sz="1800" dirty="0"/>
              <a:t>, </a:t>
            </a:r>
            <a:r>
              <a:rPr lang="pl-PL" sz="1800" b="1" dirty="0">
                <a:solidFill>
                  <a:srgbClr val="0070C0"/>
                </a:solidFill>
              </a:rPr>
              <a:t>Kraków (460 MW) </a:t>
            </a:r>
            <a:r>
              <a:rPr lang="pl-PL" sz="1800" b="1" dirty="0" smtClean="0">
                <a:solidFill>
                  <a:srgbClr val="0070C0"/>
                </a:solidFill>
              </a:rPr>
              <a:t/>
            </a:r>
            <a:br>
              <a:rPr lang="pl-PL" sz="1800" b="1" dirty="0" smtClean="0">
                <a:solidFill>
                  <a:srgbClr val="0070C0"/>
                </a:solidFill>
              </a:rPr>
            </a:br>
            <a:r>
              <a:rPr lang="pl-PL" sz="1800" b="1" dirty="0" smtClean="0">
                <a:solidFill>
                  <a:srgbClr val="0070C0"/>
                </a:solidFill>
              </a:rPr>
              <a:t>i </a:t>
            </a:r>
            <a:r>
              <a:rPr lang="pl-PL" sz="1800" b="1" dirty="0">
                <a:solidFill>
                  <a:srgbClr val="0070C0"/>
                </a:solidFill>
              </a:rPr>
              <a:t>Skawina (490 MW</a:t>
            </a:r>
            <a:r>
              <a:rPr lang="pl-PL" sz="1800" b="1" dirty="0" smtClean="0">
                <a:solidFill>
                  <a:srgbClr val="0070C0"/>
                </a:solidFill>
              </a:rPr>
              <a:t>)</a:t>
            </a:r>
            <a:r>
              <a:rPr lang="pl-PL" sz="1800" dirty="0" smtClean="0"/>
              <a:t>. </a:t>
            </a:r>
            <a:br>
              <a:rPr lang="pl-PL" sz="1800" dirty="0" smtClean="0"/>
            </a:br>
            <a:r>
              <a:rPr lang="pl-PL" sz="1800" b="1" i="1" dirty="0" smtClean="0"/>
              <a:t>Zatrudnienie</a:t>
            </a:r>
            <a:r>
              <a:rPr lang="pl-PL" sz="1800" b="1" i="1" dirty="0"/>
              <a:t>: ok. 1200 pracowników </a:t>
            </a:r>
            <a:r>
              <a:rPr lang="pl-PL" sz="1800" i="1" dirty="0"/>
              <a:t>(2019).</a:t>
            </a:r>
          </a:p>
          <a:p>
            <a:pPr lvl="0" algn="l">
              <a:lnSpc>
                <a:spcPct val="100000"/>
              </a:lnSpc>
            </a:pPr>
            <a:r>
              <a:rPr lang="pl-PL" sz="1800" b="1" dirty="0" smtClean="0"/>
              <a:t>     Łącznie </a:t>
            </a:r>
            <a:r>
              <a:rPr lang="pl-PL" sz="1800" b="1" dirty="0"/>
              <a:t>z sektorem węglowym związanych </a:t>
            </a:r>
            <a:r>
              <a:rPr lang="pl-PL" sz="1800" b="1" dirty="0" smtClean="0"/>
              <a:t/>
            </a:r>
            <a:br>
              <a:rPr lang="pl-PL" sz="1800" b="1" dirty="0" smtClean="0"/>
            </a:br>
            <a:r>
              <a:rPr lang="pl-PL" sz="1800" b="1" dirty="0" smtClean="0"/>
              <a:t>     jest </a:t>
            </a:r>
            <a:r>
              <a:rPr lang="pl-PL" sz="1800" b="1" dirty="0"/>
              <a:t>8,9 tys. p</a:t>
            </a:r>
            <a:r>
              <a:rPr lang="pl-PL" sz="1800" b="1" dirty="0" smtClean="0"/>
              <a:t>racowników.</a:t>
            </a:r>
            <a:endParaRPr lang="pl-PL" sz="1800" dirty="0"/>
          </a:p>
          <a:p>
            <a:pPr algn="l">
              <a:lnSpc>
                <a:spcPct val="100000"/>
              </a:lnSpc>
            </a:pPr>
            <a:r>
              <a:rPr lang="pl-PL" sz="1700" dirty="0"/>
              <a:t/>
            </a:r>
            <a:br>
              <a:rPr lang="pl-PL" sz="1700" dirty="0"/>
            </a:br>
            <a:endParaRPr lang="pl-PL" sz="1700" dirty="0"/>
          </a:p>
        </p:txBody>
      </p:sp>
      <p:sp>
        <p:nvSpPr>
          <p:cNvPr id="28" name="Podtytuł 2"/>
          <p:cNvSpPr txBox="1">
            <a:spLocks/>
          </p:cNvSpPr>
          <p:nvPr/>
        </p:nvSpPr>
        <p:spPr>
          <a:xfrm>
            <a:off x="777198" y="595306"/>
            <a:ext cx="8621431" cy="481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b="1" dirty="0">
                <a:solidFill>
                  <a:srgbClr val="0070C0"/>
                </a:solidFill>
              </a:rPr>
              <a:t>Sprawiedliwa transformacja energetyczna </a:t>
            </a:r>
            <a:r>
              <a:rPr lang="pl-PL" b="1" dirty="0" smtClean="0">
                <a:solidFill>
                  <a:srgbClr val="0070C0"/>
                </a:solidFill>
              </a:rPr>
              <a:t>w </a:t>
            </a:r>
            <a:r>
              <a:rPr lang="pl-PL" b="1" dirty="0">
                <a:solidFill>
                  <a:srgbClr val="0070C0"/>
                </a:solidFill>
              </a:rPr>
              <a:t>Małopolsce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17" y="1114575"/>
            <a:ext cx="6415588" cy="569663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777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zaokrąglony 10"/>
          <p:cNvSpPr/>
          <p:nvPr/>
        </p:nvSpPr>
        <p:spPr>
          <a:xfrm>
            <a:off x="1150942" y="2786085"/>
            <a:ext cx="9327563" cy="391127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Symbol zastępczy tekstu 3"/>
          <p:cNvSpPr txBox="1">
            <a:spLocks/>
          </p:cNvSpPr>
          <p:nvPr/>
        </p:nvSpPr>
        <p:spPr bwMode="auto">
          <a:xfrm>
            <a:off x="1188028" y="1199604"/>
            <a:ext cx="6769498" cy="985158"/>
          </a:xfrm>
          <a:prstGeom prst="roundRect">
            <a:avLst>
              <a:gd name="adj" fmla="val 50000"/>
            </a:avLst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  <a:lvl2pPr marL="0" indent="228496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2pPr>
            <a:lvl3pPr marL="0" indent="456992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3pPr>
            <a:lvl4pPr marL="0" indent="685486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4pPr>
            <a:lvl5pPr marL="0" indent="913982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5pPr>
            <a:lvl6pPr marL="2661543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6pPr>
            <a:lvl7pPr marL="3131231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7pPr>
            <a:lvl8pPr marL="3600913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8pPr>
            <a:lvl9pPr marL="4070601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9pPr>
          </a:lstStyle>
          <a:p>
            <a:pPr algn="ctr"/>
            <a:endParaRPr lang="en-US" sz="2500" kern="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1334531" y="1437070"/>
            <a:ext cx="6532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rgbClr val="0070C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Mechanizm Sprawiedliwej Transformacji</a:t>
            </a:r>
            <a:endParaRPr lang="pl-PL" sz="2800" b="1" dirty="0">
              <a:solidFill>
                <a:srgbClr val="0070C0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94780" y="3017054"/>
            <a:ext cx="8232300" cy="3611465"/>
          </a:xfrm>
        </p:spPr>
        <p:txBody>
          <a:bodyPr>
            <a:noAutofit/>
          </a:bodyPr>
          <a:lstStyle/>
          <a:p>
            <a:pPr marL="285750" indent="-285750" algn="l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l-PL" sz="1800" b="1" dirty="0" smtClean="0"/>
              <a:t>Fundusz </a:t>
            </a:r>
            <a:r>
              <a:rPr lang="pl-PL" sz="1800" b="1" dirty="0"/>
              <a:t>Sprawiedliwej Transformacji (FST) </a:t>
            </a:r>
            <a:r>
              <a:rPr lang="pl-PL" sz="1800" dirty="0"/>
              <a:t>o całkowitym budżecie 17,5 mld </a:t>
            </a:r>
            <a:r>
              <a:rPr lang="pl-PL" sz="1800" dirty="0" smtClean="0"/>
              <a:t>euro. Alokacja </a:t>
            </a:r>
            <a:r>
              <a:rPr lang="pl-PL" sz="1800" dirty="0"/>
              <a:t>dla PL to 4,4 mld (dla 3-6 podregionów NUTS 3). </a:t>
            </a:r>
            <a:r>
              <a:rPr lang="pl-PL" sz="1800" dirty="0" smtClean="0"/>
              <a:t>Fundusz wspiera </a:t>
            </a:r>
            <a:r>
              <a:rPr lang="pl-PL" sz="1800" dirty="0"/>
              <a:t>dywersyfikację gospodarczą i przekształcanie terenów górniczych – w zakresie łagodzenie skutków społecznych i ekonomicznych transformacji </a:t>
            </a:r>
            <a:r>
              <a:rPr lang="pl-PL" sz="1800" dirty="0" smtClean="0"/>
              <a:t>energetycznej. </a:t>
            </a:r>
            <a:endParaRPr lang="pl-PL" sz="1800" dirty="0"/>
          </a:p>
          <a:p>
            <a:pPr marL="285750" indent="-285750" algn="l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l-PL" sz="1800" dirty="0" smtClean="0"/>
              <a:t>Dedykowany </a:t>
            </a:r>
            <a:r>
              <a:rPr lang="pl-PL" sz="1800" dirty="0"/>
              <a:t>program w ramach </a:t>
            </a:r>
            <a:r>
              <a:rPr lang="pl-PL" sz="1800" b="1" dirty="0" err="1"/>
              <a:t>InvestEU</a:t>
            </a:r>
            <a:r>
              <a:rPr lang="pl-PL" sz="1800" dirty="0"/>
              <a:t> w wysokości 1,8 mld euro. </a:t>
            </a:r>
            <a:r>
              <a:rPr lang="pl-PL" sz="1800" dirty="0" err="1" smtClean="0"/>
              <a:t>InvestEU</a:t>
            </a:r>
            <a:r>
              <a:rPr lang="pl-PL" sz="1800" dirty="0" smtClean="0"/>
              <a:t> </a:t>
            </a:r>
            <a:r>
              <a:rPr lang="pl-PL" sz="1800" dirty="0"/>
              <a:t>wesprze projekty infrastruktury energetycznej i transportowej, w tym infrastruktury gazowej i ciepłowniczej, ale także projekty dekarbonizacji, dywersyfikacji gospodarczej i infrastruktury społecznej. </a:t>
            </a:r>
          </a:p>
          <a:p>
            <a:pPr marL="285750" indent="-285750" algn="l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l-PL" sz="1800" b="1" dirty="0" smtClean="0"/>
              <a:t>Linia </a:t>
            </a:r>
            <a:r>
              <a:rPr lang="pl-PL" sz="1800" b="1" dirty="0"/>
              <a:t>pożyczkowa </a:t>
            </a:r>
            <a:r>
              <a:rPr lang="pl-PL" sz="1800" b="1" dirty="0" smtClean="0"/>
              <a:t>EBI </a:t>
            </a:r>
            <a:r>
              <a:rPr lang="pl-PL" sz="1800" dirty="0" smtClean="0"/>
              <a:t>na </a:t>
            </a:r>
            <a:r>
              <a:rPr lang="pl-PL" sz="1800" dirty="0"/>
              <a:t>rzecz sektora publicznego. </a:t>
            </a:r>
            <a:r>
              <a:rPr lang="pl-PL" sz="1800" dirty="0" smtClean="0"/>
              <a:t>Dotacje </a:t>
            </a:r>
            <a:r>
              <a:rPr lang="pl-PL" sz="1800" dirty="0"/>
              <a:t>na kwotę 1,5 mld euro </a:t>
            </a:r>
            <a:r>
              <a:rPr lang="pl-PL" sz="1800" dirty="0" smtClean="0"/>
              <a:t>z </a:t>
            </a:r>
            <a:r>
              <a:rPr lang="pl-PL" sz="1800" dirty="0"/>
              <a:t>budżetu </a:t>
            </a:r>
            <a:r>
              <a:rPr lang="pl-PL" sz="1800" dirty="0" smtClean="0"/>
              <a:t>UE i </a:t>
            </a:r>
            <a:r>
              <a:rPr lang="pl-PL" sz="1800" dirty="0"/>
              <a:t>10 mld euro w formie pożyczek </a:t>
            </a:r>
            <a:r>
              <a:rPr lang="pl-PL" sz="1800" dirty="0" smtClean="0"/>
              <a:t>EBI na </a:t>
            </a:r>
            <a:r>
              <a:rPr lang="pl-PL" sz="1800" dirty="0"/>
              <a:t>infrastrukturę energetyczną i transportową, sieci ciepłownicze, środki efektywności energetycznej, w tym renowację budynków, a także infrastrukturę społeczną</a:t>
            </a:r>
            <a:r>
              <a:rPr lang="pl-PL" sz="1800" dirty="0" smtClean="0"/>
              <a:t>.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0098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zaokrąglony 10"/>
          <p:cNvSpPr/>
          <p:nvPr/>
        </p:nvSpPr>
        <p:spPr>
          <a:xfrm>
            <a:off x="1150942" y="2786085"/>
            <a:ext cx="9327563" cy="3241111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Symbol zastępczy tekstu 3"/>
          <p:cNvSpPr txBox="1">
            <a:spLocks/>
          </p:cNvSpPr>
          <p:nvPr/>
        </p:nvSpPr>
        <p:spPr bwMode="auto">
          <a:xfrm>
            <a:off x="1188028" y="1199604"/>
            <a:ext cx="6769498" cy="985158"/>
          </a:xfrm>
          <a:prstGeom prst="roundRect">
            <a:avLst>
              <a:gd name="adj" fmla="val 50000"/>
            </a:avLst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  <a:lvl2pPr marL="0" indent="228496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2pPr>
            <a:lvl3pPr marL="0" indent="456992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3pPr>
            <a:lvl4pPr marL="0" indent="685486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4pPr>
            <a:lvl5pPr marL="0" indent="913982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5pPr>
            <a:lvl6pPr marL="2661543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6pPr>
            <a:lvl7pPr marL="3131231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7pPr>
            <a:lvl8pPr marL="3600913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8pPr>
            <a:lvl9pPr marL="4070601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9pPr>
          </a:lstStyle>
          <a:p>
            <a:pPr algn="ctr"/>
            <a:endParaRPr lang="en-US" sz="2500" kern="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028" y="1255160"/>
            <a:ext cx="929602" cy="929602"/>
          </a:xfrm>
          <a:prstGeom prst="rect">
            <a:avLst/>
          </a:prstGeom>
          <a:effectLst/>
        </p:spPr>
      </p:pic>
      <p:pic>
        <p:nvPicPr>
          <p:cNvPr id="19" name="Obraz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232" y="1247963"/>
            <a:ext cx="936799" cy="936799"/>
          </a:xfrm>
          <a:prstGeom prst="rect">
            <a:avLst/>
          </a:prstGeom>
          <a:effectLst/>
        </p:spPr>
      </p:pic>
      <p:pic>
        <p:nvPicPr>
          <p:cNvPr id="20" name="Obraz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601" y="1250227"/>
            <a:ext cx="929661" cy="935941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4176771" y="1437070"/>
            <a:ext cx="8015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rgbClr val="0070C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START w Małopolsce</a:t>
            </a:r>
            <a:endParaRPr lang="pl-PL" sz="2800" b="1" dirty="0">
              <a:solidFill>
                <a:srgbClr val="0070C0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94780" y="3017054"/>
            <a:ext cx="8232300" cy="3611465"/>
          </a:xfrm>
        </p:spPr>
        <p:txBody>
          <a:bodyPr>
            <a:no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pl-PL" sz="1800" b="1" dirty="0" smtClean="0"/>
              <a:t>W październiku </a:t>
            </a:r>
            <a:r>
              <a:rPr lang="pl-PL" sz="1800" b="1" dirty="0"/>
              <a:t>2019 r. Małopolska </a:t>
            </a:r>
            <a:r>
              <a:rPr lang="pl-PL" sz="1800" b="1" dirty="0" smtClean="0"/>
              <a:t>została wybrana do realizacji </a:t>
            </a:r>
            <a:r>
              <a:rPr lang="pl-PL" sz="1800" b="1" dirty="0"/>
              <a:t>projekt START, </a:t>
            </a:r>
            <a:r>
              <a:rPr lang="pl-PL" sz="1800" dirty="0"/>
              <a:t>w ramach, którego eksperci unijnej Platformy Regionów Węglowych w Transformacji </a:t>
            </a:r>
            <a:r>
              <a:rPr lang="pl-PL" sz="1800" dirty="0" smtClean="0"/>
              <a:t>pomagają </a:t>
            </a:r>
            <a:r>
              <a:rPr lang="pl-PL" sz="1800" dirty="0" smtClean="0"/>
              <a:t>w </a:t>
            </a:r>
            <a:r>
              <a:rPr lang="pl-PL" sz="1800" dirty="0"/>
              <a:t>wypracowaniu projektów pilotażowych łagodzących skutki </a:t>
            </a:r>
            <a:r>
              <a:rPr lang="pl-PL" sz="1800" dirty="0" err="1"/>
              <a:t>społeczno</a:t>
            </a:r>
            <a:r>
              <a:rPr lang="pl-PL" sz="1800" dirty="0"/>
              <a:t>–gospodarczej transformacji </a:t>
            </a:r>
            <a:r>
              <a:rPr lang="pl-PL" sz="1800" dirty="0" smtClean="0"/>
              <a:t>energetycznej. </a:t>
            </a:r>
            <a:endParaRPr lang="pl-PL" sz="1800" dirty="0" smtClean="0"/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pl-PL" sz="1800" dirty="0" smtClean="0"/>
              <a:t>Pierwsze </a:t>
            </a:r>
            <a:r>
              <a:rPr lang="pl-PL" sz="1800" dirty="0"/>
              <a:t>spotkanie z ekspertami SEKRETARIAT-u Platformy </a:t>
            </a:r>
            <a:r>
              <a:rPr lang="pl-PL" sz="1800" dirty="0" err="1"/>
              <a:t>CRinT</a:t>
            </a:r>
            <a:r>
              <a:rPr lang="pl-PL" sz="1800" dirty="0"/>
              <a:t> miało miejsce w dniach 21-22 stycznia 2020 r. </a:t>
            </a:r>
            <a:r>
              <a:rPr lang="pl-PL" sz="1800" b="1" dirty="0"/>
              <a:t>Celem spotkania była ocena społeczno-gospodarcza obszarów węglowych zachodniej Małopolski</a:t>
            </a:r>
            <a:r>
              <a:rPr lang="pl-PL" sz="1800" dirty="0"/>
              <a:t>. W spotkaniu wzięli udział przedstawiciele powiatów i gmin Małopolski Zachodniej, Akademii Górniczo-Hutniczej w Krakowie, Małopolskiej Agencji Rozwoju Regionalnego, Wojewódzkiego Urzędu Pracy, Tauron Polska Energia S.A. oraz organizacji pozarządowych</a:t>
            </a:r>
            <a:r>
              <a:rPr lang="pl-PL" sz="1800" dirty="0" smtClean="0"/>
              <a:t>.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561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zaokrąglony 10"/>
          <p:cNvSpPr/>
          <p:nvPr/>
        </p:nvSpPr>
        <p:spPr>
          <a:xfrm>
            <a:off x="1533094" y="2345445"/>
            <a:ext cx="7979514" cy="3079732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Symbol zastępczy tekstu 3"/>
          <p:cNvSpPr txBox="1">
            <a:spLocks/>
          </p:cNvSpPr>
          <p:nvPr/>
        </p:nvSpPr>
        <p:spPr bwMode="auto">
          <a:xfrm>
            <a:off x="1533094" y="941360"/>
            <a:ext cx="6769498" cy="985158"/>
          </a:xfrm>
          <a:prstGeom prst="roundRect">
            <a:avLst>
              <a:gd name="adj" fmla="val 50000"/>
            </a:avLst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  <a:lvl2pPr marL="0" indent="228496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2pPr>
            <a:lvl3pPr marL="0" indent="456992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3pPr>
            <a:lvl4pPr marL="0" indent="685486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4pPr>
            <a:lvl5pPr marL="0" indent="913982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5pPr>
            <a:lvl6pPr marL="2661543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6pPr>
            <a:lvl7pPr marL="3131231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7pPr>
            <a:lvl8pPr marL="3600913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8pPr>
            <a:lvl9pPr marL="4070601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9pPr>
          </a:lstStyle>
          <a:p>
            <a:pPr algn="ctr"/>
            <a:endParaRPr lang="en-US" sz="2500" kern="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502" y="996916"/>
            <a:ext cx="929602" cy="929602"/>
          </a:xfrm>
          <a:prstGeom prst="rect">
            <a:avLst/>
          </a:prstGeom>
          <a:effectLst/>
        </p:spPr>
      </p:pic>
      <p:pic>
        <p:nvPicPr>
          <p:cNvPr id="19" name="Obraz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667" y="2345445"/>
            <a:ext cx="936799" cy="936799"/>
          </a:xfrm>
          <a:prstGeom prst="rect">
            <a:avLst/>
          </a:prstGeom>
          <a:effectLst/>
        </p:spPr>
      </p:pic>
      <p:sp>
        <p:nvSpPr>
          <p:cNvPr id="2" name="pole tekstowe 1"/>
          <p:cNvSpPr txBox="1"/>
          <p:nvPr/>
        </p:nvSpPr>
        <p:spPr>
          <a:xfrm>
            <a:off x="2543562" y="1144551"/>
            <a:ext cx="8015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rgbClr val="0070C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Projekty pilotażowe</a:t>
            </a:r>
            <a:endParaRPr lang="pl-PL" sz="2800" b="1" dirty="0">
              <a:solidFill>
                <a:srgbClr val="0070C0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374104" y="2717801"/>
            <a:ext cx="6864786" cy="4053935"/>
          </a:xfrm>
        </p:spPr>
        <p:txBody>
          <a:bodyPr>
            <a:no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pl-PL" sz="1800" dirty="0"/>
              <a:t>Do końca 2020 r. do Departamentu Środowiska UMWM wpłynęło ponad </a:t>
            </a:r>
            <a:r>
              <a:rPr lang="pl-PL" sz="1800" b="1" dirty="0"/>
              <a:t>60 propozycji projektów </a:t>
            </a:r>
            <a:r>
              <a:rPr lang="pl-PL" sz="1800" b="1" dirty="0" smtClean="0"/>
              <a:t>projektowych</a:t>
            </a:r>
            <a:r>
              <a:rPr lang="pl-PL" sz="1800" dirty="0" smtClean="0"/>
              <a:t> związanych z przemianami energetycznymi, które przygotowały gminy i powiaty </a:t>
            </a:r>
            <a:r>
              <a:rPr lang="pl-PL" sz="1800" dirty="0"/>
              <a:t>Małopolski Zachodniej oraz </a:t>
            </a:r>
            <a:r>
              <a:rPr lang="pl-PL" sz="1800" dirty="0" smtClean="0"/>
              <a:t>firmy. Całkowity </a:t>
            </a:r>
            <a:r>
              <a:rPr lang="pl-PL" sz="1800" dirty="0"/>
              <a:t>budżet projektów to </a:t>
            </a:r>
            <a:r>
              <a:rPr lang="pl-PL" sz="1800" b="1" dirty="0"/>
              <a:t>ponad 3 mld zł (700 mln euro</a:t>
            </a:r>
            <a:r>
              <a:rPr lang="pl-PL" sz="1800" b="1" dirty="0" smtClean="0"/>
              <a:t>).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pl-PL" sz="1800" b="1" dirty="0" smtClean="0"/>
              <a:t>Fiszki </a:t>
            </a:r>
            <a:r>
              <a:rPr lang="pl-PL" sz="1800" b="1" dirty="0"/>
              <a:t>projektów </a:t>
            </a:r>
            <a:r>
              <a:rPr lang="pl-PL" sz="1800" dirty="0"/>
              <a:t>przygotowywane zostały przez m.in. przez </a:t>
            </a:r>
            <a:r>
              <a:rPr lang="pl-PL" sz="1800" b="1" dirty="0"/>
              <a:t>Tauron Polska Energia S.A., Zakład Gazowniczy, Orlen Południe S.A., Małopolską Agencję Rozwoju Regionalnego oraz gminy i powiaty</a:t>
            </a:r>
            <a:r>
              <a:rPr lang="pl-PL" sz="1800" dirty="0"/>
              <a:t> Małopolski Zachodniej</a:t>
            </a:r>
            <a:r>
              <a:rPr lang="pl-PL" sz="1800" dirty="0" smtClean="0"/>
              <a:t>.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pl-PL" sz="1800" b="1" dirty="0">
              <a:solidFill>
                <a:schemeClr val="bg1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pl-PL" sz="16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75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aokrąglony 8"/>
          <p:cNvSpPr/>
          <p:nvPr/>
        </p:nvSpPr>
        <p:spPr>
          <a:xfrm>
            <a:off x="1260179" y="2430897"/>
            <a:ext cx="9427949" cy="4042035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dirty="0">
                <a:solidFill>
                  <a:schemeClr val="tx1"/>
                </a:solidFill>
              </a:rPr>
              <a:t>Wsparcie w ramach inicjatywy START pozwoliło na wypracowanie strategii </a:t>
            </a:r>
            <a:r>
              <a:rPr lang="pl-PL" dirty="0" smtClean="0">
                <a:solidFill>
                  <a:schemeClr val="tx1"/>
                </a:solidFill>
              </a:rPr>
              <a:t>niskoemisyjnej </a:t>
            </a:r>
            <a:br>
              <a:rPr lang="pl-PL" dirty="0" smtClean="0">
                <a:solidFill>
                  <a:schemeClr val="tx1"/>
                </a:solidFill>
              </a:rPr>
            </a:br>
            <a:r>
              <a:rPr lang="pl-PL" dirty="0" smtClean="0">
                <a:solidFill>
                  <a:schemeClr val="tx1"/>
                </a:solidFill>
              </a:rPr>
              <a:t>i pilotażowych </a:t>
            </a:r>
            <a:r>
              <a:rPr lang="pl-PL" dirty="0">
                <a:solidFill>
                  <a:schemeClr val="tx1"/>
                </a:solidFill>
              </a:rPr>
              <a:t>projektów w zakresie odnawialnych źródeł energii, restrukturyzacji regionów górniczych oraz zagospodarowania terenów nieczynnych kopalń w zachodniej Małopolsce, w tym: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dirty="0">
                <a:solidFill>
                  <a:schemeClr val="tx1"/>
                </a:solidFill>
              </a:rPr>
              <a:t>opracowanie </a:t>
            </a:r>
            <a:r>
              <a:rPr lang="pl-PL" b="1" dirty="0">
                <a:solidFill>
                  <a:schemeClr val="tx1"/>
                </a:solidFill>
              </a:rPr>
              <a:t>Profilu Regionalnego Małopolski Zachodniej</a:t>
            </a:r>
            <a:r>
              <a:rPr lang="pl-PL" dirty="0">
                <a:solidFill>
                  <a:schemeClr val="tx1"/>
                </a:solidFill>
              </a:rPr>
              <a:t>, przedstawiającego analizę kontekstu społeczno-gospodarczego i przemysłowego Małopolski </a:t>
            </a:r>
            <a:r>
              <a:rPr lang="pl-PL" dirty="0" smtClean="0">
                <a:solidFill>
                  <a:schemeClr val="tx1"/>
                </a:solidFill>
              </a:rPr>
              <a:t>Zachodniej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dirty="0" smtClean="0">
                <a:solidFill>
                  <a:schemeClr val="tx1"/>
                </a:solidFill>
              </a:rPr>
              <a:t>raport </a:t>
            </a:r>
            <a:r>
              <a:rPr lang="pl-PL" dirty="0">
                <a:solidFill>
                  <a:schemeClr val="tx1"/>
                </a:solidFill>
              </a:rPr>
              <a:t>na temat </a:t>
            </a:r>
            <a:r>
              <a:rPr lang="pl-PL" b="1" dirty="0">
                <a:solidFill>
                  <a:schemeClr val="tx1"/>
                </a:solidFill>
              </a:rPr>
              <a:t>możliwości rozwoju klastrów energii </a:t>
            </a:r>
            <a:r>
              <a:rPr lang="pl-PL" dirty="0">
                <a:solidFill>
                  <a:schemeClr val="tx1"/>
                </a:solidFill>
              </a:rPr>
              <a:t>w celu promowania dekarbonizacji systemu energetycznego w zachodniej </a:t>
            </a:r>
            <a:r>
              <a:rPr lang="pl-PL" dirty="0" smtClean="0">
                <a:solidFill>
                  <a:schemeClr val="tx1"/>
                </a:solidFill>
              </a:rPr>
              <a:t>Małopolsce,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dirty="0" smtClean="0">
                <a:solidFill>
                  <a:schemeClr val="tx1"/>
                </a:solidFill>
              </a:rPr>
              <a:t>raport </a:t>
            </a:r>
            <a:r>
              <a:rPr lang="pl-PL" dirty="0">
                <a:solidFill>
                  <a:schemeClr val="tx1"/>
                </a:solidFill>
              </a:rPr>
              <a:t>prezentujący </a:t>
            </a:r>
            <a:r>
              <a:rPr lang="pl-PL" b="1" dirty="0">
                <a:solidFill>
                  <a:schemeClr val="tx1"/>
                </a:solidFill>
              </a:rPr>
              <a:t>doświadczenia międzynarodowe w realizacji projektów rewitalizacyjnych </a:t>
            </a:r>
            <a:r>
              <a:rPr lang="pl-PL" dirty="0">
                <a:solidFill>
                  <a:schemeClr val="tx1"/>
                </a:solidFill>
              </a:rPr>
              <a:t>na byłych terenach </a:t>
            </a:r>
            <a:r>
              <a:rPr lang="pl-PL" dirty="0" smtClean="0">
                <a:solidFill>
                  <a:schemeClr val="tx1"/>
                </a:solidFill>
              </a:rPr>
              <a:t>górniczo-przemysłowych,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dirty="0" smtClean="0">
                <a:solidFill>
                  <a:schemeClr val="tx1"/>
                </a:solidFill>
              </a:rPr>
              <a:t>raport </a:t>
            </a:r>
            <a:r>
              <a:rPr lang="pl-PL" dirty="0">
                <a:solidFill>
                  <a:schemeClr val="tx1"/>
                </a:solidFill>
              </a:rPr>
              <a:t>w zakresie koordynacji i partnerstwa w celu </a:t>
            </a:r>
            <a:r>
              <a:rPr lang="pl-PL" b="1" dirty="0">
                <a:solidFill>
                  <a:schemeClr val="tx1"/>
                </a:solidFill>
              </a:rPr>
              <a:t>promowania rewitalizacji </a:t>
            </a:r>
            <a:r>
              <a:rPr lang="pl-PL" dirty="0">
                <a:solidFill>
                  <a:schemeClr val="tx1"/>
                </a:solidFill>
              </a:rPr>
              <a:t>wielu dawnych kopalń </a:t>
            </a:r>
            <a:r>
              <a:rPr lang="pl-PL" dirty="0" smtClean="0">
                <a:solidFill>
                  <a:schemeClr val="tx1"/>
                </a:solidFill>
              </a:rPr>
              <a:t>węgla,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dirty="0" smtClean="0">
                <a:solidFill>
                  <a:schemeClr val="tx1"/>
                </a:solidFill>
              </a:rPr>
              <a:t>raport </a:t>
            </a:r>
            <a:r>
              <a:rPr lang="pl-PL" dirty="0">
                <a:solidFill>
                  <a:schemeClr val="tx1"/>
                </a:solidFill>
              </a:rPr>
              <a:t>dotyczący </a:t>
            </a:r>
            <a:r>
              <a:rPr lang="pl-PL" b="1" dirty="0">
                <a:solidFill>
                  <a:schemeClr val="tx1"/>
                </a:solidFill>
              </a:rPr>
              <a:t>roli kobiet w procesie transformacji</a:t>
            </a:r>
            <a:r>
              <a:rPr lang="pl-PL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4" name="Podtytuł 2"/>
          <p:cNvSpPr txBox="1">
            <a:spLocks/>
          </p:cNvSpPr>
          <p:nvPr/>
        </p:nvSpPr>
        <p:spPr>
          <a:xfrm>
            <a:off x="1556020" y="1280427"/>
            <a:ext cx="4907927" cy="41442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pl-PL" sz="1900" b="1" dirty="0">
              <a:solidFill>
                <a:srgbClr val="566D90"/>
              </a:solidFill>
            </a:endParaRPr>
          </a:p>
        </p:txBody>
      </p:sp>
      <p:sp>
        <p:nvSpPr>
          <p:cNvPr id="16" name="Symbol zastępczy tekstu 3"/>
          <p:cNvSpPr txBox="1">
            <a:spLocks/>
          </p:cNvSpPr>
          <p:nvPr/>
        </p:nvSpPr>
        <p:spPr bwMode="auto">
          <a:xfrm>
            <a:off x="1260179" y="417207"/>
            <a:ext cx="7183510" cy="1676818"/>
          </a:xfrm>
          <a:prstGeom prst="roundRect">
            <a:avLst>
              <a:gd name="adj" fmla="val 50000"/>
            </a:avLst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  <a:lvl2pPr marL="0" indent="228496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2pPr>
            <a:lvl3pPr marL="0" indent="456992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3pPr>
            <a:lvl4pPr marL="0" indent="685486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4pPr>
            <a:lvl5pPr marL="0" indent="913982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5pPr>
            <a:lvl6pPr marL="2661543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6pPr>
            <a:lvl7pPr marL="3131231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7pPr>
            <a:lvl8pPr marL="3600913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8pPr>
            <a:lvl9pPr marL="4070601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9pPr>
          </a:lstStyle>
          <a:p>
            <a:r>
              <a:rPr lang="pl-PL" sz="20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n-US" sz="2000" kern="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8" name="Podtytuł 2"/>
          <p:cNvSpPr txBox="1">
            <a:spLocks/>
          </p:cNvSpPr>
          <p:nvPr/>
        </p:nvSpPr>
        <p:spPr>
          <a:xfrm>
            <a:off x="1339388" y="472728"/>
            <a:ext cx="6680043" cy="470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pl-PL" b="1" dirty="0">
              <a:solidFill>
                <a:srgbClr val="0070C0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841" y="447164"/>
            <a:ext cx="1587641" cy="1601039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701696" y="516952"/>
            <a:ext cx="50809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 stycznia 2021 Zarząd Małopolski </a:t>
            </a:r>
            <a:r>
              <a:rPr lang="pl-PL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wybrał 4 projekty o wartości 767 mln zł</a:t>
            </a:r>
            <a:r>
              <a:rPr lang="pl-PL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nad którymi pracować będą unijni eksperci Platformy Regionów Węglowych w Transformacji (Platform for Coal Regions in Transition) START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0546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 txBox="1">
            <a:spLocks noGrp="1"/>
          </p:cNvSpPr>
          <p:nvPr>
            <p:ph type="title"/>
          </p:nvPr>
        </p:nvSpPr>
        <p:spPr bwMode="auto">
          <a:xfrm>
            <a:off x="935667" y="500062"/>
            <a:ext cx="6534807" cy="1074793"/>
          </a:xfrm>
          <a:prstGeom prst="roundRect">
            <a:avLst>
              <a:gd name="adj" fmla="val 50000"/>
            </a:avLst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pl-PL" dirty="0"/>
              <a:t> </a:t>
            </a:r>
            <a:r>
              <a:rPr lang="pl-PL" dirty="0" smtClean="0"/>
              <a:t>       </a:t>
            </a:r>
            <a:r>
              <a:rPr lang="pl-PL" sz="3100" b="1" dirty="0" smtClean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Plan Sprawiedliwej Transformacji</a:t>
            </a:r>
            <a:endParaRPr lang="pl-PL" sz="2700" b="1" dirty="0">
              <a:solidFill>
                <a:srgbClr val="0070C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68" y="480957"/>
            <a:ext cx="1086558" cy="1093898"/>
          </a:xfrm>
          <a:prstGeom prst="rect">
            <a:avLst/>
          </a:prstGeom>
        </p:spPr>
      </p:pic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935667" y="1975449"/>
            <a:ext cx="9217623" cy="434771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24 czerwca </a:t>
            </a:r>
            <a:r>
              <a:rPr lang="pl-PL" sz="2000" b="1" dirty="0" smtClean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2021 Zarząd </a:t>
            </a:r>
            <a:r>
              <a:rPr lang="pl-PL" sz="2000" b="1" dirty="0" smtClean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Województwa Małopolskiego przyjął projekt Terytorialnego Planu Sprawiedliwej Transformacji Małopolski Zachodniej, który zawiera</a:t>
            </a:r>
            <a:r>
              <a:rPr lang="pl-PL" sz="2000" b="1" dirty="0" smtClean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pl-PL" sz="2000" b="1" dirty="0" smtClean="0">
              <a:solidFill>
                <a:srgbClr val="0070C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smtClean="0">
                <a:solidFill>
                  <a:schemeClr val="tx1"/>
                </a:solidFill>
              </a:rPr>
              <a:t>wskazanie terytoriów najbardziej narażonych na negatywne oddziaływania planowanych zmian,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smtClean="0">
                <a:solidFill>
                  <a:schemeClr val="tx1"/>
                </a:solidFill>
              </a:rPr>
              <a:t>diagnozę wyzwań gospodarczych, społecznych i środowiskowych,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smtClean="0">
                <a:solidFill>
                  <a:schemeClr val="tx1"/>
                </a:solidFill>
              </a:rPr>
              <a:t>identyfikację potrzeb i celów oraz rodzaje przewidywanych operacji i ich oczekiwany wkład.</a:t>
            </a:r>
          </a:p>
        </p:txBody>
      </p:sp>
    </p:spTree>
    <p:extLst>
      <p:ext uri="{BB962C8B-B14F-4D97-AF65-F5344CB8AC3E}">
        <p14:creationId xmlns:p14="http://schemas.microsoft.com/office/powerpoint/2010/main" val="192829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aokrąglony 8"/>
          <p:cNvSpPr/>
          <p:nvPr/>
        </p:nvSpPr>
        <p:spPr>
          <a:xfrm>
            <a:off x="1628208" y="1094958"/>
            <a:ext cx="9265580" cy="5331888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593955" y="1290335"/>
            <a:ext cx="8299833" cy="5077243"/>
          </a:xfrm>
        </p:spPr>
        <p:txBody>
          <a:bodyPr>
            <a:normAutofit fontScale="92500"/>
          </a:bodyPr>
          <a:lstStyle/>
          <a:p>
            <a:pPr algn="l">
              <a:lnSpc>
                <a:spcPct val="100000"/>
              </a:lnSpc>
            </a:pPr>
            <a:r>
              <a:rPr lang="pl-PL" sz="2100" dirty="0" smtClean="0"/>
              <a:t>W </a:t>
            </a:r>
            <a:r>
              <a:rPr lang="pl-PL" sz="2100" dirty="0" smtClean="0"/>
              <a:t>latach 2021-2030, </a:t>
            </a:r>
            <a:r>
              <a:rPr lang="pl-PL" sz="2100" b="1" dirty="0" smtClean="0"/>
              <a:t>realizowany </a:t>
            </a:r>
            <a:r>
              <a:rPr lang="pl-PL" sz="2100" b="1" dirty="0" smtClean="0"/>
              <a:t>jest projekt </a:t>
            </a:r>
            <a:r>
              <a:rPr lang="en-US" sz="2100" b="1" dirty="0" smtClean="0"/>
              <a:t>LIFE</a:t>
            </a:r>
            <a:r>
              <a:rPr lang="pl-PL" sz="2100" b="1" dirty="0" smtClean="0"/>
              <a:t>-IP</a:t>
            </a:r>
            <a:r>
              <a:rPr lang="en-US" sz="2100" b="1" dirty="0" smtClean="0"/>
              <a:t> </a:t>
            </a:r>
            <a:r>
              <a:rPr lang="pl-PL" sz="2100" b="1" dirty="0" smtClean="0"/>
              <a:t>EKOMALOPOLSKA</a:t>
            </a:r>
            <a:r>
              <a:rPr lang="pl-PL" sz="2100" dirty="0" smtClean="0"/>
              <a:t>, </a:t>
            </a:r>
            <a:r>
              <a:rPr lang="pl-PL" sz="2100" dirty="0" smtClean="0"/>
              <a:t>który będzie wdrażał działania w zakresie </a:t>
            </a:r>
            <a:r>
              <a:rPr lang="pl-PL" sz="2100" dirty="0" smtClean="0"/>
              <a:t>ograniczenia </a:t>
            </a:r>
            <a:r>
              <a:rPr lang="pl-PL" sz="2100" dirty="0" smtClean="0"/>
              <a:t>zmian </a:t>
            </a:r>
            <a:r>
              <a:rPr lang="pl-PL" sz="2100" dirty="0"/>
              <a:t>klimatu wyznaczone w </a:t>
            </a:r>
            <a:r>
              <a:rPr lang="pl-PL" sz="2100" dirty="0" smtClean="0"/>
              <a:t>Regionalnym Planie </a:t>
            </a:r>
            <a:r>
              <a:rPr lang="pl-PL" sz="2100" dirty="0"/>
              <a:t>Działań dla Klimatu i </a:t>
            </a:r>
            <a:r>
              <a:rPr lang="pl-PL" sz="2100" dirty="0" smtClean="0"/>
              <a:t>Energii. </a:t>
            </a:r>
            <a:endParaRPr lang="pl-PL" sz="2100" b="1" dirty="0" smtClean="0"/>
          </a:p>
          <a:p>
            <a:pPr algn="l">
              <a:lnSpc>
                <a:spcPct val="100000"/>
              </a:lnSpc>
            </a:pPr>
            <a:r>
              <a:rPr lang="pl-PL" sz="2100" dirty="0" smtClean="0"/>
              <a:t>Główne zadania: </a:t>
            </a:r>
          </a:p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l-PL" sz="2000" dirty="0"/>
              <a:t>niskoemisyjna transformacja rynku urządzeń grzewczych i związane z tym tworzenie zielonych miejsc pracy</a:t>
            </a:r>
            <a:r>
              <a:rPr lang="pl-PL" sz="2100" dirty="0" smtClean="0"/>
              <a:t>, </a:t>
            </a:r>
          </a:p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l-PL" sz="2000" dirty="0"/>
              <a:t>s</a:t>
            </a:r>
            <a:r>
              <a:rPr lang="pl-PL" sz="2000" dirty="0" smtClean="0"/>
              <a:t>cenariusze redukcji emisji gazów cieplarnianych w województwie małopolskim na lata </a:t>
            </a:r>
            <a:r>
              <a:rPr lang="en-US" sz="2000" dirty="0" smtClean="0"/>
              <a:t>2030</a:t>
            </a:r>
            <a:r>
              <a:rPr lang="pl-PL" sz="2000" dirty="0" smtClean="0"/>
              <a:t> i</a:t>
            </a:r>
            <a:r>
              <a:rPr lang="en-US" sz="2000" dirty="0" smtClean="0"/>
              <a:t> 2050</a:t>
            </a:r>
            <a:r>
              <a:rPr lang="pl-PL" sz="2100" dirty="0" smtClean="0"/>
              <a:t>, </a:t>
            </a:r>
          </a:p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l-PL" sz="2100" dirty="0"/>
              <a:t>w</a:t>
            </a:r>
            <a:r>
              <a:rPr lang="pl-PL" sz="2100" dirty="0" smtClean="0"/>
              <a:t>sparcie wykorzystania odnawialnych źródeł energii na poziomie lokalnym.</a:t>
            </a:r>
          </a:p>
          <a:p>
            <a:pPr algn="l">
              <a:lnSpc>
                <a:spcPct val="100000"/>
              </a:lnSpc>
            </a:pPr>
            <a:endParaRPr lang="pl-PL" sz="1000" dirty="0" smtClean="0"/>
          </a:p>
          <a:p>
            <a:pPr algn="l">
              <a:lnSpc>
                <a:spcPct val="100000"/>
              </a:lnSpc>
            </a:pPr>
            <a:r>
              <a:rPr lang="pl-PL" sz="1900" dirty="0" smtClean="0"/>
              <a:t>Realizacja </a:t>
            </a:r>
            <a:r>
              <a:rPr lang="pl-PL" sz="1900" b="1" dirty="0"/>
              <a:t>Projektu START jest częścią działania E3 (Tworzenie sieci wymiany doświadczeń) projektu zintegrowanego LIFE-IP EKOMAŁOPOLSKA </a:t>
            </a:r>
            <a:r>
              <a:rPr lang="pl-PL" sz="1900" dirty="0"/>
              <a:t>“Wdrażanie Regionalnego Planu Działań dla Klimatu i Energii dla Województwa małopolskiego”, finansowanego ze środków programu LIFE Unii Europejskiej oraz z Narodowego Funduszu Ochrony Środowiska i Gospodarki Wodnej.</a:t>
            </a:r>
            <a:endParaRPr lang="pl-PL" sz="1900" dirty="0" smtClean="0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96" y="937494"/>
            <a:ext cx="1413070" cy="141307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64500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/>
          <p:cNvSpPr/>
          <p:nvPr/>
        </p:nvSpPr>
        <p:spPr>
          <a:xfrm>
            <a:off x="1508994" y="1030463"/>
            <a:ext cx="9190892" cy="5357445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13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chemat blokowy: proces alternatywny 9"/>
          <p:cNvSpPr/>
          <p:nvPr/>
        </p:nvSpPr>
        <p:spPr>
          <a:xfrm>
            <a:off x="3461658" y="1142217"/>
            <a:ext cx="4849796" cy="445480"/>
          </a:xfrm>
          <a:prstGeom prst="flowChartAlternateProcess">
            <a:avLst/>
          </a:prstGeom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00318" y="2097170"/>
            <a:ext cx="8408247" cy="4122475"/>
          </a:xfrm>
        </p:spPr>
        <p:txBody>
          <a:bodyPr>
            <a:normAutofit/>
          </a:bodyPr>
          <a:lstStyle/>
          <a:p>
            <a:r>
              <a:rPr lang="pl-PL" sz="2800" dirty="0" smtClean="0"/>
              <a:t>Departament </a:t>
            </a:r>
            <a:r>
              <a:rPr lang="pl-PL" sz="2800" dirty="0"/>
              <a:t>Środowiska UMWM</a:t>
            </a:r>
          </a:p>
          <a:p>
            <a:r>
              <a:rPr lang="pl-PL" sz="2000" dirty="0"/>
              <a:t>ul. Racławicka 56, 30-017 Kraków</a:t>
            </a:r>
            <a:br>
              <a:rPr lang="pl-PL" sz="2000" dirty="0"/>
            </a:br>
            <a:r>
              <a:rPr lang="pl-PL" sz="2000" b="1" dirty="0">
                <a:hlinkClick r:id="rId3" tooltip="Opis siedziby przy ul. Racławickiej"/>
              </a:rPr>
              <a:t/>
            </a:r>
            <a:br>
              <a:rPr lang="pl-PL" sz="2000" b="1" dirty="0">
                <a:hlinkClick r:id="rId3" tooltip="Opis siedziby przy ul. Racławickiej"/>
              </a:rPr>
            </a:br>
            <a:r>
              <a:rPr lang="pl-PL" sz="2000" b="1" dirty="0"/>
              <a:t>tel. 12 63 03 140 </a:t>
            </a:r>
            <a:br>
              <a:rPr lang="pl-PL" sz="2000" b="1" dirty="0"/>
            </a:br>
            <a:r>
              <a:rPr lang="pl-PL" sz="2000" b="1" dirty="0" smtClean="0"/>
              <a:t>fax</a:t>
            </a:r>
            <a:r>
              <a:rPr lang="pl-PL" sz="2000" b="1" dirty="0"/>
              <a:t>. 12 63 03 141 </a:t>
            </a:r>
            <a:br>
              <a:rPr lang="pl-PL" sz="2000" b="1" dirty="0"/>
            </a:br>
            <a:r>
              <a:rPr lang="pl-PL" sz="2000" dirty="0" smtClean="0"/>
              <a:t>e-mail: </a:t>
            </a:r>
            <a:r>
              <a:rPr lang="pl-PL" sz="2000" b="1" dirty="0" smtClean="0">
                <a:hlinkClick r:id="rId4"/>
              </a:rPr>
              <a:t>sr.sekretariat@umwm.malopolska.pl</a:t>
            </a:r>
            <a:endParaRPr lang="pl-PL" sz="2000" b="1" dirty="0" smtClean="0"/>
          </a:p>
          <a:p>
            <a:endParaRPr lang="pl-PL" sz="2000" b="1" dirty="0" smtClean="0"/>
          </a:p>
          <a:p>
            <a:endParaRPr lang="pl-PL" sz="2000" b="1" dirty="0" smtClean="0"/>
          </a:p>
          <a:p>
            <a:endParaRPr lang="pl-PL" sz="1500" b="1" dirty="0" smtClean="0"/>
          </a:p>
          <a:p>
            <a:endParaRPr lang="pl-PL" sz="1500" b="1" dirty="0"/>
          </a:p>
          <a:p>
            <a:endParaRPr lang="pl-PL" sz="1500" b="1" dirty="0" smtClean="0"/>
          </a:p>
          <a:p>
            <a:r>
              <a:rPr lang="pl-PL" sz="1500" b="1" dirty="0" smtClean="0"/>
              <a:t>Ze zwycięskimi projektami można zapoznać się </a:t>
            </a:r>
            <a:r>
              <a:rPr lang="pl-PL" sz="1500" b="1" dirty="0"/>
              <a:t>na stronie: </a:t>
            </a:r>
            <a:r>
              <a:rPr lang="pl-PL" sz="1500" dirty="0">
                <a:hlinkClick r:id="rId5"/>
              </a:rPr>
              <a:t>https://www.klimat.ekomalopolska.pl/start</a:t>
            </a:r>
            <a:r>
              <a:rPr lang="pl-PL" sz="1500" dirty="0" smtClean="0">
                <a:hlinkClick r:id="rId5"/>
              </a:rPr>
              <a:t>/</a:t>
            </a:r>
            <a:r>
              <a:rPr lang="pl-PL" sz="1500" dirty="0" smtClean="0"/>
              <a:t> </a:t>
            </a:r>
            <a:endParaRPr lang="pl-PL" sz="1500" dirty="0"/>
          </a:p>
          <a:p>
            <a:pPr algn="l"/>
            <a:endParaRPr lang="pl-PL" sz="2000" dirty="0"/>
          </a:p>
        </p:txBody>
      </p:sp>
      <p:sp>
        <p:nvSpPr>
          <p:cNvPr id="9" name="Podtytuł 2"/>
          <p:cNvSpPr txBox="1">
            <a:spLocks/>
          </p:cNvSpPr>
          <p:nvPr/>
        </p:nvSpPr>
        <p:spPr>
          <a:xfrm>
            <a:off x="4448338" y="1154374"/>
            <a:ext cx="2935666" cy="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b="1" dirty="0" smtClean="0">
                <a:solidFill>
                  <a:schemeClr val="bg1"/>
                </a:solidFill>
              </a:rPr>
              <a:t>DANE KONTAKTOWE:</a:t>
            </a:r>
            <a:endParaRPr lang="pl-PL" sz="2000" dirty="0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670" y="207931"/>
            <a:ext cx="868571" cy="240792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587" y="4267306"/>
            <a:ext cx="5339706" cy="144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34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3544</TotalTime>
  <Words>514</Words>
  <Application>Microsoft Office PowerPoint</Application>
  <PresentationFormat>Panoramiczny</PresentationFormat>
  <Paragraphs>48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7" baseType="lpstr">
      <vt:lpstr>Arial Unicode MS</vt:lpstr>
      <vt:lpstr>Arial</vt:lpstr>
      <vt:lpstr>Calibri</vt:lpstr>
      <vt:lpstr>Calibri Light</vt:lpstr>
      <vt:lpstr>Roboto Regular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       Plan Sprawiedliwej Transformacji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Miłosz Karczmarczyk</dc:creator>
  <cp:lastModifiedBy>Łyczko, Piotr</cp:lastModifiedBy>
  <cp:revision>166</cp:revision>
  <dcterms:created xsi:type="dcterms:W3CDTF">2020-10-13T10:24:46Z</dcterms:created>
  <dcterms:modified xsi:type="dcterms:W3CDTF">2021-12-01T12:07:37Z</dcterms:modified>
</cp:coreProperties>
</file>