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40" r:id="rId3"/>
    <p:sldId id="341" r:id="rId4"/>
    <p:sldId id="342" r:id="rId5"/>
    <p:sldId id="347" r:id="rId6"/>
    <p:sldId id="348" r:id="rId7"/>
    <p:sldId id="345" r:id="rId8"/>
    <p:sldId id="343" r:id="rId9"/>
    <p:sldId id="344" r:id="rId10"/>
    <p:sldId id="350" r:id="rId11"/>
    <p:sldId id="351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a Kołodziej" initials="MK" lastIdx="2" clrIdx="0">
    <p:extLst>
      <p:ext uri="{19B8F6BF-5375-455C-9EA6-DF929625EA0E}">
        <p15:presenceInfo xmlns:p15="http://schemas.microsoft.com/office/powerpoint/2012/main" userId="S-1-5-21-1594186567-1236541648-320618023-7445" providerId="AD"/>
      </p:ext>
    </p:extLst>
  </p:cmAuthor>
  <p:cmAuthor id="2" name="Tomasz Kowalczyk" initials="TK" lastIdx="7" clrIdx="1">
    <p:extLst>
      <p:ext uri="{19B8F6BF-5375-455C-9EA6-DF929625EA0E}">
        <p15:presenceInfo xmlns:p15="http://schemas.microsoft.com/office/powerpoint/2012/main" userId="S::tomasz.kowalczyk@inteonmobile.com::da808fb6-7262-4a29-98b7-d82a940b53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14D"/>
    <a:srgbClr val="FFA54B"/>
    <a:srgbClr val="C6E7E7"/>
    <a:srgbClr val="C3E5E2"/>
    <a:srgbClr val="C2E5E1"/>
    <a:srgbClr val="C8E8E9"/>
    <a:srgbClr val="C9E8EA"/>
    <a:srgbClr val="666699"/>
    <a:srgbClr val="D4A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70409" autoAdjust="0"/>
  </p:normalViewPr>
  <p:slideViewPr>
    <p:cSldViewPr snapToGrid="0">
      <p:cViewPr varScale="1">
        <p:scale>
          <a:sx n="82" d="100"/>
          <a:sy n="82" d="100"/>
        </p:scale>
        <p:origin x="18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1A852-83F7-4B53-ADE4-61D0BFB47C81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22696-07AC-444A-B1E0-E45426F8BE2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11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694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934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7229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6175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437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2205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2955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2083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5307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i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625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i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22696-07AC-444A-B1E0-E45426F8BE22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4608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09E2021-EA51-4320-92FF-0C09E2E5A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20DF431D-182B-4621-B9E6-04206FF0C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6BFAA86-6EB8-4822-A89D-C61FCA49C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F3FCF45-38C0-4AD0-9A3D-774C9331B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928ED06-DB38-46E6-8414-F9B15373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84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1005FD9-DEE0-4F3A-99AE-D094BDFE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E18647D-3818-4D48-BD98-9C9341564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4EAFD2B-9870-4277-AA17-F29FFE96C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C31E6E4-4F13-4AB0-A364-D48A42ED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8DE6995-D55F-4466-9DEB-94D1B53B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435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5ED667F-3E47-4E12-9960-CD14404E2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CDDC168-EC99-4915-AF8D-5BCAA742D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6F19B66-FC93-4137-A51E-25AABEB42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EE2D2B8-1427-42ED-B962-234DB9F7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3CE28E59-05AF-43F3-B092-43650E83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065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F9B0B81-A3A3-4B6A-BDEF-8A11172E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DC34A3B-4853-471D-9C28-77253177E9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BB928FD3-E8CD-4DC1-9F3F-5CFFA561D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ADD5A625-BA6E-4913-9916-AAFBB904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853CE62-6A29-4F0C-B43F-E633D977A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19FE27B6-294E-4FA8-AF73-38B82AFE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933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18B1288-D74A-4EB9-B3D2-F4DA230D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123CF3F3-0C9C-4C35-B46F-67D64EAF6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F5353C47-7A93-4009-8D8E-CFB535AA7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23566BB4-7FF0-4148-9BFC-B1BC66E49E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B1A4B67-0E6C-4AA6-906A-276DEEE04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445F29C9-CBE8-4F54-8C84-3E24F25E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63E9324D-8634-4E87-88E3-E661161F9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D1F99072-A5E0-4F52-9270-D8E4804A8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898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488256F-0E9B-4F42-AE3C-131146316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E5CEA539-0382-47C4-91F5-87471A1DF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87D3D6E4-CE3A-4B1A-BD12-72F495927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590EDC9F-43FA-41A4-9B50-907F064E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670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A02DE21A-2549-47FF-A74B-2168C1AA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EAC631BC-F0B4-4398-ADA9-2F589FE5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62F70DFD-6001-4CEB-8BF6-6941B2DC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7093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1446574-89BC-4E59-B2D5-4E7423FC3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14F4909-DE9D-4892-9CEC-255AABF51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A912D78B-A966-4898-B1C6-AACFBADC1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C1EA01D-6C49-4847-8F32-538BA5AF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CBAA1A84-34D6-44CD-AFEB-39093D07D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7819371-C697-4016-B173-38F81D00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022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A8643B-E554-43D5-9409-852E6782A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B16B1A14-5373-4990-B83B-1D63FCAE1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96D4C3C0-2ED4-4404-84A0-5806F87A5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C2064D87-DA6E-41B7-9318-D49398A8E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7DDD4BBF-5AA7-44F1-B719-09D82262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67817A55-692D-4046-8AA1-B4157276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563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EE8BDE0-C5ED-4585-99ED-8D30D37A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3845F9CA-43CB-47B9-9FB2-1EB0A3969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36BBAC1-5DA7-487A-833F-43214FEC8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CCAE67F-56E0-4BB4-A6EB-09CCEF082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6FB5CF5-4AAF-452B-807F-EF3870927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009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3359D8CE-A0C2-47B8-A0A6-251F151715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5B3ECDC6-785E-477A-B196-8103844AD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BECFA7A-C2E1-47D7-BD41-33BA85E9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663F69B-541F-457C-A14B-63B44C2A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6904369-A62B-4386-8982-8E9393A2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7358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8CA67095-8686-4FC3-BB9F-6D9F1C90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155B2CE1-5C9B-4567-B83C-670EBA2A0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51E29F0-ED82-433F-A787-9B3A9E530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D934E-6D4E-4240-87A2-C60E37774F40}" type="datetimeFigureOut">
              <a:rPr lang="pl-PL" smtClean="0"/>
              <a:t>15.03.2021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8FEC5C7E-A506-4962-9AD8-948C340FA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AB7D04B-CB0D-4895-BB07-7691DC6A2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C2147-EA45-4F97-99B2-85BCDDFB2C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898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.jpeg"/><Relationship Id="rId18" Type="http://schemas.openxmlformats.org/officeDocument/2006/relationships/image" Target="../media/image10.wmf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11.wmf"/><Relationship Id="rId7" Type="http://schemas.openxmlformats.org/officeDocument/2006/relationships/image" Target="../media/image15.png"/><Relationship Id="rId12" Type="http://schemas.openxmlformats.org/officeDocument/2006/relationships/image" Target="../media/image8.jpeg"/><Relationship Id="rId17" Type="http://schemas.openxmlformats.org/officeDocument/2006/relationships/package" Target="../embeddings/Dokument_programu_Microsoft_Word1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.bin"/><Relationship Id="rId20" Type="http://schemas.openxmlformats.org/officeDocument/2006/relationships/package" Target="../embeddings/Dokument_programu_Microsoft_Word2.docx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11" Type="http://schemas.openxmlformats.org/officeDocument/2006/relationships/image" Target="../media/image2.jpe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microsoft.com/office/2007/relationships/hdphoto" Target="../media/hdphoto1.wdp"/><Relationship Id="rId19" Type="http://schemas.openxmlformats.org/officeDocument/2006/relationships/oleObject" Target="../embeddings/oleObject2.bin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8.svg"/><Relationship Id="rId5" Type="http://schemas.openxmlformats.org/officeDocument/2006/relationships/image" Target="../media/image2.jpe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9.png"/><Relationship Id="rId5" Type="http://schemas.openxmlformats.org/officeDocument/2006/relationships/image" Target="../media/image2.jpeg"/><Relationship Id="rId10" Type="http://schemas.openxmlformats.org/officeDocument/2006/relationships/image" Target="../media/image18.sv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12" Type="http://schemas.openxmlformats.org/officeDocument/2006/relationships/hyperlink" Target="mailto:d.cabanska@gunb.gov.p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9.png"/><Relationship Id="rId5" Type="http://schemas.openxmlformats.org/officeDocument/2006/relationships/image" Target="../media/image2.jpeg"/><Relationship Id="rId10" Type="http://schemas.openxmlformats.org/officeDocument/2006/relationships/image" Target="../media/image18.sv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E8FE3862-9CD9-4CE5-A5DB-ADDA73486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3144"/>
            <a:ext cx="12192000" cy="4090416"/>
          </a:xfrm>
          <a:prstGeom prst="rect">
            <a:avLst/>
          </a:prstGeom>
          <a:gradFill flip="none" rotWithShape="1">
            <a:gsLst>
              <a:gs pos="51000">
                <a:srgbClr val="68886F"/>
              </a:gs>
              <a:gs pos="0">
                <a:schemeClr val="tx2"/>
              </a:gs>
              <a:gs pos="56715">
                <a:srgbClr val="C0D480"/>
              </a:gs>
              <a:gs pos="48000">
                <a:schemeClr val="accent6">
                  <a:lumMod val="78000"/>
                  <a:lumOff val="22000"/>
                </a:schemeClr>
              </a:gs>
              <a:gs pos="69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72" y="229381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146" y="308849"/>
            <a:ext cx="1515182" cy="45470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130" y="253074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250672" y="229381"/>
            <a:ext cx="11690656" cy="63992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08849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048000" y="21363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E503DC8C-D66F-4687-B197-98BEB00AD84B}"/>
              </a:ext>
            </a:extLst>
          </p:cNvPr>
          <p:cNvSpPr txBox="1"/>
          <p:nvPr/>
        </p:nvSpPr>
        <p:spPr>
          <a:xfrm>
            <a:off x="3781168" y="1599750"/>
            <a:ext cx="7801232" cy="38164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endParaRPr lang="pl-PL" sz="2800" b="1" dirty="0"/>
          </a:p>
          <a:p>
            <a:pPr algn="r"/>
            <a:r>
              <a:rPr lang="pl-PL" sz="2800" b="1" dirty="0">
                <a:solidFill>
                  <a:schemeClr val="tx2">
                    <a:lumMod val="75000"/>
                  </a:schemeClr>
                </a:solidFill>
              </a:rPr>
              <a:t>Uruchomienie obowiązku </a:t>
            </a:r>
            <a:br>
              <a:rPr lang="pl-PL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2800" b="1" dirty="0">
                <a:solidFill>
                  <a:schemeClr val="tx2">
                    <a:lumMod val="75000"/>
                  </a:schemeClr>
                </a:solidFill>
              </a:rPr>
              <a:t>składania deklaracji dotyczących</a:t>
            </a:r>
            <a:br>
              <a:rPr lang="pl-PL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2800" b="1" dirty="0">
                <a:solidFill>
                  <a:schemeClr val="tx2">
                    <a:lumMod val="75000"/>
                  </a:schemeClr>
                </a:solidFill>
              </a:rPr>
              <a:t>źródeł ciepła i źródeł spalania paliw </a:t>
            </a:r>
          </a:p>
          <a:p>
            <a:pPr algn="r"/>
            <a:r>
              <a:rPr lang="pl-PL" sz="2800" b="1" dirty="0">
                <a:solidFill>
                  <a:schemeClr val="tx2">
                    <a:lumMod val="75000"/>
                  </a:schemeClr>
                </a:solidFill>
              </a:rPr>
              <a:t>w Centralnej Ewidencji Emisyjności Budynków </a:t>
            </a:r>
          </a:p>
          <a:p>
            <a:pPr algn="r"/>
            <a:endParaRPr lang="pl-PL" sz="2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Dorota Cabańska </a:t>
            </a:r>
          </a:p>
          <a:p>
            <a:pPr algn="r"/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p.o. Głównego Inspektora Nadzoru Budowlanego</a:t>
            </a:r>
          </a:p>
          <a:p>
            <a:pPr algn="r"/>
            <a:r>
              <a:rPr lang="pl-PL" sz="2400" b="1" dirty="0"/>
              <a:t>  </a:t>
            </a:r>
          </a:p>
        </p:txBody>
      </p:sp>
      <p:pic>
        <p:nvPicPr>
          <p:cNvPr id="8" name="Grafika 7" descr="Kalendarz przekładany">
            <a:extLst>
              <a:ext uri="{FF2B5EF4-FFF2-40B4-BE49-F238E27FC236}">
                <a16:creationId xmlns:a16="http://schemas.microsoft.com/office/drawing/2014/main" xmlns="" id="{9F13FC13-4218-403E-B825-3A1178E937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55066" y="2175836"/>
            <a:ext cx="2626102" cy="262610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3F3C921E-82FC-407A-9DD0-0752292B8B28}"/>
              </a:ext>
            </a:extLst>
          </p:cNvPr>
          <p:cNvSpPr txBox="1"/>
          <p:nvPr/>
        </p:nvSpPr>
        <p:spPr>
          <a:xfrm>
            <a:off x="1663159" y="3475698"/>
            <a:ext cx="1571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Deklaracja od:</a:t>
            </a:r>
          </a:p>
          <a:p>
            <a:pPr algn="ctr"/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01.07.2021</a:t>
            </a:r>
          </a:p>
        </p:txBody>
      </p:sp>
    </p:spTree>
    <p:extLst>
      <p:ext uri="{BB962C8B-B14F-4D97-AF65-F5344CB8AC3E}">
        <p14:creationId xmlns:p14="http://schemas.microsoft.com/office/powerpoint/2010/main" val="1911804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98817" y="320309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77E0377E-F029-4E0E-84BF-3E07F27FF156}"/>
              </a:ext>
            </a:extLst>
          </p:cNvPr>
          <p:cNvSpPr/>
          <p:nvPr/>
        </p:nvSpPr>
        <p:spPr>
          <a:xfrm>
            <a:off x="23951" y="525715"/>
            <a:ext cx="80319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tx2">
                    <a:lumMod val="75000"/>
                  </a:schemeClr>
                </a:solidFill>
              </a:rPr>
              <a:t>Cele powstania Centralnej Ewidencji Emisyjności Budynków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Poprawa jakości powietrza w Polsce. Likwidacja głównej przyczyny zanieczyszczeń, jaką jest emisja substancji powodujących smog z pieców węglowych.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Udostępnienie organom administracji centralnej i samorządowej skutecznego narzędzia do realizacji polityki niskoemisyjnej.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Gromadzenie, przetwarzanie i analizowanie szczegółowych danych o budynkach</a:t>
            </a:r>
            <a:br>
              <a:rPr lang="pl-P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w całej Polsce.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Poprawa stanu technicznego budynków w zakresie bezpieczeństwa poprzez uruchomienie e-usług dla obywateli takich jak zamówienie przeglądu kominiarskiego i inwentaryzacja budynku.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2762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12083" y="450216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7A8498B6-3082-47E3-97A8-AA0962161FDB}"/>
              </a:ext>
            </a:extLst>
          </p:cNvPr>
          <p:cNvSpPr/>
          <p:nvPr/>
        </p:nvSpPr>
        <p:spPr>
          <a:xfrm>
            <a:off x="350078" y="504639"/>
            <a:ext cx="7392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Status prac nad stworzeniem Deklaracji CEEB</a:t>
            </a:r>
            <a:endParaRPr lang="pl-PL" sz="2000" b="1" dirty="0">
              <a:solidFill>
                <a:schemeClr val="tx2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EF752E94-E096-4526-8CE1-BAB3FB143444}"/>
              </a:ext>
            </a:extLst>
          </p:cNvPr>
          <p:cNvSpPr/>
          <p:nvPr/>
        </p:nvSpPr>
        <p:spPr>
          <a:xfrm>
            <a:off x="350078" y="938631"/>
            <a:ext cx="1887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Metryka produktu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xmlns="" id="{E45599C7-3B69-46B1-80EB-D41B120A36C0}"/>
              </a:ext>
            </a:extLst>
          </p:cNvPr>
          <p:cNvSpPr/>
          <p:nvPr/>
        </p:nvSpPr>
        <p:spPr>
          <a:xfrm>
            <a:off x="3516724" y="1961573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Funkcjonalny produkt informatyczny i proces, umożliwiający składanie deklaracji o użytkowanym źródle ciepła lub spalania paliw. 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Zakres: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Mechanizmy logowania i rejestracji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Funkcje składania deklaracji </a:t>
            </a:r>
            <a:endParaRPr lang="pl-PL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Funkcje obsługi deklaracji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Funkcje administracyjne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8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250671" y="271063"/>
            <a:ext cx="1169065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4007" y="172389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xmlns="" id="{C7DAAC1D-8505-46B3-9A6C-968577DF679B}"/>
              </a:ext>
            </a:extLst>
          </p:cNvPr>
          <p:cNvSpPr/>
          <p:nvPr/>
        </p:nvSpPr>
        <p:spPr>
          <a:xfrm>
            <a:off x="1945411" y="2426904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#1</a:t>
            </a: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xmlns="" id="{59FB2C14-92D2-4F45-887B-00F0DF380E1B}"/>
              </a:ext>
            </a:extLst>
          </p:cNvPr>
          <p:cNvCxnSpPr>
            <a:cxnSpLocks/>
          </p:cNvCxnSpPr>
          <p:nvPr/>
        </p:nvCxnSpPr>
        <p:spPr>
          <a:xfrm>
            <a:off x="1945411" y="1559261"/>
            <a:ext cx="0" cy="3766457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ytuł 1">
            <a:extLst>
              <a:ext uri="{FF2B5EF4-FFF2-40B4-BE49-F238E27FC236}">
                <a16:creationId xmlns:a16="http://schemas.microsoft.com/office/drawing/2014/main" xmlns="" id="{1E42577E-EB97-4BA6-9603-0A70B65D2F78}"/>
              </a:ext>
            </a:extLst>
          </p:cNvPr>
          <p:cNvSpPr txBox="1">
            <a:spLocks/>
          </p:cNvSpPr>
          <p:nvPr/>
        </p:nvSpPr>
        <p:spPr>
          <a:xfrm>
            <a:off x="1309657" y="5417986"/>
            <a:ext cx="1262471" cy="36404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01.03.2021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xmlns="" id="{137FCA6D-EEB9-4201-BDFC-1ADE562A955A}"/>
              </a:ext>
            </a:extLst>
          </p:cNvPr>
          <p:cNvCxnSpPr>
            <a:cxnSpLocks/>
          </p:cNvCxnSpPr>
          <p:nvPr/>
        </p:nvCxnSpPr>
        <p:spPr>
          <a:xfrm>
            <a:off x="9577190" y="1559261"/>
            <a:ext cx="0" cy="3766457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ytuł 1">
            <a:extLst>
              <a:ext uri="{FF2B5EF4-FFF2-40B4-BE49-F238E27FC236}">
                <a16:creationId xmlns:a16="http://schemas.microsoft.com/office/drawing/2014/main" xmlns="" id="{A2818085-C286-405B-A7FD-335A7CE3460C}"/>
              </a:ext>
            </a:extLst>
          </p:cNvPr>
          <p:cNvSpPr txBox="1">
            <a:spLocks/>
          </p:cNvSpPr>
          <p:nvPr/>
        </p:nvSpPr>
        <p:spPr>
          <a:xfrm>
            <a:off x="8945954" y="5417986"/>
            <a:ext cx="1262471" cy="36404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30.06.2021</a:t>
            </a:r>
          </a:p>
        </p:txBody>
      </p:sp>
      <p:sp>
        <p:nvSpPr>
          <p:cNvPr id="56" name="Tytuł 1">
            <a:extLst>
              <a:ext uri="{FF2B5EF4-FFF2-40B4-BE49-F238E27FC236}">
                <a16:creationId xmlns:a16="http://schemas.microsoft.com/office/drawing/2014/main" xmlns="" id="{36E9A2A1-598C-43C9-A1E3-C3326F7E1E72}"/>
              </a:ext>
            </a:extLst>
          </p:cNvPr>
          <p:cNvSpPr txBox="1">
            <a:spLocks/>
          </p:cNvSpPr>
          <p:nvPr/>
        </p:nvSpPr>
        <p:spPr>
          <a:xfrm>
            <a:off x="3399548" y="1660462"/>
            <a:ext cx="907612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01.04.2021</a:t>
            </a:r>
          </a:p>
        </p:txBody>
      </p:sp>
      <p:cxnSp>
        <p:nvCxnSpPr>
          <p:cNvPr id="57" name="Łącznik prosty 56">
            <a:extLst>
              <a:ext uri="{FF2B5EF4-FFF2-40B4-BE49-F238E27FC236}">
                <a16:creationId xmlns:a16="http://schemas.microsoft.com/office/drawing/2014/main" xmlns="" id="{61292E75-C080-48B1-B2E7-B229EF4DC499}"/>
              </a:ext>
            </a:extLst>
          </p:cNvPr>
          <p:cNvCxnSpPr>
            <a:cxnSpLocks/>
          </p:cNvCxnSpPr>
          <p:nvPr/>
        </p:nvCxnSpPr>
        <p:spPr>
          <a:xfrm>
            <a:off x="2899380" y="1944194"/>
            <a:ext cx="0" cy="2996591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8D845197-5B2D-46FC-99D0-0111AFECEC41}"/>
              </a:ext>
            </a:extLst>
          </p:cNvPr>
          <p:cNvCxnSpPr>
            <a:cxnSpLocks/>
          </p:cNvCxnSpPr>
          <p:nvPr/>
        </p:nvCxnSpPr>
        <p:spPr>
          <a:xfrm>
            <a:off x="3853355" y="1944194"/>
            <a:ext cx="0" cy="2996591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xmlns="" id="{22F9F0D4-0645-4448-A2C1-88D488E3BC8E}"/>
              </a:ext>
            </a:extLst>
          </p:cNvPr>
          <p:cNvCxnSpPr>
            <a:cxnSpLocks/>
          </p:cNvCxnSpPr>
          <p:nvPr/>
        </p:nvCxnSpPr>
        <p:spPr>
          <a:xfrm>
            <a:off x="4807327" y="1944194"/>
            <a:ext cx="0" cy="2996591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FC541450-6AFD-4D59-8768-5BA71096CC42}"/>
              </a:ext>
            </a:extLst>
          </p:cNvPr>
          <p:cNvCxnSpPr>
            <a:cxnSpLocks/>
          </p:cNvCxnSpPr>
          <p:nvPr/>
        </p:nvCxnSpPr>
        <p:spPr>
          <a:xfrm>
            <a:off x="5761299" y="1944194"/>
            <a:ext cx="0" cy="2996591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xmlns="" id="{837581FF-0DCE-49B2-848F-87CA92E46E38}"/>
              </a:ext>
            </a:extLst>
          </p:cNvPr>
          <p:cNvCxnSpPr>
            <a:cxnSpLocks/>
          </p:cNvCxnSpPr>
          <p:nvPr/>
        </p:nvCxnSpPr>
        <p:spPr>
          <a:xfrm>
            <a:off x="6715271" y="1944194"/>
            <a:ext cx="0" cy="2996591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xmlns="" id="{A86AF11C-0036-4F6B-BB9F-2944DFE743B9}"/>
              </a:ext>
            </a:extLst>
          </p:cNvPr>
          <p:cNvCxnSpPr>
            <a:cxnSpLocks/>
          </p:cNvCxnSpPr>
          <p:nvPr/>
        </p:nvCxnSpPr>
        <p:spPr>
          <a:xfrm>
            <a:off x="7669243" y="1944194"/>
            <a:ext cx="0" cy="2996591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xmlns="" id="{BD197972-FDF0-47E3-BA6B-FE0D4D2AA93C}"/>
              </a:ext>
            </a:extLst>
          </p:cNvPr>
          <p:cNvCxnSpPr>
            <a:cxnSpLocks/>
          </p:cNvCxnSpPr>
          <p:nvPr/>
        </p:nvCxnSpPr>
        <p:spPr>
          <a:xfrm>
            <a:off x="8623215" y="1944194"/>
            <a:ext cx="0" cy="2996591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mb 63">
            <a:extLst>
              <a:ext uri="{FF2B5EF4-FFF2-40B4-BE49-F238E27FC236}">
                <a16:creationId xmlns:a16="http://schemas.microsoft.com/office/drawing/2014/main" xmlns="" id="{AC87B5C2-91FA-40AD-A3E6-29243D5E6865}"/>
              </a:ext>
            </a:extLst>
          </p:cNvPr>
          <p:cNvSpPr/>
          <p:nvPr/>
        </p:nvSpPr>
        <p:spPr>
          <a:xfrm>
            <a:off x="1845377" y="5167470"/>
            <a:ext cx="200066" cy="200066"/>
          </a:xfrm>
          <a:prstGeom prst="diamond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" name="Romb 64">
            <a:extLst>
              <a:ext uri="{FF2B5EF4-FFF2-40B4-BE49-F238E27FC236}">
                <a16:creationId xmlns:a16="http://schemas.microsoft.com/office/drawing/2014/main" xmlns="" id="{1864E5B0-905C-4520-BBC4-8760B84AC141}"/>
              </a:ext>
            </a:extLst>
          </p:cNvPr>
          <p:cNvSpPr/>
          <p:nvPr/>
        </p:nvSpPr>
        <p:spPr>
          <a:xfrm>
            <a:off x="9477147" y="5167470"/>
            <a:ext cx="200066" cy="200066"/>
          </a:xfrm>
          <a:prstGeom prst="diamond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xmlns="" id="{BA3DE5E3-7F1C-46E7-B569-4AA80208D0ED}"/>
              </a:ext>
            </a:extLst>
          </p:cNvPr>
          <p:cNvSpPr/>
          <p:nvPr/>
        </p:nvSpPr>
        <p:spPr>
          <a:xfrm>
            <a:off x="2899380" y="2735799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#2</a:t>
            </a:r>
          </a:p>
        </p:txBody>
      </p:sp>
      <p:sp>
        <p:nvSpPr>
          <p:cNvPr id="67" name="Prostokąt 66">
            <a:extLst>
              <a:ext uri="{FF2B5EF4-FFF2-40B4-BE49-F238E27FC236}">
                <a16:creationId xmlns:a16="http://schemas.microsoft.com/office/drawing/2014/main" xmlns="" id="{430E944E-0878-4D29-A3BC-1729BDB0E15E}"/>
              </a:ext>
            </a:extLst>
          </p:cNvPr>
          <p:cNvSpPr/>
          <p:nvPr/>
        </p:nvSpPr>
        <p:spPr>
          <a:xfrm>
            <a:off x="3847683" y="3044694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#3</a:t>
            </a:r>
          </a:p>
        </p:txBody>
      </p:sp>
      <p:sp>
        <p:nvSpPr>
          <p:cNvPr id="68" name="Prostokąt 67">
            <a:extLst>
              <a:ext uri="{FF2B5EF4-FFF2-40B4-BE49-F238E27FC236}">
                <a16:creationId xmlns:a16="http://schemas.microsoft.com/office/drawing/2014/main" xmlns="" id="{6D42A42C-A580-4B75-B2CD-133169A16F79}"/>
              </a:ext>
            </a:extLst>
          </p:cNvPr>
          <p:cNvSpPr/>
          <p:nvPr/>
        </p:nvSpPr>
        <p:spPr>
          <a:xfrm>
            <a:off x="4807323" y="3353463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#4</a:t>
            </a:r>
          </a:p>
        </p:txBody>
      </p:sp>
      <p:sp>
        <p:nvSpPr>
          <p:cNvPr id="69" name="Prostokąt 68">
            <a:extLst>
              <a:ext uri="{FF2B5EF4-FFF2-40B4-BE49-F238E27FC236}">
                <a16:creationId xmlns:a16="http://schemas.microsoft.com/office/drawing/2014/main" xmlns="" id="{2A9D68AA-2BD8-482A-BCE0-6D1E318CFC2C}"/>
              </a:ext>
            </a:extLst>
          </p:cNvPr>
          <p:cNvSpPr/>
          <p:nvPr/>
        </p:nvSpPr>
        <p:spPr>
          <a:xfrm>
            <a:off x="5761297" y="3661086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#5</a:t>
            </a:r>
          </a:p>
        </p:txBody>
      </p:sp>
      <p:sp>
        <p:nvSpPr>
          <p:cNvPr id="70" name="Prostokąt 69">
            <a:extLst>
              <a:ext uri="{FF2B5EF4-FFF2-40B4-BE49-F238E27FC236}">
                <a16:creationId xmlns:a16="http://schemas.microsoft.com/office/drawing/2014/main" xmlns="" id="{01C24E09-0B47-4118-9359-3DE1B16AA026}"/>
              </a:ext>
            </a:extLst>
          </p:cNvPr>
          <p:cNvSpPr/>
          <p:nvPr/>
        </p:nvSpPr>
        <p:spPr>
          <a:xfrm>
            <a:off x="6715273" y="3971379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#6</a:t>
            </a:r>
          </a:p>
        </p:txBody>
      </p:sp>
      <p:sp>
        <p:nvSpPr>
          <p:cNvPr id="71" name="Prostokąt 70">
            <a:extLst>
              <a:ext uri="{FF2B5EF4-FFF2-40B4-BE49-F238E27FC236}">
                <a16:creationId xmlns:a16="http://schemas.microsoft.com/office/drawing/2014/main" xmlns="" id="{40984BB1-926F-46EB-A8BE-076F1F525427}"/>
              </a:ext>
            </a:extLst>
          </p:cNvPr>
          <p:cNvSpPr/>
          <p:nvPr/>
        </p:nvSpPr>
        <p:spPr>
          <a:xfrm>
            <a:off x="7669248" y="4280274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#7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xmlns="" id="{2568A991-5D74-4654-BCF6-8C14D300CA1F}"/>
              </a:ext>
            </a:extLst>
          </p:cNvPr>
          <p:cNvSpPr/>
          <p:nvPr/>
        </p:nvSpPr>
        <p:spPr>
          <a:xfrm>
            <a:off x="8623211" y="4589169"/>
            <a:ext cx="953969" cy="309148"/>
          </a:xfrm>
          <a:prstGeom prst="rect">
            <a:avLst/>
          </a:prstGeom>
          <a:solidFill>
            <a:srgbClr val="C3E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1A3078"/>
                </a:solidFill>
                <a:latin typeface="Arial Narrow" panose="020B0606020202030204" pitchFamily="34" charset="0"/>
              </a:rPr>
              <a:t>Sprint #8</a:t>
            </a:r>
          </a:p>
        </p:txBody>
      </p:sp>
      <p:sp>
        <p:nvSpPr>
          <p:cNvPr id="73" name="Tytuł 1">
            <a:extLst>
              <a:ext uri="{FF2B5EF4-FFF2-40B4-BE49-F238E27FC236}">
                <a16:creationId xmlns:a16="http://schemas.microsoft.com/office/drawing/2014/main" xmlns="" id="{8586ABF8-2F77-4239-B166-71791E7AD00E}"/>
              </a:ext>
            </a:extLst>
          </p:cNvPr>
          <p:cNvSpPr txBox="1">
            <a:spLocks/>
          </p:cNvSpPr>
          <p:nvPr/>
        </p:nvSpPr>
        <p:spPr>
          <a:xfrm>
            <a:off x="1439126" y="1116876"/>
            <a:ext cx="1003534" cy="43990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Rozpoczęcie</a:t>
            </a:r>
            <a:r>
              <a:rPr lang="pl-PL" sz="1200" b="1" dirty="0">
                <a:cs typeface="Poppins Black" panose="00000A00000000000000" pitchFamily="2" charset="-18"/>
              </a:rPr>
              <a:t> prac DEV</a:t>
            </a:r>
          </a:p>
        </p:txBody>
      </p:sp>
      <p:sp>
        <p:nvSpPr>
          <p:cNvPr id="74" name="Tytuł 1">
            <a:extLst>
              <a:ext uri="{FF2B5EF4-FFF2-40B4-BE49-F238E27FC236}">
                <a16:creationId xmlns:a16="http://schemas.microsoft.com/office/drawing/2014/main" xmlns="" id="{079FF108-5C6B-44DA-8059-FD204C88A19F}"/>
              </a:ext>
            </a:extLst>
          </p:cNvPr>
          <p:cNvSpPr txBox="1">
            <a:spLocks/>
          </p:cNvSpPr>
          <p:nvPr/>
        </p:nvSpPr>
        <p:spPr>
          <a:xfrm>
            <a:off x="9075413" y="1116876"/>
            <a:ext cx="1003534" cy="43990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cs typeface="Poppins Black" panose="00000A00000000000000" pitchFamily="2" charset="-18"/>
              </a:rPr>
              <a:t>Wdrożenie</a:t>
            </a:r>
          </a:p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MVP</a:t>
            </a:r>
          </a:p>
        </p:txBody>
      </p:sp>
      <p:sp>
        <p:nvSpPr>
          <p:cNvPr id="75" name="Tytuł 1">
            <a:extLst>
              <a:ext uri="{FF2B5EF4-FFF2-40B4-BE49-F238E27FC236}">
                <a16:creationId xmlns:a16="http://schemas.microsoft.com/office/drawing/2014/main" xmlns="" id="{698459F7-6C64-4A5A-859B-88DD289CD8D2}"/>
              </a:ext>
            </a:extLst>
          </p:cNvPr>
          <p:cNvSpPr txBox="1">
            <a:spLocks/>
          </p:cNvSpPr>
          <p:nvPr/>
        </p:nvSpPr>
        <p:spPr>
          <a:xfrm>
            <a:off x="5307489" y="1675035"/>
            <a:ext cx="907612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01.05.2021</a:t>
            </a:r>
          </a:p>
        </p:txBody>
      </p:sp>
      <p:sp>
        <p:nvSpPr>
          <p:cNvPr id="76" name="Tytuł 1">
            <a:extLst>
              <a:ext uri="{FF2B5EF4-FFF2-40B4-BE49-F238E27FC236}">
                <a16:creationId xmlns:a16="http://schemas.microsoft.com/office/drawing/2014/main" xmlns="" id="{9DC95B29-4070-4F18-B939-67CFBEA28C42}"/>
              </a:ext>
            </a:extLst>
          </p:cNvPr>
          <p:cNvSpPr txBox="1">
            <a:spLocks/>
          </p:cNvSpPr>
          <p:nvPr/>
        </p:nvSpPr>
        <p:spPr>
          <a:xfrm>
            <a:off x="7215433" y="1672766"/>
            <a:ext cx="907612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01.06.2021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xmlns="" id="{B0229FB9-5705-4A0D-A719-10E7503B9861}"/>
              </a:ext>
            </a:extLst>
          </p:cNvPr>
          <p:cNvCxnSpPr>
            <a:cxnSpLocks/>
            <a:endCxn id="81" idx="1"/>
          </p:cNvCxnSpPr>
          <p:nvPr/>
        </p:nvCxnSpPr>
        <p:spPr>
          <a:xfrm flipV="1">
            <a:off x="1940893" y="5026395"/>
            <a:ext cx="3762647" cy="161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ytuł 1">
            <a:extLst>
              <a:ext uri="{FF2B5EF4-FFF2-40B4-BE49-F238E27FC236}">
                <a16:creationId xmlns:a16="http://schemas.microsoft.com/office/drawing/2014/main" xmlns="" id="{7DCBD376-8156-4AE6-9ED8-67EDE27506FE}"/>
              </a:ext>
            </a:extLst>
          </p:cNvPr>
          <p:cNvSpPr txBox="1">
            <a:spLocks/>
          </p:cNvSpPr>
          <p:nvPr/>
        </p:nvSpPr>
        <p:spPr>
          <a:xfrm>
            <a:off x="5307489" y="5112914"/>
            <a:ext cx="907612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Wydanie #1</a:t>
            </a:r>
          </a:p>
        </p:txBody>
      </p:sp>
      <p:cxnSp>
        <p:nvCxnSpPr>
          <p:cNvPr id="79" name="Łącznik prosty 78">
            <a:extLst>
              <a:ext uri="{FF2B5EF4-FFF2-40B4-BE49-F238E27FC236}">
                <a16:creationId xmlns:a16="http://schemas.microsoft.com/office/drawing/2014/main" xmlns="" id="{7E70469F-5C3A-4FF7-924D-FB01AF5E655C}"/>
              </a:ext>
            </a:extLst>
          </p:cNvPr>
          <p:cNvCxnSpPr>
            <a:cxnSpLocks/>
          </p:cNvCxnSpPr>
          <p:nvPr/>
        </p:nvCxnSpPr>
        <p:spPr>
          <a:xfrm>
            <a:off x="5703540" y="5024997"/>
            <a:ext cx="1941940" cy="1611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ytuł 1">
            <a:extLst>
              <a:ext uri="{FF2B5EF4-FFF2-40B4-BE49-F238E27FC236}">
                <a16:creationId xmlns:a16="http://schemas.microsoft.com/office/drawing/2014/main" xmlns="" id="{3FCA7867-7439-45AE-9C32-176F2F1F00FC}"/>
              </a:ext>
            </a:extLst>
          </p:cNvPr>
          <p:cNvSpPr txBox="1">
            <a:spLocks/>
          </p:cNvSpPr>
          <p:nvPr/>
        </p:nvSpPr>
        <p:spPr>
          <a:xfrm>
            <a:off x="7191666" y="5129048"/>
            <a:ext cx="907612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Wydanie #2</a:t>
            </a:r>
          </a:p>
        </p:txBody>
      </p:sp>
      <p:sp>
        <p:nvSpPr>
          <p:cNvPr id="81" name="Romb 80">
            <a:extLst>
              <a:ext uri="{FF2B5EF4-FFF2-40B4-BE49-F238E27FC236}">
                <a16:creationId xmlns:a16="http://schemas.microsoft.com/office/drawing/2014/main" xmlns="" id="{AD7925AD-EC8F-400F-A88C-1B2F840591AB}"/>
              </a:ext>
            </a:extLst>
          </p:cNvPr>
          <p:cNvSpPr/>
          <p:nvPr/>
        </p:nvSpPr>
        <p:spPr>
          <a:xfrm>
            <a:off x="5703540" y="4963954"/>
            <a:ext cx="124881" cy="124881"/>
          </a:xfrm>
          <a:prstGeom prst="diamond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81">
            <a:extLst>
              <a:ext uri="{FF2B5EF4-FFF2-40B4-BE49-F238E27FC236}">
                <a16:creationId xmlns:a16="http://schemas.microsoft.com/office/drawing/2014/main" xmlns="" id="{13891517-3290-4652-8FD2-ED6112DFC5FA}"/>
              </a:ext>
            </a:extLst>
          </p:cNvPr>
          <p:cNvCxnSpPr>
            <a:cxnSpLocks/>
          </p:cNvCxnSpPr>
          <p:nvPr/>
        </p:nvCxnSpPr>
        <p:spPr>
          <a:xfrm>
            <a:off x="7669239" y="5026395"/>
            <a:ext cx="1884185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mb 82">
            <a:extLst>
              <a:ext uri="{FF2B5EF4-FFF2-40B4-BE49-F238E27FC236}">
                <a16:creationId xmlns:a16="http://schemas.microsoft.com/office/drawing/2014/main" xmlns="" id="{F42294EE-C762-42F7-B1A1-D093A2998719}"/>
              </a:ext>
            </a:extLst>
          </p:cNvPr>
          <p:cNvSpPr/>
          <p:nvPr/>
        </p:nvSpPr>
        <p:spPr>
          <a:xfrm>
            <a:off x="7606794" y="4962870"/>
            <a:ext cx="124881" cy="124881"/>
          </a:xfrm>
          <a:prstGeom prst="diamond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4" name="Tytuł 1">
            <a:extLst>
              <a:ext uri="{FF2B5EF4-FFF2-40B4-BE49-F238E27FC236}">
                <a16:creationId xmlns:a16="http://schemas.microsoft.com/office/drawing/2014/main" xmlns="" id="{58B921D1-F9EA-48CD-8B5A-AAEC3B99E10E}"/>
              </a:ext>
            </a:extLst>
          </p:cNvPr>
          <p:cNvSpPr txBox="1">
            <a:spLocks/>
          </p:cNvSpPr>
          <p:nvPr/>
        </p:nvSpPr>
        <p:spPr>
          <a:xfrm>
            <a:off x="4719072" y="5336901"/>
            <a:ext cx="2084445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9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Mechanizmy logowania i rejestracji</a:t>
            </a:r>
            <a:br>
              <a:rPr lang="pl-PL" sz="900" b="1" dirty="0">
                <a:latin typeface="Arial Narrow" panose="020B0606020202030204" pitchFamily="34" charset="0"/>
                <a:cs typeface="Poppins Black" panose="00000A00000000000000" pitchFamily="2" charset="-18"/>
              </a:rPr>
            </a:br>
            <a:r>
              <a:rPr lang="pl-PL" sz="9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Funkcje składania deklaracji</a:t>
            </a:r>
          </a:p>
        </p:txBody>
      </p:sp>
      <p:sp>
        <p:nvSpPr>
          <p:cNvPr id="85" name="Tytuł 1">
            <a:extLst>
              <a:ext uri="{FF2B5EF4-FFF2-40B4-BE49-F238E27FC236}">
                <a16:creationId xmlns:a16="http://schemas.microsoft.com/office/drawing/2014/main" xmlns="" id="{32857EE5-B721-4380-A431-A4DAD4805C59}"/>
              </a:ext>
            </a:extLst>
          </p:cNvPr>
          <p:cNvSpPr txBox="1">
            <a:spLocks/>
          </p:cNvSpPr>
          <p:nvPr/>
        </p:nvSpPr>
        <p:spPr>
          <a:xfrm>
            <a:off x="6627011" y="5336901"/>
            <a:ext cx="2084445" cy="28373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9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Funkcje składania deklaracji</a:t>
            </a:r>
          </a:p>
          <a:p>
            <a:r>
              <a:rPr lang="pl-PL" sz="900" b="1" dirty="0">
                <a:latin typeface="Arial Narrow" panose="020B0606020202030204" pitchFamily="34" charset="0"/>
                <a:cs typeface="Poppins Black" panose="00000A00000000000000" pitchFamily="2" charset="-18"/>
              </a:rPr>
              <a:t>Funkcje obsługi deklaracji</a:t>
            </a:r>
          </a:p>
        </p:txBody>
      </p:sp>
      <p:sp>
        <p:nvSpPr>
          <p:cNvPr id="86" name="Tytuł 1">
            <a:extLst>
              <a:ext uri="{FF2B5EF4-FFF2-40B4-BE49-F238E27FC236}">
                <a16:creationId xmlns:a16="http://schemas.microsoft.com/office/drawing/2014/main" xmlns="" id="{2405C911-BC11-4030-A78D-236BA92E7ED0}"/>
              </a:ext>
            </a:extLst>
          </p:cNvPr>
          <p:cNvSpPr txBox="1">
            <a:spLocks/>
          </p:cNvSpPr>
          <p:nvPr/>
        </p:nvSpPr>
        <p:spPr>
          <a:xfrm>
            <a:off x="704176" y="5890642"/>
            <a:ext cx="9661138" cy="6266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200" b="1" dirty="0">
                <a:cs typeface="Poppins Black" panose="00000A00000000000000" pitchFamily="2" charset="-18"/>
              </a:rPr>
              <a:t>Zastosowane w projekcie podejście zwinne (zakładające krótkie, 2-tygodniowe Iteracje) pozwoli na bieżące korygowanie zakresu prac oraz dostarczenie do końca czerwca 2021 r. produktu.</a:t>
            </a:r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xmlns="" id="{E8E73686-FF8C-48B0-A178-F6A25348F5F2}"/>
              </a:ext>
            </a:extLst>
          </p:cNvPr>
          <p:cNvSpPr/>
          <p:nvPr/>
        </p:nvSpPr>
        <p:spPr>
          <a:xfrm>
            <a:off x="628398" y="201827"/>
            <a:ext cx="7392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Status prac nad stworzeniem Deklaracji CEEB</a:t>
            </a:r>
            <a:endParaRPr lang="pl-PL" sz="2000" b="1" dirty="0">
              <a:solidFill>
                <a:schemeClr val="tx2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48" name="Prostokąt 47">
            <a:extLst>
              <a:ext uri="{FF2B5EF4-FFF2-40B4-BE49-F238E27FC236}">
                <a16:creationId xmlns:a16="http://schemas.microsoft.com/office/drawing/2014/main" xmlns="" id="{222B3A8B-B8E3-4F3B-BEFA-2EFC4B52820E}"/>
              </a:ext>
            </a:extLst>
          </p:cNvPr>
          <p:cNvSpPr/>
          <p:nvPr/>
        </p:nvSpPr>
        <p:spPr>
          <a:xfrm>
            <a:off x="628398" y="581574"/>
            <a:ext cx="1548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Harmonogram</a:t>
            </a:r>
          </a:p>
        </p:txBody>
      </p:sp>
    </p:spTree>
    <p:extLst>
      <p:ext uri="{BB962C8B-B14F-4D97-AF65-F5344CB8AC3E}">
        <p14:creationId xmlns:p14="http://schemas.microsoft.com/office/powerpoint/2010/main" val="123138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79350" y="428056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A408E26C-639F-4580-AAB2-BF8FB98BB3CA}"/>
              </a:ext>
            </a:extLst>
          </p:cNvPr>
          <p:cNvSpPr/>
          <p:nvPr/>
        </p:nvSpPr>
        <p:spPr>
          <a:xfrm>
            <a:off x="135464" y="478941"/>
            <a:ext cx="57629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Prezentacja i omówienie projektu Deklaracji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Sposób zatwierdzania on-line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F401654E-6A3B-4FEB-B846-F35BAC5D80BD}"/>
              </a:ext>
            </a:extLst>
          </p:cNvPr>
          <p:cNvSpPr/>
          <p:nvPr/>
        </p:nvSpPr>
        <p:spPr>
          <a:xfrm>
            <a:off x="3273400" y="1931107"/>
            <a:ext cx="787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Deklaracje będziemy składać, zgodnie z  przepisami ustawy o termomodernizacji, 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za pośrednictwem systemu teleinformatycznego CEEB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Składanie deklaracji cyfrowo będzie wdrażane zgodnie z wymaganiami bezpieczeństwa – po zalogowaniu 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w systemie Węzła Krajowego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Profil zaufany, e-dowód i podpis kwalifikowany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w ramach Węzła Krajowego jako sposób uwierzytelniania jest obecnie systemem w pełni działającym i wykorzystywanym przez instytucje oraz obywateli. </a:t>
            </a:r>
          </a:p>
        </p:txBody>
      </p:sp>
    </p:spTree>
    <p:extLst>
      <p:ext uri="{BB962C8B-B14F-4D97-AF65-F5344CB8AC3E}">
        <p14:creationId xmlns:p14="http://schemas.microsoft.com/office/powerpoint/2010/main" val="238394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79350" y="428056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A408E26C-639F-4580-AAB2-BF8FB98BB3CA}"/>
              </a:ext>
            </a:extLst>
          </p:cNvPr>
          <p:cNvSpPr/>
          <p:nvPr/>
        </p:nvSpPr>
        <p:spPr>
          <a:xfrm>
            <a:off x="0" y="478941"/>
            <a:ext cx="57917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Prezentacja i omówienie projektu Deklaracji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Zakres informacji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F401654E-6A3B-4FEB-B846-F35BAC5D80BD}"/>
              </a:ext>
            </a:extLst>
          </p:cNvPr>
          <p:cNvSpPr/>
          <p:nvPr/>
        </p:nvSpPr>
        <p:spPr>
          <a:xfrm>
            <a:off x="3273400" y="1931107"/>
            <a:ext cx="787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71CE41EC-A94E-4305-992A-8A07E3086B06}"/>
              </a:ext>
            </a:extLst>
          </p:cNvPr>
          <p:cNvSpPr/>
          <p:nvPr/>
        </p:nvSpPr>
        <p:spPr>
          <a:xfrm>
            <a:off x="3666067" y="1680585"/>
            <a:ext cx="70612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Zgodnie z ustawą o termomodernizacji Deklaracja zawiera takie informacje jak: </a:t>
            </a:r>
          </a:p>
          <a:p>
            <a:endParaRPr lang="pl-P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1)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Imię i nazwisko 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albo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nazwę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 właściciela lub zarządcy budynku lub lokalu </a:t>
            </a:r>
            <a:br>
              <a:rPr lang="pl-PL" sz="1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oraz adres miejsca zamieszkania lub siedziby</a:t>
            </a:r>
          </a:p>
          <a:p>
            <a:endParaRPr lang="pl-P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2)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Adres nieruchomości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, w obrębie której eksploatowane jest źródło ciepła</a:t>
            </a:r>
            <a:br>
              <a:rPr lang="pl-PL" sz="1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lub źródło spalania paliw.</a:t>
            </a:r>
          </a:p>
          <a:p>
            <a:endParaRPr lang="pl-P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3) Opcjonalnie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numer telefonu 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właściciela lub zarządcy</a:t>
            </a:r>
          </a:p>
          <a:p>
            <a:endParaRPr lang="pl-P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4) Adres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e-mail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 również opcjonalnie</a:t>
            </a:r>
          </a:p>
          <a:p>
            <a:endParaRPr lang="pl-P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5) Informacje o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liczbie i rodzaju 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eksploatowanych w obrębie nieruchomości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źródeł ciepła i źródeł spalania paliw </a:t>
            </a:r>
            <a:r>
              <a:rPr lang="pl-PL" sz="1600" dirty="0">
                <a:solidFill>
                  <a:schemeClr val="tx2">
                    <a:lumMod val="75000"/>
                  </a:schemeClr>
                </a:solidFill>
              </a:rPr>
              <a:t>oraz o ich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</a:rPr>
              <a:t>przeznaczeniu i wykorzystywanych w nich paliwach.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392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>
            <a:extLst>
              <a:ext uri="{FF2B5EF4-FFF2-40B4-BE49-F238E27FC236}">
                <a16:creationId xmlns:a16="http://schemas.microsoft.com/office/drawing/2014/main" xmlns="" id="{B3810DF7-3BF5-4D52-A944-F0CE3BC90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520" y="1458307"/>
            <a:ext cx="2009191" cy="260851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xmlns="" id="{572C20B1-D462-4A65-A0CC-2663947DE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113" y="1649506"/>
            <a:ext cx="2286446" cy="2890111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xmlns="" id="{E51C4121-0990-40EF-B34C-ECDD61C91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2062" y="1693432"/>
            <a:ext cx="2416410" cy="290518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xmlns="" id="{65901AAF-D793-4C2A-86A1-A5673FA86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08968">
            <a:off x="4804256" y="1761415"/>
            <a:ext cx="2051437" cy="2780837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AD0E4C7C-0F1A-446A-9CCB-3D3BDB4D61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1516" y="1664060"/>
            <a:ext cx="2343973" cy="288865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079350" y="428056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A408E26C-639F-4580-AAB2-BF8FB98BB3CA}"/>
              </a:ext>
            </a:extLst>
          </p:cNvPr>
          <p:cNvSpPr/>
          <p:nvPr/>
        </p:nvSpPr>
        <p:spPr>
          <a:xfrm>
            <a:off x="0" y="459216"/>
            <a:ext cx="57917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Prezentacja i omówienie projektu Deklaracji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Formularz</a:t>
            </a:r>
          </a:p>
        </p:txBody>
      </p:sp>
      <p:graphicFrame>
        <p:nvGraphicFramePr>
          <p:cNvPr id="14" name="Obiekt 13">
            <a:extLst>
              <a:ext uri="{FF2B5EF4-FFF2-40B4-BE49-F238E27FC236}">
                <a16:creationId xmlns:a16="http://schemas.microsoft.com/office/drawing/2014/main" xmlns="" id="{375A92EC-F48D-4DC6-8400-1E59EAE40B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193437"/>
              </p:ext>
            </p:extLst>
          </p:nvPr>
        </p:nvGraphicFramePr>
        <p:xfrm>
          <a:off x="4486931" y="4341537"/>
          <a:ext cx="1226024" cy="1034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Document" showAsIcon="1" r:id="rId17" imgW="914400" imgH="771480" progId="Word.Document.12">
                  <p:embed/>
                </p:oleObj>
              </mc:Choice>
              <mc:Fallback>
                <p:oleObj name="Document" showAsIcon="1" r:id="rId1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86931" y="4341537"/>
                        <a:ext cx="1226024" cy="1034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xmlns="" id="{0D740506-621A-4653-9D2E-C902CBADA7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015641"/>
              </p:ext>
            </p:extLst>
          </p:nvPr>
        </p:nvGraphicFramePr>
        <p:xfrm>
          <a:off x="9258406" y="4413511"/>
          <a:ext cx="1193740" cy="1007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Document" showAsIcon="1" r:id="rId20" imgW="914400" imgH="771480" progId="Word.Document.12">
                  <p:embed/>
                </p:oleObj>
              </mc:Choice>
              <mc:Fallback>
                <p:oleObj name="Document" showAsIcon="1" r:id="rId20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258406" y="4413511"/>
                        <a:ext cx="1193740" cy="1007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pole tekstowe 21">
            <a:extLst>
              <a:ext uri="{FF2B5EF4-FFF2-40B4-BE49-F238E27FC236}">
                <a16:creationId xmlns:a16="http://schemas.microsoft.com/office/drawing/2014/main" xmlns="" id="{E30D5E79-D206-44FB-A5B2-CF02F1FEFBC7}"/>
              </a:ext>
            </a:extLst>
          </p:cNvPr>
          <p:cNvSpPr txBox="1"/>
          <p:nvPr/>
        </p:nvSpPr>
        <p:spPr>
          <a:xfrm>
            <a:off x="3931042" y="5375995"/>
            <a:ext cx="2728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BUDYNKI I LOKALE MIESZKALNE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xmlns="" id="{F5408F2A-F8FA-45A4-809D-973A9A250CF2}"/>
              </a:ext>
            </a:extLst>
          </p:cNvPr>
          <p:cNvSpPr txBox="1"/>
          <p:nvPr/>
        </p:nvSpPr>
        <p:spPr>
          <a:xfrm>
            <a:off x="8938212" y="5374772"/>
            <a:ext cx="2843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BUDYNKI I LOKALE NIEMIESZKALNE</a:t>
            </a:r>
          </a:p>
        </p:txBody>
      </p:sp>
    </p:spTree>
    <p:extLst>
      <p:ext uri="{BB962C8B-B14F-4D97-AF65-F5344CB8AC3E}">
        <p14:creationId xmlns:p14="http://schemas.microsoft.com/office/powerpoint/2010/main" val="125587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79350" y="428056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A408E26C-639F-4580-AAB2-BF8FB98BB3CA}"/>
              </a:ext>
            </a:extLst>
          </p:cNvPr>
          <p:cNvSpPr/>
          <p:nvPr/>
        </p:nvSpPr>
        <p:spPr>
          <a:xfrm>
            <a:off x="29170" y="513435"/>
            <a:ext cx="57629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Prezentacja i omówienie projektu Deklaracji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Sposoby składania deklaracji przez obywatela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xmlns="" id="{4E7FEEC2-7DA8-457B-86A8-8044E974B9DF}"/>
              </a:ext>
            </a:extLst>
          </p:cNvPr>
          <p:cNvSpPr/>
          <p:nvPr/>
        </p:nvSpPr>
        <p:spPr>
          <a:xfrm>
            <a:off x="4127349" y="1652017"/>
            <a:ext cx="7025940" cy="982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Deklaracje będzie można składać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xmlns="" id="{0BD71152-6C14-4BA8-AD32-B3135A79A0F1}"/>
              </a:ext>
            </a:extLst>
          </p:cNvPr>
          <p:cNvSpPr/>
          <p:nvPr/>
        </p:nvSpPr>
        <p:spPr>
          <a:xfrm>
            <a:off x="4364012" y="3087791"/>
            <a:ext cx="2602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w formie elektronicznej:  ta forma nie wymaga wychodzenia z domu, można wysłać deklaracje samodzielnie przez Internet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xmlns="" id="{8ABD8A71-3DA0-4A3C-AB8E-5DCABBC84610}"/>
              </a:ext>
            </a:extLst>
          </p:cNvPr>
          <p:cNvSpPr/>
          <p:nvPr/>
        </p:nvSpPr>
        <p:spPr>
          <a:xfrm>
            <a:off x="8552069" y="3087791"/>
            <a:ext cx="2365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w formie papierowej:  wypełniony dokument można będzie wysłać listem albo złożyć osobiście w Urzędzie właściwym dla umiejscowienia budynku </a:t>
            </a:r>
          </a:p>
        </p:txBody>
      </p:sp>
      <p:sp>
        <p:nvSpPr>
          <p:cNvPr id="17" name="Strzałka: w dół 16">
            <a:extLst>
              <a:ext uri="{FF2B5EF4-FFF2-40B4-BE49-F238E27FC236}">
                <a16:creationId xmlns:a16="http://schemas.microsoft.com/office/drawing/2014/main" xmlns="" id="{EB9E4978-E63A-4735-8FE0-EF963FC42B23}"/>
              </a:ext>
            </a:extLst>
          </p:cNvPr>
          <p:cNvSpPr/>
          <p:nvPr/>
        </p:nvSpPr>
        <p:spPr>
          <a:xfrm>
            <a:off x="6176583" y="2420351"/>
            <a:ext cx="143933" cy="540740"/>
          </a:xfrm>
          <a:prstGeom prst="downArrow">
            <a:avLst/>
          </a:prstGeom>
          <a:solidFill>
            <a:srgbClr val="FF914D"/>
          </a:solidFill>
          <a:ln>
            <a:solidFill>
              <a:srgbClr val="FF91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FFA54B"/>
              </a:solidFill>
            </a:endParaRPr>
          </a:p>
        </p:txBody>
      </p:sp>
      <p:sp>
        <p:nvSpPr>
          <p:cNvPr id="20" name="Strzałka: w dół 19">
            <a:extLst>
              <a:ext uri="{FF2B5EF4-FFF2-40B4-BE49-F238E27FC236}">
                <a16:creationId xmlns:a16="http://schemas.microsoft.com/office/drawing/2014/main" xmlns="" id="{C2C2C3C3-FCFE-4B24-980D-847E1FDCDB7C}"/>
              </a:ext>
            </a:extLst>
          </p:cNvPr>
          <p:cNvSpPr/>
          <p:nvPr/>
        </p:nvSpPr>
        <p:spPr>
          <a:xfrm>
            <a:off x="8899298" y="2425358"/>
            <a:ext cx="143933" cy="540740"/>
          </a:xfrm>
          <a:prstGeom prst="downArrow">
            <a:avLst/>
          </a:prstGeom>
          <a:solidFill>
            <a:srgbClr val="FF914D"/>
          </a:solidFill>
          <a:ln>
            <a:solidFill>
              <a:srgbClr val="FF91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A5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03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D22A8E1-3857-4592-890C-627FDB3CB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91657" y="428056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F710226B-1B67-4C62-AD0B-5AAD711B03B9}"/>
              </a:ext>
            </a:extLst>
          </p:cNvPr>
          <p:cNvSpPr/>
          <p:nvPr/>
        </p:nvSpPr>
        <p:spPr>
          <a:xfrm>
            <a:off x="4054585" y="1608826"/>
            <a:ext cx="71230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tx2">
                    <a:lumMod val="75000"/>
                  </a:schemeClr>
                </a:solidFill>
              </a:rPr>
              <a:t>Właściciel / Zarządca będzie miał możliwość złożenia Deklaracji od 1 lipca 2021</a:t>
            </a:r>
          </a:p>
        </p:txBody>
      </p:sp>
      <p:pic>
        <p:nvPicPr>
          <p:cNvPr id="13" name="Grafika 12" descr="Kalendarz codzienny">
            <a:extLst>
              <a:ext uri="{FF2B5EF4-FFF2-40B4-BE49-F238E27FC236}">
                <a16:creationId xmlns:a16="http://schemas.microsoft.com/office/drawing/2014/main" xmlns="" id="{4BE889A7-DAB5-4AAD-87C6-14E9CB73778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94115" y="2830504"/>
            <a:ext cx="1443051" cy="1443051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0B23656D-543C-4779-81B4-B74332726AC2}"/>
              </a:ext>
            </a:extLst>
          </p:cNvPr>
          <p:cNvSpPr/>
          <p:nvPr/>
        </p:nvSpPr>
        <p:spPr>
          <a:xfrm>
            <a:off x="184326" y="493338"/>
            <a:ext cx="68952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Prezentacja i omówienie projektu Deklaracji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Terminy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xmlns="" id="{D03C5BA8-DBCF-4A6B-84F1-A245526E875D}"/>
              </a:ext>
            </a:extLst>
          </p:cNvPr>
          <p:cNvSpPr/>
          <p:nvPr/>
        </p:nvSpPr>
        <p:spPr>
          <a:xfrm>
            <a:off x="3792212" y="2929147"/>
            <a:ext cx="7282188" cy="2251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>
              <a:lnSpc>
                <a:spcPct val="150000"/>
              </a:lnSpc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wysłanie deklaracji obywatele będą mieli 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miesięcy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przypadku budynków już istniejących. </a:t>
            </a:r>
          </a:p>
          <a:p>
            <a:pPr lvl="0" indent="449580" algn="just">
              <a:lnSpc>
                <a:spcPct val="150000"/>
              </a:lnSpc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przypadku nowo powstałych obiektów będzie to termin 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dni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uruchomienia nowego źródła ciepła lub spalania paliw. </a:t>
            </a:r>
            <a:endParaRPr lang="pl-PL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22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13" name="Grafika 12" descr="Kalendarz codzienny">
            <a:extLst>
              <a:ext uri="{FF2B5EF4-FFF2-40B4-BE49-F238E27FC236}">
                <a16:creationId xmlns:a16="http://schemas.microsoft.com/office/drawing/2014/main" xmlns="" id="{4BE889A7-DAB5-4AAD-87C6-14E9CB7377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94115" y="2830504"/>
            <a:ext cx="1443051" cy="1443051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xmlns="" id="{AC4B709A-13B2-4F2F-9FD0-0A80079826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95422" y="383775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C0C862BA-0968-4DEB-A942-BFC6BCEF536F}"/>
              </a:ext>
            </a:extLst>
          </p:cNvPr>
          <p:cNvSpPr/>
          <p:nvPr/>
        </p:nvSpPr>
        <p:spPr>
          <a:xfrm>
            <a:off x="184325" y="568694"/>
            <a:ext cx="6895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Podsumowanie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xmlns="" id="{6CC7BB8B-1D9A-4682-A983-C4E5F3E911B0}"/>
              </a:ext>
            </a:extLst>
          </p:cNvPr>
          <p:cNvSpPr/>
          <p:nvPr/>
        </p:nvSpPr>
        <p:spPr>
          <a:xfrm>
            <a:off x="3516724" y="1478366"/>
            <a:ext cx="81052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Deklaracja CEEB - wygodne narzędzie dla obywateli i urzędów – </a:t>
            </a:r>
            <a:br>
              <a:rPr lang="pl-P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uruchomiona zostanie 1 lipca 2021 r. . 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Centralna Ewidencja Emisyjności Budynków i związane z tym obowiązki służą przede wszystkim obywatelom i ich zdrowiu. 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Jednolity system gromadzenia danych w całej Polsce - skuteczna realizacja centralnych programów termomodernizacyjnych. </a:t>
            </a:r>
          </a:p>
          <a:p>
            <a:endParaRPr lang="pl-PL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Wspieranie działań lokalnych samorządów w dążeniu do zapewnienia godnych warunków życia obywatelom.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6737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303C80AB-39E4-4A41-87BB-D9B1687E3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82"/>
                    </a14:imgEffect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395" y="-19652"/>
            <a:ext cx="3778072" cy="6877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19255E7-42E9-4CCC-8CA0-DCF498C83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82" y="271063"/>
            <a:ext cx="1096347" cy="108976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959A90A-502C-4077-8F47-E051F9E2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40" y="6098495"/>
            <a:ext cx="1620127" cy="486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1854B679-563E-49CE-96A4-3D0FC7B1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85" y="6087608"/>
            <a:ext cx="881198" cy="49469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DE32700-47D6-4BBE-A511-A00B5EEA7C72}"/>
              </a:ext>
            </a:extLst>
          </p:cNvPr>
          <p:cNvSpPr/>
          <p:nvPr/>
        </p:nvSpPr>
        <p:spPr>
          <a:xfrm>
            <a:off x="3048001" y="271063"/>
            <a:ext cx="8893328" cy="6357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855E2087-B231-4532-847F-20990BE404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7" y="6128961"/>
            <a:ext cx="1196209" cy="39892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DE6A4BD-8F12-468F-BC49-78670F13AE24}"/>
              </a:ext>
            </a:extLst>
          </p:cNvPr>
          <p:cNvSpPr/>
          <p:nvPr/>
        </p:nvSpPr>
        <p:spPr>
          <a:xfrm>
            <a:off x="3367315" y="1575848"/>
            <a:ext cx="8254699" cy="395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44F46E79-7C44-4C37-9858-FE37D4B07339}"/>
              </a:ext>
            </a:extLst>
          </p:cNvPr>
          <p:cNvSpPr/>
          <p:nvPr/>
        </p:nvSpPr>
        <p:spPr>
          <a:xfrm>
            <a:off x="3516724" y="1478366"/>
            <a:ext cx="8105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13" name="Grafika 12" descr="Kalendarz codzienny">
            <a:extLst>
              <a:ext uri="{FF2B5EF4-FFF2-40B4-BE49-F238E27FC236}">
                <a16:creationId xmlns:a16="http://schemas.microsoft.com/office/drawing/2014/main" xmlns="" id="{4BE889A7-DAB5-4AAD-87C6-14E9CB7377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94115" y="2830504"/>
            <a:ext cx="1443051" cy="1443051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xmlns="" id="{AC4B709A-13B2-4F2F-9FD0-0A80079826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95422" y="383775"/>
            <a:ext cx="8254699" cy="932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C0C862BA-0968-4DEB-A942-BFC6BCEF536F}"/>
              </a:ext>
            </a:extLst>
          </p:cNvPr>
          <p:cNvSpPr/>
          <p:nvPr/>
        </p:nvSpPr>
        <p:spPr>
          <a:xfrm>
            <a:off x="184325" y="568694"/>
            <a:ext cx="6895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Dane kontaktowe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xmlns="" id="{6CC7BB8B-1D9A-4682-A983-C4E5F3E911B0}"/>
              </a:ext>
            </a:extLst>
          </p:cNvPr>
          <p:cNvSpPr/>
          <p:nvPr/>
        </p:nvSpPr>
        <p:spPr>
          <a:xfrm>
            <a:off x="3516724" y="1478366"/>
            <a:ext cx="810529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chemeClr val="accent1">
                    <a:lumMod val="50000"/>
                  </a:schemeClr>
                </a:solidFill>
              </a:rPr>
              <a:t>Dorota Cabańska </a:t>
            </a:r>
          </a:p>
          <a:p>
            <a:r>
              <a:rPr lang="pl-PL" sz="3200" dirty="0">
                <a:solidFill>
                  <a:schemeClr val="accent1">
                    <a:lumMod val="50000"/>
                  </a:schemeClr>
                </a:solidFill>
                <a:cs typeface="Poppins Black" panose="00000A00000000000000" pitchFamily="2" charset="-18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d.cabanska@gunb.gov.pl</a:t>
            </a:r>
            <a:endParaRPr lang="pl-PL" sz="3200" dirty="0">
              <a:solidFill>
                <a:schemeClr val="accent1">
                  <a:lumMod val="50000"/>
                </a:schemeClr>
              </a:solidFill>
              <a:cs typeface="Poppins Black" panose="00000A00000000000000" pitchFamily="2" charset="-18"/>
            </a:endParaRPr>
          </a:p>
          <a:p>
            <a:endParaRPr lang="pl-PL" sz="3200" dirty="0">
              <a:solidFill>
                <a:schemeClr val="accent1">
                  <a:lumMod val="50000"/>
                </a:schemeClr>
              </a:solidFill>
              <a:cs typeface="Poppins Black" panose="00000A00000000000000" pitchFamily="2" charset="-18"/>
            </a:endParaRPr>
          </a:p>
          <a:p>
            <a:r>
              <a:rPr lang="pl-PL" sz="3200" dirty="0">
                <a:solidFill>
                  <a:schemeClr val="accent1">
                    <a:lumMod val="50000"/>
                  </a:schemeClr>
                </a:solidFill>
                <a:cs typeface="Poppins Black" panose="00000A00000000000000" pitchFamily="2" charset="-18"/>
              </a:rPr>
              <a:t>@</a:t>
            </a:r>
            <a:r>
              <a:rPr lang="pl-PL" sz="3200" dirty="0" err="1">
                <a:solidFill>
                  <a:schemeClr val="accent1">
                    <a:lumMod val="50000"/>
                  </a:schemeClr>
                </a:solidFill>
                <a:cs typeface="Poppins Black" panose="00000A00000000000000" pitchFamily="2" charset="-18"/>
              </a:rPr>
              <a:t>DCabanska</a:t>
            </a:r>
            <a:endParaRPr lang="pl-PL" sz="3200" dirty="0">
              <a:solidFill>
                <a:schemeClr val="accent1">
                  <a:lumMod val="50000"/>
                </a:schemeClr>
              </a:solidFill>
              <a:cs typeface="Poppins Black" panose="00000A00000000000000" pitchFamily="2" charset="-18"/>
            </a:endParaRPr>
          </a:p>
          <a:p>
            <a:endParaRPr lang="pl-PL" dirty="0"/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1AA0D5BF-3AC3-4CD0-B021-0D6139BC74E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749" y="3033799"/>
            <a:ext cx="973667" cy="54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665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bieski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TM02900688[[fn=Faseta]]</Template>
  <TotalTime>6379</TotalTime>
  <Words>423</Words>
  <Application>Microsoft Office PowerPoint</Application>
  <PresentationFormat>Panoramiczny</PresentationFormat>
  <Paragraphs>123</Paragraphs>
  <Slides>11</Slides>
  <Notes>11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Poppins Black</vt:lpstr>
      <vt:lpstr>Times New Roman</vt:lpstr>
      <vt:lpstr>Motyw pakietu Office</vt:lpstr>
      <vt:lpstr>Document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Kołodziej</dc:creator>
  <cp:lastModifiedBy>Plinta, Paweł</cp:lastModifiedBy>
  <cp:revision>141</cp:revision>
  <dcterms:created xsi:type="dcterms:W3CDTF">2021-02-18T07:25:28Z</dcterms:created>
  <dcterms:modified xsi:type="dcterms:W3CDTF">2021-03-15T10:25:33Z</dcterms:modified>
</cp:coreProperties>
</file>