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1"/>
  </p:sldMasterIdLst>
  <p:notesMasterIdLst>
    <p:notesMasterId r:id="rId27"/>
  </p:notesMasterIdLst>
  <p:sldIdLst>
    <p:sldId id="275" r:id="rId2"/>
    <p:sldId id="318" r:id="rId3"/>
    <p:sldId id="316" r:id="rId4"/>
    <p:sldId id="320" r:id="rId5"/>
    <p:sldId id="319" r:id="rId6"/>
    <p:sldId id="304" r:id="rId7"/>
    <p:sldId id="305" r:id="rId8"/>
    <p:sldId id="312" r:id="rId9"/>
    <p:sldId id="306" r:id="rId10"/>
    <p:sldId id="307" r:id="rId11"/>
    <p:sldId id="313" r:id="rId12"/>
    <p:sldId id="308" r:id="rId13"/>
    <p:sldId id="327" r:id="rId14"/>
    <p:sldId id="314" r:id="rId15"/>
    <p:sldId id="326" r:id="rId16"/>
    <p:sldId id="315" r:id="rId17"/>
    <p:sldId id="328" r:id="rId18"/>
    <p:sldId id="309" r:id="rId19"/>
    <p:sldId id="331" r:id="rId20"/>
    <p:sldId id="322" r:id="rId21"/>
    <p:sldId id="325" r:id="rId22"/>
    <p:sldId id="317" r:id="rId23"/>
    <p:sldId id="324" r:id="rId24"/>
    <p:sldId id="329" r:id="rId25"/>
    <p:sldId id="282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1EE76-0A8E-45FB-AA5F-5977F9A1784A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6B926-DFC7-4AAA-93D2-29C81747F3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93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1939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65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0561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6174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524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386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9882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964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463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77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160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90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791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47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33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1475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661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68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2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1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6665E3-31DD-475F-A982-E417396E6059}" type="datetimeFigureOut">
              <a:rPr lang="pl-PL" smtClean="0"/>
              <a:t>02.11.2021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4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po.malopolska.pl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alopolska.pl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07389"/>
            <a:ext cx="12192000" cy="350611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015781" y="1370201"/>
            <a:ext cx="853984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Projekt Programu Regionalnego </a:t>
            </a:r>
          </a:p>
          <a:p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Fundusze Europejskie dla Małopolski 2021-2027 </a:t>
            </a:r>
          </a:p>
          <a:p>
            <a:endParaRPr lang="pl-PL" sz="4800" dirty="0" smtClean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endParaRPr lang="pl-PL" sz="3200" dirty="0" smtClean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pl-PL" i="1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Oświęcim, 3 listopada 2021 r.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3" t="19809" r="52741" b="122"/>
          <a:stretch/>
        </p:blipFill>
        <p:spPr>
          <a:xfrm>
            <a:off x="0" y="-1"/>
            <a:ext cx="2379408" cy="650738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81" y="5614229"/>
            <a:ext cx="8835846" cy="52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2106" y="109224"/>
            <a:ext cx="1104693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3F81C3"/>
                </a:solidFill>
                <a:latin typeface="+mj-lt"/>
                <a:sym typeface="Aller"/>
              </a:rPr>
              <a:t>Małopolska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  <a:sym typeface="Aller"/>
              </a:rPr>
              <a:t>zabiega o jak najlepsze warunki wsparcia z funduszy europejskich</a:t>
            </a:r>
            <a:endParaRPr lang="pl-PL" sz="2800" b="1" dirty="0">
              <a:solidFill>
                <a:srgbClr val="3F81C3"/>
              </a:solidFill>
              <a:latin typeface="+mj-lt"/>
              <a:sym typeface="Aller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33" y="1738183"/>
            <a:ext cx="3871783" cy="240132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84857" y="986906"/>
            <a:ext cx="7702379" cy="529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marca 2021 r. we współpracy z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trwają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prace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nad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przygotowaniem projektu Kontraktu Programowego dla Województwa Małopolskiego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dokumentu stanowiącego podstawę do wdrażania kolejnej puli środków europejskich na lata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2021-2027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l-PL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Wysokość zaproponowanego w ramach kontraktu programowego dofinansowania dla programu regionalnego 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wynosi 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2,32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mld euro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 tym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1,7 mld euro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EFRR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580 mln euro na EFS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l-PL" sz="8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września 2021 ZWM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przekazał do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najważniejsze uwagi do dokumentu oraz 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propozycje przedsięwzięć priorytetowych,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sfinansowania z poziomu regionalnego i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krajowego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l-PL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Część postulatów województw, dotyczących m.in. 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obniżenia wymaganych poziomów koncentracji tematycznej dla celów polityki oraz wydatków klimatycznych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programach regionalnych, zostało uwzględnione przez Ministerstwo</a:t>
            </a:r>
            <a:endParaRPr lang="pl-PL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/>
              <a:t>Orientacyjny harmonogram prac nad programem regionalnym </a:t>
            </a:r>
          </a:p>
        </p:txBody>
      </p:sp>
      <p:pic>
        <p:nvPicPr>
          <p:cNvPr id="5" name="Obraz 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57200" y="3371445"/>
            <a:ext cx="3244999" cy="26339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sp>
        <p:nvSpPr>
          <p:cNvPr id="7" name="Prostokąt 6"/>
          <p:cNvSpPr/>
          <p:nvPr/>
        </p:nvSpPr>
        <p:spPr>
          <a:xfrm>
            <a:off x="4308794" y="700595"/>
            <a:ext cx="764133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900" dirty="0"/>
              <a:t>Uchwałą nr 1455/2021 z dnia 12 października 2021 r. Zarząd Województwa Małopolskiego skierował projekt Programu do konsultacji społecznych, które trwają od </a:t>
            </a:r>
            <a:r>
              <a:rPr lang="pl-PL" sz="1900" b="1" dirty="0"/>
              <a:t>12 października 2021 r. do 16 listopada 2021</a:t>
            </a:r>
            <a:r>
              <a:rPr lang="pl-PL" sz="1900" dirty="0"/>
              <a:t> r. (35 dni</a:t>
            </a:r>
            <a:r>
              <a:rPr lang="pl-PL" sz="1900" dirty="0" smtClean="0"/>
              <a:t>)</a:t>
            </a:r>
          </a:p>
          <a:p>
            <a:r>
              <a:rPr lang="pl-PL" sz="1900" dirty="0"/>
              <a:t>Wszystkie niezbędne informacje dotyczące konsultacji społecznych </a:t>
            </a:r>
            <a:r>
              <a:rPr lang="pl-PL" sz="1900" dirty="0" smtClean="0"/>
              <a:t>znajdują </a:t>
            </a:r>
            <a:r>
              <a:rPr lang="pl-PL" sz="1900" dirty="0"/>
              <a:t>się na stronach </a:t>
            </a:r>
            <a:r>
              <a:rPr lang="pl-PL" sz="1900" u="sng" dirty="0">
                <a:hlinkClick r:id="rId3"/>
              </a:rPr>
              <a:t>www.rpo.malopolska.pl/</a:t>
            </a:r>
            <a:r>
              <a:rPr lang="pl-PL" sz="1900" dirty="0"/>
              <a:t> oraz </a:t>
            </a:r>
            <a:r>
              <a:rPr lang="pl-PL" sz="1900" u="sng" dirty="0">
                <a:hlinkClick r:id="rId4"/>
              </a:rPr>
              <a:t>www.malopolska.pl/</a:t>
            </a:r>
            <a:endParaRPr lang="pl-PL" sz="1900" dirty="0"/>
          </a:p>
          <a:p>
            <a:pPr>
              <a:spcAft>
                <a:spcPts val="0"/>
              </a:spcAft>
            </a:pP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ramach szeroko rozumianego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dialogu ze społeczeństwem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przewidziano m.in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.:</a:t>
            </a: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w regionie z przedstawicielami władz JST 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branżowe, w tym: obszar B+R (m.in. przedsiębiorcy i uczelnie), obszar środowisko (m.in. NGO, przedsiębiorcy, JST) obszar edukacja i rynek pracy (m.in. szkoły, związki zawodowe zrzeszające nauczycieli, Małopolski Kurator Oświaty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pl-PL" sz="1900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PUPy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obszar dotyczący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włączenia społecznego i zasad horyzontalnych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Oczekuje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się, że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negocjacje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programu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regionalnego na lata 21-27 oraz jego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ostateczne przyjęcie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przez KE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nastąpi w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drugim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kwartale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2022 r.</a:t>
            </a:r>
            <a:endParaRPr lang="pl-PL" sz="19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391137" y="3145511"/>
            <a:ext cx="8412364" cy="2832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Zgodnie z aktualnymi propozycjami ministerstwa oczekuje się aby w ramach regionalnego programu uwzględnić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następujące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warunki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/>
              <a:t>CP 1 </a:t>
            </a:r>
            <a:r>
              <a:rPr lang="pl-PL" sz="1600" dirty="0" smtClean="0"/>
              <a:t>– ok. </a:t>
            </a:r>
            <a:r>
              <a:rPr lang="pl-PL" sz="1600" dirty="0"/>
              <a:t>15%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CP </a:t>
            </a:r>
            <a:r>
              <a:rPr lang="pl-PL" sz="1600" dirty="0"/>
              <a:t>2 </a:t>
            </a:r>
            <a:r>
              <a:rPr lang="pl-PL" sz="1600" dirty="0" smtClean="0"/>
              <a:t>– ok. </a:t>
            </a:r>
            <a:r>
              <a:rPr lang="pl-PL" sz="1600" dirty="0"/>
              <a:t>33,23%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zrównoważony rozwój obszarów miejskich (</a:t>
            </a:r>
            <a:r>
              <a:rPr lang="pl-PL" sz="1600" dirty="0" smtClean="0"/>
              <a:t>ZIT, </a:t>
            </a:r>
            <a:r>
              <a:rPr lang="pl-PL" sz="1600" dirty="0"/>
              <a:t>IIT) ok. </a:t>
            </a:r>
            <a:r>
              <a:rPr lang="pl-PL" sz="1600" dirty="0" smtClean="0"/>
              <a:t>16,15% 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rzecz osiągnięcia celów klimatycznych </a:t>
            </a:r>
            <a:r>
              <a:rPr lang="pl-PL" sz="1600" dirty="0" smtClean="0"/>
              <a:t>ok. </a:t>
            </a:r>
            <a:r>
              <a:rPr lang="pl-PL" sz="1600" dirty="0"/>
              <a:t>37,52%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działania z zakresu włączenia społecznego </a:t>
            </a:r>
            <a:r>
              <a:rPr lang="pl-PL" sz="1600" dirty="0" smtClean="0"/>
              <a:t>ok. </a:t>
            </a:r>
            <a:r>
              <a:rPr lang="pl-PL" sz="1600" dirty="0"/>
              <a:t>27,87% </a:t>
            </a:r>
            <a:r>
              <a:rPr lang="pl-PL" sz="1600" dirty="0" smtClean="0"/>
              <a:t>EFS+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działania </a:t>
            </a:r>
            <a:r>
              <a:rPr lang="pl-PL" sz="1600" dirty="0"/>
              <a:t>związane z rozwojem obszarów wiejskich </a:t>
            </a:r>
            <a:r>
              <a:rPr lang="pl-PL" sz="1600" dirty="0" smtClean="0"/>
              <a:t>oraz </a:t>
            </a:r>
            <a:r>
              <a:rPr lang="pl-PL" sz="1600" dirty="0"/>
              <a:t>powiązaniami miasto-wieś </a:t>
            </a:r>
            <a:r>
              <a:rPr lang="pl-PL" sz="1600" dirty="0" smtClean="0"/>
              <a:t>nie </a:t>
            </a:r>
            <a:r>
              <a:rPr lang="pl-PL" sz="1600" dirty="0"/>
              <a:t>mniej niż 17,6% alokacji </a:t>
            </a:r>
            <a:r>
              <a:rPr lang="pl-PL" sz="1600" dirty="0" smtClean="0"/>
              <a:t>RPO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8677703" y="1268898"/>
            <a:ext cx="3125798" cy="1722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u="sng" dirty="0" smtClean="0"/>
              <a:t>Narzędzia Terytorialne:</a:t>
            </a:r>
          </a:p>
          <a:p>
            <a:pPr algn="ctr"/>
            <a:r>
              <a:rPr lang="pl-PL" sz="1600" b="1" dirty="0" smtClean="0"/>
              <a:t>ZIT – </a:t>
            </a:r>
            <a:r>
              <a:rPr lang="pl-PL" sz="1600" dirty="0" smtClean="0"/>
              <a:t>Zintegrowane Inwestycje Terytorialne</a:t>
            </a:r>
          </a:p>
          <a:p>
            <a:pPr algn="ctr"/>
            <a:r>
              <a:rPr lang="pl-PL" sz="1600" b="1" dirty="0" smtClean="0"/>
              <a:t>IIT- </a:t>
            </a:r>
            <a:r>
              <a:rPr lang="pl-PL" sz="1600" dirty="0" smtClean="0"/>
              <a:t>Inne Instrumenty Terytorialne</a:t>
            </a:r>
          </a:p>
          <a:p>
            <a:pPr algn="ctr"/>
            <a:r>
              <a:rPr lang="pl-PL" sz="1600" b="1" dirty="0" smtClean="0"/>
              <a:t>RLKS</a:t>
            </a:r>
            <a:r>
              <a:rPr lang="pl-PL" sz="1600" dirty="0" smtClean="0"/>
              <a:t> - </a:t>
            </a:r>
            <a:r>
              <a:rPr lang="pl-PL" sz="1600" dirty="0">
                <a:solidFill>
                  <a:schemeClr val="bg1"/>
                </a:solidFill>
              </a:rPr>
              <a:t>Rozwój Lokalny Kierowany przez Społeczność </a:t>
            </a:r>
            <a:endParaRPr lang="pl-PL" sz="1600" dirty="0" smtClean="0">
              <a:solidFill>
                <a:schemeClr val="bg1"/>
              </a:solidFill>
            </a:endParaRPr>
          </a:p>
          <a:p>
            <a:pPr algn="ctr"/>
            <a:r>
              <a:rPr lang="pl-PL" sz="1600" b="1" u="sng" dirty="0" smtClean="0"/>
              <a:t>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493698" y="138219"/>
            <a:ext cx="8436633" cy="948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 algn="ctr"/>
            <a:r>
              <a:rPr lang="pl-PL" sz="4000" spc="-50" dirty="0">
                <a:solidFill>
                  <a:srgbClr val="1CADE4">
                    <a:lumMod val="75000"/>
                  </a:srgbClr>
                </a:solidFill>
              </a:rPr>
              <a:t>Główne </a:t>
            </a:r>
            <a:r>
              <a:rPr lang="pl-PL" sz="4000" spc="-50" dirty="0" smtClean="0">
                <a:solidFill>
                  <a:srgbClr val="1CADE4">
                    <a:lumMod val="75000"/>
                  </a:srgbClr>
                </a:solidFill>
              </a:rPr>
              <a:t>założenia programu </a:t>
            </a:r>
            <a:endParaRPr lang="pl-PL" sz="4000" spc="-50" dirty="0">
              <a:solidFill>
                <a:srgbClr val="1CADE4">
                  <a:lumMod val="75000"/>
                </a:srgbClr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/>
          <a:srcRect l="3374" r="17098"/>
          <a:stretch/>
        </p:blipFill>
        <p:spPr>
          <a:xfrm>
            <a:off x="0" y="-17172"/>
            <a:ext cx="3264310" cy="6546829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3705726" y="1268898"/>
            <a:ext cx="4515635" cy="16077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u="sng" dirty="0" smtClean="0"/>
              <a:t>FINANSE:</a:t>
            </a:r>
          </a:p>
          <a:p>
            <a:pPr lvl="0" algn="ctr"/>
            <a:r>
              <a:rPr lang="pl-PL" sz="1400" b="1" u="sng" dirty="0" smtClean="0"/>
              <a:t/>
            </a:r>
            <a:br>
              <a:rPr lang="pl-PL" sz="1400" b="1" u="sng" dirty="0" smtClean="0"/>
            </a:br>
            <a:r>
              <a:rPr lang="pl-PL" sz="1600" dirty="0">
                <a:solidFill>
                  <a:srgbClr val="C00000"/>
                </a:solidFill>
              </a:rPr>
              <a:t>Alokacja na program wynosi: </a:t>
            </a:r>
            <a:r>
              <a:rPr lang="pl-PL" sz="1600" b="1" dirty="0">
                <a:solidFill>
                  <a:srgbClr val="C00000"/>
                </a:solidFill>
              </a:rPr>
              <a:t>2 320 280 381 </a:t>
            </a:r>
            <a:r>
              <a:rPr lang="pl-PL" sz="1600" b="1" dirty="0" smtClean="0">
                <a:solidFill>
                  <a:srgbClr val="C00000"/>
                </a:solidFill>
              </a:rPr>
              <a:t>euro</a:t>
            </a:r>
            <a:endParaRPr lang="pl-PL" sz="1600" b="1" u="sng" dirty="0">
              <a:solidFill>
                <a:srgbClr val="C00000"/>
              </a:solidFill>
            </a:endParaRPr>
          </a:p>
          <a:p>
            <a:pPr lvl="0" algn="ctr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EFS+ </a:t>
            </a:r>
            <a:r>
              <a:rPr lang="pl-PL" sz="1600" dirty="0" smtClean="0"/>
              <a:t>wynosi:</a:t>
            </a:r>
            <a:r>
              <a:rPr lang="pl-PL" sz="1600" b="1" dirty="0" smtClean="0"/>
              <a:t> 581 670 895 euro</a:t>
            </a:r>
            <a:endParaRPr lang="pl-PL" sz="1400" dirty="0" smtClean="0"/>
          </a:p>
          <a:p>
            <a:pPr lvl="1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EFRR </a:t>
            </a:r>
            <a:r>
              <a:rPr lang="pl-PL" sz="1600" dirty="0" smtClean="0"/>
              <a:t>wynosi:</a:t>
            </a:r>
            <a:r>
              <a:rPr lang="pl-PL" sz="1600" b="1" dirty="0" smtClean="0"/>
              <a:t> 1 738 609 486 euro </a:t>
            </a:r>
            <a:endParaRPr lang="pl-PL" sz="1400" b="1" u="sng" dirty="0" smtClean="0"/>
          </a:p>
          <a:p>
            <a:pPr algn="ctr"/>
            <a:endParaRPr lang="pl-PL" sz="1600" dirty="0" smtClean="0"/>
          </a:p>
        </p:txBody>
      </p:sp>
    </p:spTree>
    <p:extLst>
      <p:ext uri="{BB962C8B-B14F-4D97-AF65-F5344CB8AC3E}">
        <p14:creationId xmlns:p14="http://schemas.microsoft.com/office/powerpoint/2010/main" val="7643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647870" y="52574"/>
            <a:ext cx="10041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3F81C3"/>
                </a:solidFill>
                <a:latin typeface="+mj-lt"/>
              </a:rPr>
              <a:t>STRUKTURA</a:t>
            </a:r>
            <a:r>
              <a:rPr lang="pl-PL" sz="2800" dirty="0">
                <a:latin typeface="+mj-lt"/>
              </a:rPr>
              <a:t>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</a:rPr>
              <a:t>projektu programu regionalnego FEM na </a:t>
            </a:r>
            <a:r>
              <a:rPr lang="pl-PL" sz="2800" b="1" dirty="0">
                <a:solidFill>
                  <a:srgbClr val="3F81C3"/>
                </a:solidFill>
                <a:latin typeface="+mj-lt"/>
              </a:rPr>
              <a:t>lata 2021-2027</a:t>
            </a:r>
          </a:p>
        </p:txBody>
      </p:sp>
      <p:sp>
        <p:nvSpPr>
          <p:cNvPr id="3" name="Prostokąt 2"/>
          <p:cNvSpPr/>
          <p:nvPr/>
        </p:nvSpPr>
        <p:spPr>
          <a:xfrm>
            <a:off x="1982637" y="675012"/>
            <a:ext cx="8330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1. Inteligentniejsza Europa 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1. INTELIGENTNY I KONKURENCYJNY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REGION – 346 976 380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940943" y="1476968"/>
            <a:ext cx="6728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2. Ekologiczna, niskoemisyjna Europa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2.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ENERGETYKA I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ŚRODOWISKO – 645 968 138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940943" y="23377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3. Bardziej połączona Europa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3. MOBILNA MAŁOPOLSKA – 200 844 461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873540" y="3222482"/>
            <a:ext cx="8711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Europa (EFRR)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4. MAŁOPOLSKA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INFRASTRUKTURA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SPOŁECZNA – 298 846 736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940943" y="4959308"/>
            <a:ext cx="7745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POLITYKI 5. Europa bliżej obywateli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6.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MAŁOPOLSKA BLIŻEJ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MIESZKAŃCÓW – 176 337 246 euro 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pic>
        <p:nvPicPr>
          <p:cNvPr id="10" name="Obraz 4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92731"/>
            <a:ext cx="11144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5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1688204"/>
            <a:ext cx="11144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6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2768684"/>
            <a:ext cx="1114425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7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3978733"/>
            <a:ext cx="1042863" cy="83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8"/>
          <p:cNvPicPr>
            <a:picLocks noChangeAspect="1" noChangeArrowheads="1"/>
          </p:cNvPicPr>
          <p:nvPr/>
        </p:nvPicPr>
        <p:blipFill>
          <a:blip r:embed="rId7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094836"/>
            <a:ext cx="1085199" cy="8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1873540" y="5704011"/>
            <a:ext cx="6433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PRIORYTET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Pomoc techniczna</a:t>
            </a:r>
          </a:p>
          <a:p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(EFRR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EFS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+) - </a:t>
            </a:r>
            <a:r>
              <a:rPr lang="pl-PL" sz="2000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93 097 264 euro</a:t>
            </a:r>
            <a:endParaRPr lang="pl-PL" sz="20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873541" y="4145531"/>
            <a:ext cx="7642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Europa (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EFS+)</a:t>
            </a:r>
            <a:endParaRPr lang="pl-PL" altLang="pl-PL" sz="2000" b="1" dirty="0">
              <a:solidFill>
                <a:srgbClr val="000099"/>
              </a:solidFill>
              <a:latin typeface="Calibri Light" panose="020F0302020204030204" pitchFamily="34" charset="0"/>
              <a:cs typeface="Calibri Light" panose="020F0302020204030204" pitchFamily="34" charset="0"/>
              <a:sym typeface="Palatino"/>
            </a:endParaRP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5. SPOŁECZNA MAŁOPOLSKA – 558 210 156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476269" y="69772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15,0%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6358646" y="237188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8,7%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209976" y="325525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12,9%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7178466" y="414839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6010243" y="4974683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7,6 %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5276536" y="5739590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7092353" y="1548322"/>
            <a:ext cx="16396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27,8 %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182164" y="0"/>
            <a:ext cx="7875723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B+R </a:t>
            </a:r>
            <a:r>
              <a:rPr lang="pl-PL" sz="1600" b="1" dirty="0">
                <a:solidFill>
                  <a:srgbClr val="C00000"/>
                </a:solidFill>
              </a:rPr>
              <a:t>i </a:t>
            </a:r>
            <a:r>
              <a:rPr lang="pl-PL" sz="1600" b="1" dirty="0" smtClean="0">
                <a:solidFill>
                  <a:srgbClr val="C00000"/>
                </a:solidFill>
              </a:rPr>
              <a:t>innowacj</a:t>
            </a:r>
            <a:r>
              <a:rPr lang="pl-PL" sz="1600" dirty="0" smtClean="0">
                <a:solidFill>
                  <a:srgbClr val="C00000"/>
                </a:solidFill>
              </a:rPr>
              <a:t>e:</a:t>
            </a:r>
            <a:r>
              <a:rPr lang="pl-PL" sz="1600" dirty="0"/>
              <a:t>	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 </a:t>
            </a:r>
            <a:r>
              <a:rPr lang="pl-PL" sz="1600" dirty="0" smtClean="0"/>
              <a:t>prace </a:t>
            </a:r>
            <a:r>
              <a:rPr lang="pl-PL" sz="1600" dirty="0"/>
              <a:t>badawczo-rozwojowe przedsiębiorstw 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wdrożenie </a:t>
            </a:r>
            <a:r>
              <a:rPr lang="pl-PL" sz="1600" dirty="0"/>
              <a:t>wyników prac </a:t>
            </a:r>
            <a:r>
              <a:rPr lang="pl-PL" sz="1600" dirty="0" smtClean="0"/>
              <a:t>B+R </a:t>
            </a:r>
            <a:r>
              <a:rPr lang="pl-PL" sz="1600" dirty="0" smtClean="0">
                <a:solidFill>
                  <a:schemeClr val="tx1"/>
                </a:solidFill>
              </a:rPr>
              <a:t>do działalności przedsiębiorstw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Font typeface="Wingdings" panose="05000000000000000000" pitchFamily="2" charset="2"/>
              <a:buChar char="§"/>
            </a:pPr>
            <a:r>
              <a:rPr lang="pl-PL" sz="1600" dirty="0" smtClean="0"/>
              <a:t>rozwój </a:t>
            </a:r>
            <a:r>
              <a:rPr lang="pl-PL" sz="1600" dirty="0"/>
              <a:t>infrastruktury niezbędnej dla prowadzenia działalności B+R </a:t>
            </a:r>
            <a:r>
              <a:rPr lang="pl-PL" sz="1600" dirty="0">
                <a:solidFill>
                  <a:schemeClr val="tx1"/>
                </a:solidFill>
              </a:rPr>
              <a:t>w </a:t>
            </a:r>
            <a:r>
              <a:rPr lang="pl-PL" sz="1600" dirty="0" smtClean="0">
                <a:solidFill>
                  <a:schemeClr val="tx1"/>
                </a:solidFill>
              </a:rPr>
              <a:t>przedsiębiorstwach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bony na innowacje dla MŚP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infrastruktura </a:t>
            </a:r>
            <a:r>
              <a:rPr lang="pl-PL" sz="1600" dirty="0"/>
              <a:t>badawcza sektora </a:t>
            </a:r>
            <a:r>
              <a:rPr lang="pl-PL" sz="1600" dirty="0" smtClean="0"/>
              <a:t>nauki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 smtClean="0"/>
              <a:t>alokacja: 120 590 015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Cyfryzacja: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e-administracja </a:t>
            </a:r>
            <a:r>
              <a:rPr lang="pl-PL" sz="1600" dirty="0"/>
              <a:t>i </a:t>
            </a:r>
            <a:r>
              <a:rPr lang="pl-PL" sz="1600" dirty="0" err="1" smtClean="0"/>
              <a:t>cyberbezpieczeństwo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cyfryzacja powiatowych zasobów geodezyjnych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przedsięwzięcia w obszarze kultury i dziedzictwa </a:t>
            </a:r>
            <a:r>
              <a:rPr lang="pl-PL" sz="1600" dirty="0">
                <a:solidFill>
                  <a:schemeClr val="tx1"/>
                </a:solidFill>
              </a:rPr>
              <a:t>obejmujące m.in. platformy cyfrowe,</a:t>
            </a:r>
            <a:r>
              <a:rPr lang="pl-PL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digitalizację oraz udostępnianie unikalnych zbiorów w postaci cyfrowej</a:t>
            </a:r>
            <a:endParaRPr lang="pl-PL" sz="16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przedsięwzięcia </a:t>
            </a:r>
            <a:r>
              <a:rPr lang="pl-PL" sz="1600" dirty="0"/>
              <a:t>w obszarze </a:t>
            </a:r>
            <a:r>
              <a:rPr lang="pl-PL" sz="1600" dirty="0" smtClean="0"/>
              <a:t>e-zdrowia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/>
              <a:t>alokacja: 78 828 632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nteligentny rozwój gospodarczy</a:t>
            </a:r>
            <a:r>
              <a:rPr lang="pl-PL" sz="1600" dirty="0" smtClean="0"/>
              <a:t>: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inwestycje </a:t>
            </a:r>
            <a:r>
              <a:rPr lang="pl-PL" sz="1600" dirty="0"/>
              <a:t>rozwojowe </a:t>
            </a:r>
            <a:r>
              <a:rPr lang="pl-PL" sz="1600" dirty="0" smtClean="0"/>
              <a:t>przedsiębiorstw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dla nowopowstałych </a:t>
            </a:r>
            <a:r>
              <a:rPr lang="pl-PL" sz="1600" dirty="0" smtClean="0"/>
              <a:t>firm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w zakresie internacjonalizacji, promocji gospodarczej Małopolski oraz atrakcyjności inwestycyjnej regionu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134 900 000 Euro (EFRR) (dotacje i pożyczki)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nkubowanie </a:t>
            </a:r>
            <a:r>
              <a:rPr lang="pl-PL" sz="1600" b="1" dirty="0">
                <a:solidFill>
                  <a:srgbClr val="C00000"/>
                </a:solidFill>
              </a:rPr>
              <a:t>innowacyjnej </a:t>
            </a:r>
            <a:r>
              <a:rPr lang="pl-PL" sz="1600" b="1" dirty="0" smtClean="0">
                <a:solidFill>
                  <a:srgbClr val="C00000"/>
                </a:solidFill>
              </a:rPr>
              <a:t>przedsiębiorczości: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specjalistyczne doradztwo na rzecz przedsiębiorstw w oparciu o regionalny model transferu wiedzy </a:t>
            </a:r>
            <a:endParaRPr lang="pl-PL" sz="16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promowanie </a:t>
            </a:r>
            <a:r>
              <a:rPr lang="pl-PL" sz="1600" dirty="0"/>
              <a:t>postaw przedsiębiorczych i </a:t>
            </a:r>
            <a:r>
              <a:rPr lang="pl-PL" sz="1600" dirty="0" smtClean="0"/>
              <a:t>innowacyjnych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zarządzanie </a:t>
            </a:r>
            <a:r>
              <a:rPr lang="pl-PL" sz="1600" dirty="0"/>
              <a:t>regionalną inteligentną </a:t>
            </a:r>
            <a:r>
              <a:rPr lang="pl-PL" sz="1600" dirty="0" smtClean="0"/>
              <a:t>specjalizacją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promocja </a:t>
            </a:r>
            <a:r>
              <a:rPr lang="pl-PL" sz="1600" dirty="0"/>
              <a:t>i wsparcie rozwoju przedsiębiorczości oraz innowacji na </a:t>
            </a:r>
            <a:r>
              <a:rPr lang="pl-PL" sz="1600" dirty="0" smtClean="0"/>
              <a:t>obszarach zmarginalizowanych 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12 657 733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/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3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822" y="1006251"/>
            <a:ext cx="348872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2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ENERGETYKA </a:t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I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ŚRODOWISKO</a:t>
            </a:r>
            <a:b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645 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968 138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0687" y="0"/>
            <a:ext cx="7873787" cy="63832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C00000"/>
                </a:solidFill>
              </a:rPr>
              <a:t>P</a:t>
            </a:r>
            <a:r>
              <a:rPr lang="pl-PL" sz="1800" b="1" dirty="0" smtClean="0">
                <a:solidFill>
                  <a:srgbClr val="C00000"/>
                </a:solidFill>
              </a:rPr>
              <a:t>oprawa </a:t>
            </a:r>
            <a:r>
              <a:rPr lang="pl-PL" sz="1800" b="1" dirty="0">
                <a:solidFill>
                  <a:srgbClr val="C00000"/>
                </a:solidFill>
              </a:rPr>
              <a:t>efektywności energetycznej: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inwestycje w poprawę efektywności energetycznej przedsiębiorstwa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inwestycje w wytwarzanie energii ze źródeł odnawialnych przez przedsiębiorców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głęboka modernizacja energetyczna budynków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zapewnienie wyposażenia sprzętowego straży gminnych/międzygminnych w zakresie przeprowadzanych kontroli przestrzegania przepisów ochrony środowiska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umożliwienie dalszego funkcjonowanie </a:t>
            </a:r>
            <a:r>
              <a:rPr lang="pl-PL" sz="1800" dirty="0" err="1"/>
              <a:t>ekodoradców</a:t>
            </a:r>
            <a:r>
              <a:rPr lang="pl-PL" sz="1800" dirty="0"/>
              <a:t> takich jak Life oraz rozbudowa całego systemu podobnie wzorowanego do Programu Life.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179 783 842 Euro EFRR (dotacje i pożyczki)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C00000"/>
                </a:solidFill>
              </a:rPr>
              <a:t> R</a:t>
            </a:r>
            <a:r>
              <a:rPr lang="pl-PL" sz="1800" b="1" dirty="0" smtClean="0">
                <a:solidFill>
                  <a:srgbClr val="C00000"/>
                </a:solidFill>
              </a:rPr>
              <a:t>ozwój </a:t>
            </a:r>
            <a:r>
              <a:rPr lang="pl-PL" sz="1800" b="1" dirty="0">
                <a:solidFill>
                  <a:srgbClr val="C00000"/>
                </a:solidFill>
              </a:rPr>
              <a:t>odnawialnych źródeł </a:t>
            </a:r>
            <a:r>
              <a:rPr lang="pl-PL" sz="1800" b="1" dirty="0" smtClean="0">
                <a:solidFill>
                  <a:srgbClr val="C00000"/>
                </a:solidFill>
              </a:rPr>
              <a:t>energii: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wykorzystania odnawialnych źródeł energii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klastrów oraz wsparcie inwestycji związanych z produkcją i zarządzaniem energią w systemie klastra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151 271 650 Euro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Adaptacja </a:t>
            </a:r>
            <a:r>
              <a:rPr lang="pl-PL" sz="1800" b="1" dirty="0">
                <a:solidFill>
                  <a:srgbClr val="C00000"/>
                </a:solidFill>
              </a:rPr>
              <a:t>do zmian </a:t>
            </a:r>
            <a:r>
              <a:rPr lang="pl-PL" sz="1800" b="1" dirty="0" smtClean="0">
                <a:solidFill>
                  <a:srgbClr val="C00000"/>
                </a:solidFill>
              </a:rPr>
              <a:t>klimatu: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zwiększenie </a:t>
            </a:r>
            <a:r>
              <a:rPr lang="pl-PL" sz="1800" dirty="0"/>
              <a:t>retencyjności zlewni, w tym: rozwój różnych form małej retencji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zrównoważone </a:t>
            </a:r>
            <a:r>
              <a:rPr lang="pl-PL" sz="1800" dirty="0"/>
              <a:t>i zaadaptowane do zmian klimatu systemy gospodarowania wodami opadowymi oraz rozwój zielono-niebieskiej infrastruktury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przeciwdziałanie </a:t>
            </a:r>
            <a:r>
              <a:rPr lang="pl-PL" sz="1800" dirty="0"/>
              <a:t>ruchom masowym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zabezpieczenie </a:t>
            </a:r>
            <a:r>
              <a:rPr lang="pl-PL" sz="1800" dirty="0"/>
              <a:t>potrzeb służb ratowniczych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40 440 272 Euro EFRR (dotacje)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l-PL" sz="1800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5082" b="19332"/>
          <a:stretch/>
        </p:blipFill>
        <p:spPr>
          <a:xfrm>
            <a:off x="160894" y="3130378"/>
            <a:ext cx="3805865" cy="202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55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822" y="1006251"/>
            <a:ext cx="348872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2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(cd)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ENERGETYKA </a:t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I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ŚRODOWISKO</a:t>
            </a:r>
            <a:b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645 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968 138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36006" y="0"/>
            <a:ext cx="7955994" cy="60293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Gospodarowanie wodami: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zbiorcza </a:t>
            </a:r>
            <a:r>
              <a:rPr lang="pl-PL" sz="1800" dirty="0"/>
              <a:t>infrastruktura zagospodarowania ścieków </a:t>
            </a:r>
            <a:r>
              <a:rPr lang="pl-PL" sz="1800" dirty="0" smtClean="0"/>
              <a:t>komunalnych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systemu zaopatrzenia, magazynowania, dystrybucji </a:t>
            </a:r>
            <a:r>
              <a:rPr lang="pl-PL" sz="1800" dirty="0" smtClean="0"/>
              <a:t>wody, optymalizacja zużycia wody</a:t>
            </a:r>
            <a:endParaRPr lang="pl-PL" sz="1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39 368 732 Euro EFRR (dotacje</a:t>
            </a:r>
            <a:r>
              <a:rPr lang="pl-PL" sz="1800" b="1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Gospodarka o </a:t>
            </a:r>
            <a:r>
              <a:rPr lang="pl-PL" sz="1800" b="1" dirty="0">
                <a:solidFill>
                  <a:srgbClr val="C00000"/>
                </a:solidFill>
              </a:rPr>
              <a:t>obiegu </a:t>
            </a:r>
            <a:r>
              <a:rPr lang="pl-PL" sz="1800" b="1" dirty="0" smtClean="0">
                <a:solidFill>
                  <a:srgbClr val="C00000"/>
                </a:solidFill>
              </a:rPr>
              <a:t>zamkniętym: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budowa </a:t>
            </a:r>
            <a:r>
              <a:rPr lang="pl-PL" sz="1800" dirty="0"/>
              <a:t>punktów selektywnego zbierania odpadów </a:t>
            </a:r>
            <a:r>
              <a:rPr lang="pl-PL" sz="1800" dirty="0" smtClean="0"/>
              <a:t>komunalnych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budowa </a:t>
            </a:r>
            <a:r>
              <a:rPr lang="pl-PL" sz="1800" dirty="0"/>
              <a:t>instalacji do odzysku i recyklingu odpadów komunalnych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usuwanie </a:t>
            </a:r>
            <a:r>
              <a:rPr lang="pl-PL" sz="1800" dirty="0"/>
              <a:t>azbestu i wyrobów zawierających azbest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46 332 473 Euro EFRR (dotacje</a:t>
            </a:r>
            <a:r>
              <a:rPr lang="pl-PL" sz="1800" b="1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b="1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Ochrona przyrody, rekultywacja trenów poprzemysłowych: 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ochrona </a:t>
            </a:r>
            <a:r>
              <a:rPr lang="pl-PL" sz="1800" dirty="0"/>
              <a:t>różnorodności biologicznej na obszarach cennych przyrodniczo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zielonej </a:t>
            </a:r>
            <a:r>
              <a:rPr lang="pl-PL" sz="1800" dirty="0" smtClean="0"/>
              <a:t>infrastruktury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zagospodarowanie </a:t>
            </a:r>
            <a:r>
              <a:rPr lang="pl-PL" sz="1800" dirty="0"/>
              <a:t>terenów zdegradowanych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52 514 760 Euro EFRR (dotacje)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Zero- </a:t>
            </a:r>
            <a:r>
              <a:rPr lang="pl-PL" sz="1800" b="1" dirty="0">
                <a:solidFill>
                  <a:srgbClr val="C00000"/>
                </a:solidFill>
              </a:rPr>
              <a:t>i niskoemisyjnego transportu </a:t>
            </a:r>
            <a:r>
              <a:rPr lang="pl-PL" sz="1800" b="1" dirty="0" smtClean="0">
                <a:solidFill>
                  <a:srgbClr val="C00000"/>
                </a:solidFill>
              </a:rPr>
              <a:t>miejski: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zero </a:t>
            </a:r>
            <a:r>
              <a:rPr lang="pl-PL" sz="1800" dirty="0"/>
              <a:t>- lub niskoemisyjny tabor autobusowy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infrastruktura </a:t>
            </a:r>
            <a:r>
              <a:rPr lang="pl-PL" sz="1800" dirty="0"/>
              <a:t>do obsługi podróżnych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ograniczanie </a:t>
            </a:r>
            <a:r>
              <a:rPr lang="pl-PL" sz="1800" dirty="0"/>
              <a:t>indywidualnego ruchu zmotoryzowanego w centrach </a:t>
            </a:r>
            <a:r>
              <a:rPr lang="pl-PL" sz="1800" dirty="0" smtClean="0"/>
              <a:t>miast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rozwiązania </a:t>
            </a:r>
            <a:r>
              <a:rPr lang="pl-PL" sz="1800" dirty="0"/>
              <a:t>dot. organizacji ruchu ułatwiających sprawne i bezpieczne poruszanie się pojazdów komunikacji </a:t>
            </a:r>
            <a:r>
              <a:rPr lang="pl-PL" sz="1800" dirty="0" smtClean="0"/>
              <a:t>zbiorowej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działania </a:t>
            </a:r>
            <a:r>
              <a:rPr lang="pl-PL" sz="1800" dirty="0"/>
              <a:t>informacyjno-promocyjne i edukacyjne promujące transport zbiorowy lub indywidualny niezmotoryzowany i bezpieczeństwo ruchu w transporcie publicznym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136 256 409 (EFRR) </a:t>
            </a:r>
            <a:r>
              <a:rPr lang="pl-PL" sz="1800" b="1" dirty="0" smtClean="0"/>
              <a:t>(dotacje)</a:t>
            </a:r>
            <a:endParaRPr lang="pl-PL" sz="1800" b="1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5082" b="19332"/>
          <a:stretch/>
        </p:blipFill>
        <p:spPr>
          <a:xfrm>
            <a:off x="214939" y="3080951"/>
            <a:ext cx="3697775" cy="196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4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540" y="509100"/>
            <a:ext cx="3628767" cy="228600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3. </a:t>
            </a:r>
            <a: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MOBILNA MAŁOPOLSKA</a:t>
            </a:r>
            <a:b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0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0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200 844 461 Euro</a:t>
            </a:r>
            <a:r>
              <a:rPr lang="pl-PL" sz="2800" dirty="0"/>
              <a:t/>
            </a:r>
            <a:br>
              <a:rPr lang="pl-PL" sz="2800" dirty="0"/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61701" y="509100"/>
            <a:ext cx="6492240" cy="25471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rgbClr val="C00000"/>
                </a:solidFill>
              </a:rPr>
              <a:t>Transport drogowy:</a:t>
            </a:r>
            <a:endParaRPr lang="pl-PL" b="1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budowa</a:t>
            </a:r>
            <a:r>
              <a:rPr lang="pl-PL" dirty="0"/>
              <a:t>, przebudowa dróg wojewódzkich, w tym </a:t>
            </a:r>
            <a:r>
              <a:rPr lang="pl-PL" dirty="0" smtClean="0"/>
              <a:t>obwodnic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nowoczesne </a:t>
            </a:r>
            <a:r>
              <a:rPr lang="pl-PL" dirty="0"/>
              <a:t>techniki zarządzania </a:t>
            </a:r>
            <a:r>
              <a:rPr lang="pl-PL" dirty="0" smtClean="0"/>
              <a:t>ruchem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inwestycje </a:t>
            </a:r>
            <a:r>
              <a:rPr lang="pl-PL" dirty="0"/>
              <a:t>z zakresu zwiększania bezpieczeństwa na drogach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rgbClr val="C00000"/>
                </a:solidFill>
              </a:rPr>
              <a:t>Regionalny transport kolejowy </a:t>
            </a:r>
            <a:r>
              <a:rPr lang="pl-PL" b="1" dirty="0">
                <a:solidFill>
                  <a:srgbClr val="C00000"/>
                </a:solidFill>
              </a:rPr>
              <a:t>oraz </a:t>
            </a:r>
            <a:r>
              <a:rPr lang="pl-PL" b="1" dirty="0" smtClean="0">
                <a:solidFill>
                  <a:srgbClr val="C00000"/>
                </a:solidFill>
              </a:rPr>
              <a:t>publiczny transport pozamiejski</a:t>
            </a:r>
            <a:r>
              <a:rPr lang="pl-PL" dirty="0" smtClean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pasażerski </a:t>
            </a:r>
            <a:r>
              <a:rPr lang="pl-PL" dirty="0"/>
              <a:t>tabor kolejowy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przyjazny </a:t>
            </a:r>
            <a:r>
              <a:rPr lang="pl-PL" dirty="0"/>
              <a:t>środowisku tabor autobusowy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zaplecze </a:t>
            </a:r>
            <a:r>
              <a:rPr lang="pl-PL" dirty="0"/>
              <a:t>techniczne do obsługi taboru kolejowego lub </a:t>
            </a:r>
            <a:r>
              <a:rPr lang="pl-PL" dirty="0" smtClean="0"/>
              <a:t>autobusowego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infrastruktura </a:t>
            </a:r>
            <a:r>
              <a:rPr lang="pl-PL" dirty="0"/>
              <a:t>do obsługi podróżnych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rozwiązania </a:t>
            </a:r>
            <a:r>
              <a:rPr lang="pl-PL" dirty="0"/>
              <a:t>integrujące usługi transportowe w regionie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b="1" dirty="0" smtClean="0">
                <a:solidFill>
                  <a:srgbClr val="C00000"/>
                </a:solidFill>
              </a:rPr>
              <a:t>Transport lotniczy:</a:t>
            </a:r>
            <a:endParaRPr lang="pl-PL" b="1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lotniska </a:t>
            </a:r>
            <a:r>
              <a:rPr lang="pl-PL" dirty="0"/>
              <a:t>aeroklubowe - dostosowanie do ruchu biznesowego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cap="all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4"/>
          <a:stretch/>
        </p:blipFill>
        <p:spPr>
          <a:xfrm>
            <a:off x="329065" y="2883246"/>
            <a:ext cx="3592145" cy="194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43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80470" y="365760"/>
            <a:ext cx="7366687" cy="583197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200" b="1" dirty="0" smtClean="0">
                <a:solidFill>
                  <a:srgbClr val="C00000"/>
                </a:solidFill>
              </a:rPr>
              <a:t>Infrastruktura </a:t>
            </a:r>
            <a:r>
              <a:rPr lang="pl-PL" sz="2200" b="1" dirty="0">
                <a:solidFill>
                  <a:srgbClr val="C00000"/>
                </a:solidFill>
              </a:rPr>
              <a:t>kształcenia i </a:t>
            </a:r>
            <a:r>
              <a:rPr lang="pl-PL" sz="2200" b="1" dirty="0" smtClean="0">
                <a:solidFill>
                  <a:srgbClr val="C00000"/>
                </a:solidFill>
              </a:rPr>
              <a:t>szkolenia:</a:t>
            </a:r>
            <a:endParaRPr lang="pl-PL" sz="22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ośrodków wychowania przedszkolnego, szkół podstawowych i średnich prowadzących kształcenie </a:t>
            </a:r>
            <a:r>
              <a:rPr lang="pl-PL" sz="2200" dirty="0" smtClean="0"/>
              <a:t>ogólne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kształcenia zawodowego na poziomie średnim i wyższym </a:t>
            </a:r>
            <a:endParaRPr lang="pl-PL" sz="22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na potrzeby </a:t>
            </a:r>
            <a:r>
              <a:rPr lang="pl-PL" sz="2200" dirty="0" smtClean="0"/>
              <a:t>szkolenia </a:t>
            </a:r>
            <a:r>
              <a:rPr lang="pl-PL" sz="2200" dirty="0"/>
              <a:t>kadr </a:t>
            </a:r>
            <a:r>
              <a:rPr lang="pl-PL" sz="2200" dirty="0" smtClean="0"/>
              <a:t>medycznych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/>
              <a:t>w</a:t>
            </a:r>
            <a:r>
              <a:rPr lang="pl-PL" sz="2200" dirty="0" smtClean="0"/>
              <a:t>sparcie </a:t>
            </a:r>
            <a:r>
              <a:rPr lang="pl-PL" sz="2200" dirty="0"/>
              <a:t>tworzenia i funkcjonowania </a:t>
            </a:r>
            <a:r>
              <a:rPr lang="pl-PL" sz="2200" dirty="0" err="1"/>
              <a:t>fablab</a:t>
            </a:r>
            <a:endParaRPr lang="pl-PL" sz="22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b="1" dirty="0"/>
              <a:t>Alokacja: 53 797 309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32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200" b="1" dirty="0" smtClean="0">
                <a:solidFill>
                  <a:srgbClr val="C00000"/>
                </a:solidFill>
              </a:rPr>
              <a:t>Infrastruktura włączenia społecznego:</a:t>
            </a:r>
            <a:endParaRPr lang="pl-PL" sz="22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b</a:t>
            </a:r>
            <a:r>
              <a:rPr lang="pl-PL" sz="2200" dirty="0" smtClean="0"/>
              <a:t>udowa</a:t>
            </a:r>
            <a:r>
              <a:rPr lang="pl-PL" sz="2200" dirty="0"/>
              <a:t>, remont, wyposażenie infrastruktury społecznej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z</a:t>
            </a:r>
            <a:r>
              <a:rPr lang="pl-PL" sz="2200" dirty="0" smtClean="0"/>
              <a:t>akup </a:t>
            </a:r>
            <a:r>
              <a:rPr lang="pl-PL" sz="2200" dirty="0"/>
              <a:t>sprzętu medycznego oraz wyposażenia niezbędnego do świadczenia usług medycznych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r</a:t>
            </a:r>
            <a:r>
              <a:rPr lang="pl-PL" sz="2200" dirty="0" smtClean="0"/>
              <a:t>emont </a:t>
            </a:r>
            <a:r>
              <a:rPr lang="pl-PL" sz="2200" dirty="0"/>
              <a:t>i/lub wyposażenie infrastruktury zdegradowanych budynków w celu ich adaptacji na mieszkania o charakterze wspomaganym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b="1" dirty="0"/>
              <a:t>Alokacja: 50 452 447 Euro EFRR (dotacje)</a:t>
            </a:r>
          </a:p>
          <a:p>
            <a:pPr marL="0" indent="0">
              <a:spcBef>
                <a:spcPts val="700"/>
              </a:spcBef>
              <a:spcAft>
                <a:spcPts val="700"/>
              </a:spcAft>
              <a:buNone/>
              <a:defRPr/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93170" y="57933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5" y="3328087"/>
            <a:ext cx="3090837" cy="23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6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72232" y="594359"/>
            <a:ext cx="7061887" cy="51062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400" b="1" dirty="0" smtClean="0">
                <a:solidFill>
                  <a:srgbClr val="C00000"/>
                </a:solidFill>
              </a:rPr>
              <a:t>Infrastruktura </a:t>
            </a:r>
            <a:r>
              <a:rPr lang="pl-PL" sz="2400" b="1" dirty="0">
                <a:solidFill>
                  <a:srgbClr val="C00000"/>
                </a:solidFill>
              </a:rPr>
              <a:t>ochrony </a:t>
            </a:r>
            <a:r>
              <a:rPr lang="pl-PL" sz="2400" b="1" dirty="0" smtClean="0">
                <a:solidFill>
                  <a:srgbClr val="C00000"/>
                </a:solidFill>
              </a:rPr>
              <a:t>zdrowia:</a:t>
            </a:r>
            <a:endParaRPr lang="pl-PL" sz="2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 smtClean="0"/>
              <a:t>budowa</a:t>
            </a:r>
            <a:r>
              <a:rPr lang="pl-PL" sz="2400" dirty="0"/>
              <a:t>, przebudowa i modernizacja obiektów infrastruktury ochrony zdrowia i/lub ich wyposażenie w sprzęt medyczny – leczenie szpitalne i inne niż szpitalne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 smtClean="0"/>
              <a:t>alokacja</a:t>
            </a:r>
            <a:r>
              <a:rPr lang="pl-PL" b="1" dirty="0"/>
              <a:t>: 131 167 229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</a:rPr>
              <a:t>I</a:t>
            </a:r>
            <a:r>
              <a:rPr lang="pl-PL" sz="2400" b="1" dirty="0" smtClean="0">
                <a:solidFill>
                  <a:srgbClr val="C00000"/>
                </a:solidFill>
              </a:rPr>
              <a:t>nfrastruktura </a:t>
            </a:r>
            <a:r>
              <a:rPr lang="pl-PL" sz="2400" b="1" dirty="0">
                <a:solidFill>
                  <a:srgbClr val="C00000"/>
                </a:solidFill>
              </a:rPr>
              <a:t>kultury i </a:t>
            </a:r>
            <a:r>
              <a:rPr lang="pl-PL" sz="2400" b="1" dirty="0" smtClean="0">
                <a:solidFill>
                  <a:srgbClr val="C00000"/>
                </a:solidFill>
              </a:rPr>
              <a:t>turystyki:</a:t>
            </a:r>
            <a:endParaRPr lang="pl-PL" sz="2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r</a:t>
            </a:r>
            <a:r>
              <a:rPr lang="pl-PL" sz="2400" dirty="0" smtClean="0"/>
              <a:t>ozwój </a:t>
            </a:r>
            <a:r>
              <a:rPr lang="pl-PL" sz="2400" dirty="0"/>
              <a:t>infrastruktury instytucji kultury z poziomu </a:t>
            </a:r>
            <a:r>
              <a:rPr lang="pl-PL" sz="2400" dirty="0" smtClean="0"/>
              <a:t>regionalnego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r</a:t>
            </a:r>
            <a:r>
              <a:rPr lang="pl-PL" sz="2400" dirty="0" smtClean="0"/>
              <a:t>ozwój </a:t>
            </a:r>
            <a:r>
              <a:rPr lang="pl-PL" sz="2400" dirty="0"/>
              <a:t>oferty turystycznej i rekreacyjnej z poziomu regionalnego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/>
              <a:t>Alokacja:   63 429 751,00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0" y="3056238"/>
            <a:ext cx="3257580" cy="182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2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96026"/>
            <a:ext cx="7201930" cy="49113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b="1" dirty="0" smtClean="0">
                <a:solidFill>
                  <a:srgbClr val="C00000"/>
                </a:solidFill>
              </a:rPr>
              <a:t>Wsparcie zatrudnienia: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indywidualne </a:t>
            </a:r>
            <a:r>
              <a:rPr lang="pl-PL" sz="1900" dirty="0"/>
              <a:t>wsparcie prowadzące do zwiększenia szans na zdobycie lub zmianę pracy oraz nabycie kompetencji lub kwalifikacji niezbędnych na rynku pracy </a:t>
            </a:r>
            <a:endParaRPr lang="pl-PL" sz="1900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promocja </a:t>
            </a:r>
            <a:r>
              <a:rPr lang="pl-PL" sz="1900" dirty="0"/>
              <a:t>postaw przedsiębiorczych i kompleksowa pomoc dla osób zainteresowanych założeniem działalności </a:t>
            </a:r>
            <a:r>
              <a:rPr lang="pl-PL" sz="1900" dirty="0" smtClean="0"/>
              <a:t>gospodarczej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parterów społecznych i organizacji społeczeństwa obywatelskiego poprzez realizację lokalnych inicjatyw na rzecz zatrudnienia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126 503 746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 </a:t>
            </a:r>
            <a:endParaRPr lang="pl-PL" sz="19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Godzenie życia </a:t>
            </a:r>
            <a:r>
              <a:rPr lang="pl-PL" sz="1900" b="1" dirty="0">
                <a:solidFill>
                  <a:srgbClr val="C00000"/>
                </a:solidFill>
              </a:rPr>
              <a:t>zawodowego z prywatnym </a:t>
            </a:r>
            <a:r>
              <a:rPr lang="pl-PL" sz="1900" b="1" dirty="0" smtClean="0">
                <a:solidFill>
                  <a:srgbClr val="C00000"/>
                </a:solidFill>
              </a:rPr>
              <a:t>:</a:t>
            </a:r>
            <a:endParaRPr lang="pl-PL" sz="1900" b="1" dirty="0">
              <a:solidFill>
                <a:srgbClr val="C00000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wsparcie finansowe dla rodziców/opiekunów na pokrycie kosztów opieki niani/opiekuna nad dzieckiem do lat 3 </a:t>
            </a:r>
            <a:endParaRPr lang="pl-PL" sz="1900" dirty="0" smtClean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wsparcie </a:t>
            </a:r>
            <a:r>
              <a:rPr lang="pl-PL" sz="1900" dirty="0"/>
              <a:t>finansowe dla podmiotów prowadzących instytucjonalne formy opieki nad dziećmi w wieku do lat 3 (żłobki, kluby dziecięce) przeznaczone na ich dostosowanie do potrzeb dzieci z niepełnosprawnościami oraz dzieci zagrożonych niepełnosprawnością lub nieprawidłowym rozwojem wraz ze wsparciem dla rodziców/opiekunów prawnych dzieci oraz kadry podmiotów</a:t>
            </a:r>
            <a:r>
              <a:rPr lang="pl-PL" sz="1900" i="1" dirty="0"/>
              <a:t>. </a:t>
            </a:r>
            <a:endParaRPr lang="pl-PL" sz="19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11 858 489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800" dirty="0"/>
              <a:t>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 b="1" dirty="0"/>
              <a:t> </a:t>
            </a:r>
            <a:endParaRPr lang="pl-PL" sz="1400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b="4264"/>
          <a:stretch/>
        </p:blipFill>
        <p:spPr>
          <a:xfrm>
            <a:off x="450399" y="3089188"/>
            <a:ext cx="3471256" cy="19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8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96026"/>
            <a:ext cx="7201930" cy="49113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800" dirty="0"/>
              <a:t>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Adaptacyjność:</a:t>
            </a:r>
            <a:endParaRPr lang="pl-PL" sz="1900" b="1" dirty="0">
              <a:solidFill>
                <a:srgbClr val="C00000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finansowanie usług rozwojowych (np. szkoleń, doradztwa) zgodnie z potrzebami zgłaszanymi przez pracodawców oraz w oparciu o system popytowy oraz krajową bazę usług 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dirty="0"/>
              <a:t>programy typu </a:t>
            </a:r>
            <a:r>
              <a:rPr lang="pl-PL" sz="1900" dirty="0" err="1" smtClean="0"/>
              <a:t>outplacement</a:t>
            </a:r>
            <a:endParaRPr lang="pl-PL" sz="1900" dirty="0" smtClean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opracowanie </a:t>
            </a:r>
            <a:r>
              <a:rPr lang="pl-PL" sz="1900" dirty="0"/>
              <a:t>oraz wdrożenie u pracodawców kompleksowych narzędzi w celu umożliwienia elastycznego reagowania na zmiany zachodzące na rynku pracy i utrzymanie </a:t>
            </a:r>
            <a:r>
              <a:rPr lang="pl-PL" sz="1900" dirty="0" smtClean="0"/>
              <a:t>pracowników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opracowanie </a:t>
            </a:r>
            <a:r>
              <a:rPr lang="pl-PL" sz="1900" dirty="0"/>
              <a:t>lub wdrażanie programów zdrowotnych dotyczących istotnych z punktu widzenia potrzeb zdrowotnych regionu w szczególności profilaktyki i rehabilitacji narządu ruchu, profilaktyki chorób </a:t>
            </a:r>
            <a:r>
              <a:rPr lang="pl-PL" sz="1900" dirty="0" err="1"/>
              <a:t>odstresowych</a:t>
            </a:r>
            <a:r>
              <a:rPr lang="pl-PL" sz="1900" dirty="0"/>
              <a:t> oraz profilaktyki nadwagi i otyłości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51 994 748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 b="1" dirty="0"/>
              <a:t> </a:t>
            </a:r>
            <a:endParaRPr lang="pl-PL" sz="1400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b="4264"/>
          <a:stretch/>
        </p:blipFill>
        <p:spPr>
          <a:xfrm>
            <a:off x="450399" y="3089188"/>
            <a:ext cx="3471256" cy="19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7260" y="174653"/>
            <a:ext cx="7765385" cy="574260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>
                <a:solidFill>
                  <a:srgbClr val="C00000"/>
                </a:solidFill>
              </a:rPr>
              <a:t>E</a:t>
            </a:r>
            <a:r>
              <a:rPr lang="pl-PL" sz="1900" b="1" dirty="0" smtClean="0">
                <a:solidFill>
                  <a:srgbClr val="C00000"/>
                </a:solidFill>
              </a:rPr>
              <a:t>dukacja: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realizacja </a:t>
            </a:r>
            <a:r>
              <a:rPr lang="pl-PL" sz="1900" dirty="0"/>
              <a:t>programów dwujęzyczności w zakresie języka angielskiego w ośrodkach wychowania </a:t>
            </a:r>
            <a:r>
              <a:rPr lang="pl-PL" sz="1900" dirty="0" smtClean="0"/>
              <a:t>przedszkolnego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tworzenie </a:t>
            </a:r>
            <a:r>
              <a:rPr lang="pl-PL" sz="1900" dirty="0"/>
              <a:t>miejsc przedszkolnych na terenach gdzie występują </a:t>
            </a:r>
            <a:r>
              <a:rPr lang="pl-PL" sz="1900" dirty="0" smtClean="0"/>
              <a:t>deficyty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p</a:t>
            </a:r>
            <a:r>
              <a:rPr lang="pl-PL" sz="1900" dirty="0" smtClean="0"/>
              <a:t>odniesienie </a:t>
            </a:r>
            <a:r>
              <a:rPr lang="pl-PL" sz="1900" dirty="0"/>
              <a:t>jakości kształcenia ogólnego w tym poprzez rozwój u uczniów kompetencji kluczowych i umiejętności </a:t>
            </a:r>
            <a:r>
              <a:rPr lang="pl-PL" sz="1900" dirty="0" smtClean="0"/>
              <a:t>przekrojowych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regionalny </a:t>
            </a:r>
            <a:r>
              <a:rPr lang="pl-PL" sz="1900" dirty="0"/>
              <a:t>program stypendialny dla uczniów zdolnych i potrzebujących wsparcia oraz studentów i </a:t>
            </a:r>
            <a:r>
              <a:rPr lang="pl-PL" sz="1900" dirty="0" smtClean="0"/>
              <a:t>doktorantów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kompleksowe </a:t>
            </a:r>
            <a:r>
              <a:rPr lang="pl-PL" sz="1900" dirty="0"/>
              <a:t>wsparcie szkół i placówek prowadzących kształcenie </a:t>
            </a:r>
            <a:r>
              <a:rPr lang="pl-PL" sz="1900" dirty="0" smtClean="0"/>
              <a:t>zawodowe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wsparcie </a:t>
            </a:r>
            <a:r>
              <a:rPr lang="pl-PL" sz="1900" dirty="0"/>
              <a:t>współpracy szkół i placówek ze środowiskiem </a:t>
            </a:r>
            <a:r>
              <a:rPr lang="pl-PL" sz="1900" dirty="0" smtClean="0"/>
              <a:t>pracodawców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wykorzystanie </a:t>
            </a:r>
            <a:r>
              <a:rPr lang="pl-PL" sz="1900" dirty="0"/>
              <a:t>Małopolskiej infrastruktury naukowej, szkoleniowej i kulturalnej (np. </a:t>
            </a:r>
            <a:r>
              <a:rPr lang="pl-PL" sz="1900" dirty="0" err="1"/>
              <a:t>Cogiteon</a:t>
            </a:r>
            <a:r>
              <a:rPr lang="pl-PL" sz="1900" dirty="0"/>
              <a:t>, </a:t>
            </a:r>
            <a:r>
              <a:rPr lang="pl-PL" sz="1900" dirty="0" err="1"/>
              <a:t>Fablaby</a:t>
            </a:r>
            <a:r>
              <a:rPr lang="pl-PL" sz="1900" dirty="0"/>
              <a:t>) w celach edukacyjnych </a:t>
            </a:r>
            <a:endParaRPr lang="pl-PL" sz="19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partnerów społecznych i organizacji społeczeństwa obywatelskiego poprzez realizację lokalnych inicjatyw </a:t>
            </a:r>
            <a:r>
              <a:rPr lang="pl-PL" sz="1900" dirty="0" smtClean="0"/>
              <a:t>edukacyjnych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150 611 763 Euro EFS+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Kształcenie </a:t>
            </a:r>
            <a:r>
              <a:rPr lang="pl-PL" sz="1900" b="1" dirty="0">
                <a:solidFill>
                  <a:srgbClr val="C00000"/>
                </a:solidFill>
              </a:rPr>
              <a:t>osób </a:t>
            </a:r>
            <a:r>
              <a:rPr lang="pl-PL" sz="1900" b="1" dirty="0" smtClean="0">
                <a:solidFill>
                  <a:srgbClr val="C00000"/>
                </a:solidFill>
              </a:rPr>
              <a:t>dorosłych: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kształcenie </a:t>
            </a:r>
            <a:r>
              <a:rPr lang="pl-PL" sz="1900" dirty="0"/>
              <a:t>osób dorosłych w zakresie kompetencji przekrojowych, jak i kwalifikacji </a:t>
            </a:r>
            <a:r>
              <a:rPr lang="pl-PL" sz="1900" dirty="0" smtClean="0"/>
              <a:t>zawodowych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partnerów społecznych i organizacji społeczeństwa obywatelskiego poprzez realizację lokalnych inicjatyw edukacyjnych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30 000 000 EURO EFS +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6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b="14461"/>
          <a:stretch/>
        </p:blipFill>
        <p:spPr>
          <a:xfrm>
            <a:off x="145644" y="2924432"/>
            <a:ext cx="3858874" cy="209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07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209619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-93934"/>
            <a:ext cx="8062530" cy="7144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>
                <a:solidFill>
                  <a:srgbClr val="C00000"/>
                </a:solidFill>
              </a:rPr>
              <a:t>Aktywna integracja: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Aktywizacja </a:t>
            </a:r>
            <a:r>
              <a:rPr lang="pl-PL" sz="1900" dirty="0"/>
              <a:t>społeczna, zawodowa, edukacyjna i zdrowotna osób zagrożonych ubóstwem i wykluczeniem społecznym oraz osób biernych zawodowo mająca na celu poprawę ich sytuacji na rynku pracy oraz zwiększenia aktywności w wymiarze społecznym;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Wsparcie bezpośrednie podmiotów ekonomii społecznej oraz przedsiębiorstw społecznych; w tym zwiększenie efektywności zatrudnieniowej podmiotów reintegracyjnych;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Projekty realizowane w celu wzmocnienia partnerów społecznych i organizacji społeczeństwa obywatelskiego działających na rzecz osób zagrożonych ubóstwem lub wykluczeniem społecznym</a:t>
            </a:r>
            <a:r>
              <a:rPr lang="pl-PL" sz="1900" dirty="0" smtClean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</a:t>
            </a:r>
            <a:r>
              <a:rPr lang="pl-PL" sz="1900" b="1" dirty="0" smtClean="0"/>
              <a:t>50 </a:t>
            </a:r>
            <a:r>
              <a:rPr lang="pl-PL" sz="1900" b="1" dirty="0"/>
              <a:t>841 498 Euro (EFS+) (dotacje</a:t>
            </a:r>
            <a:r>
              <a:rPr lang="pl-PL" sz="1900" b="1" dirty="0" smtClean="0"/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b="1" dirty="0"/>
          </a:p>
          <a:p>
            <a:pPr>
              <a:lnSpc>
                <a:spcPct val="90000"/>
              </a:lnSpc>
            </a:pP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Aktywna integracja </a:t>
            </a: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obywateli państw 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trzecich: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1900" dirty="0">
                <a:cs typeface="Calibri" panose="020F0502020204030204" pitchFamily="34" charset="0"/>
              </a:rPr>
              <a:t>Aktywizacja społeczna, zawodowa i edukacyjna obywateli państw trzecich (w tym migrantów i uchodźców) oraz reemigrantów, mająca na celu poprawę ich sytuacji na rynku pracy oraz zwiększenia aktywności w wymiarze </a:t>
            </a:r>
            <a:r>
              <a:rPr lang="pl-PL" sz="1900" dirty="0" smtClean="0">
                <a:cs typeface="Calibri" panose="020F0502020204030204" pitchFamily="34" charset="0"/>
              </a:rPr>
              <a:t>społecznym.</a:t>
            </a:r>
          </a:p>
          <a:p>
            <a:pPr lvl="0">
              <a:lnSpc>
                <a:spcPct val="90000"/>
              </a:lnSpc>
            </a:pPr>
            <a:r>
              <a:rPr lang="pl-PL" sz="19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Alokacja</a:t>
            </a:r>
            <a:r>
              <a:rPr lang="pl-PL" sz="1900" b="1" dirty="0">
                <a:ea typeface="Calibri" panose="020F0502020204030204" pitchFamily="34" charset="0"/>
                <a:cs typeface="Calibri" panose="020F0502020204030204" pitchFamily="34" charset="0"/>
              </a:rPr>
              <a:t>: 7 830 933 Euro (EFS+) (dotacje)</a:t>
            </a:r>
            <a:endParaRPr lang="pl-PL" sz="19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19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1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ktywna integracja </a:t>
            </a: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społeczności 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romskiej: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1900" dirty="0">
                <a:cs typeface="Calibri" panose="020F0502020204030204" pitchFamily="34" charset="0"/>
              </a:rPr>
              <a:t>Aktywizacja społeczna, zawodowa i edukacyjna  społeczności romskiej, mająca na celu poprawę jej sytuacji na rynku pracy, zwiększenia aktywności w wymiarze społecznym oraz poprawę integracji z otoczeniem</a:t>
            </a: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</a:t>
            </a:r>
            <a:r>
              <a:rPr lang="pl-PL" sz="1900" b="1" dirty="0" smtClean="0"/>
              <a:t>1 000 000 Euro </a:t>
            </a:r>
            <a:r>
              <a:rPr lang="pl-PL" sz="1900" b="1" dirty="0"/>
              <a:t>(EFS+) (dotacje)</a:t>
            </a:r>
          </a:p>
          <a:p>
            <a:pPr>
              <a:lnSpc>
                <a:spcPct val="90000"/>
              </a:lnSpc>
            </a:pPr>
            <a:endParaRPr lang="pl-PL" sz="12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90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477038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33045"/>
            <a:ext cx="7958674" cy="707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l-PL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Usługi społeczne:</a:t>
            </a:r>
            <a:endParaRPr lang="pl-PL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wsparcia rodziny i pieczy zastępczej oraz/lub kompleksowe wsparcie osób usamodzielnianych i opuszczających piecze zastępczą, 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Tworzenie nowych oraz rozwój już istniejących placówek wsparcia dziennego dla dzieci i młodzieży,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zapewnienia opieki osobom niesamodzielnym, w tym ze względu na wiek,  oraz/lub usługi w zakresie wsparcia opiekunów nieformalnych osób niesamodzielnych,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Upowszechnienie innowacyjnych usług społecznych 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opiekuńcze przy wykorzystaniu </a:t>
            </a:r>
            <a:r>
              <a:rPr lang="pl-PL" dirty="0" err="1">
                <a:cs typeface="Calibri" panose="020F0502020204030204" pitchFamily="34" charset="0"/>
              </a:rPr>
              <a:t>teleopieki</a:t>
            </a:r>
            <a:r>
              <a:rPr lang="pl-PL" dirty="0">
                <a:cs typeface="Calibri" panose="020F0502020204030204" pitchFamily="34" charset="0"/>
              </a:rPr>
              <a:t> wraz z elementami usług zdrowotnych przy pomocy  </a:t>
            </a:r>
            <a:r>
              <a:rPr lang="pl-PL" dirty="0" err="1">
                <a:cs typeface="Calibri" panose="020F0502020204030204" pitchFamily="34" charset="0"/>
              </a:rPr>
              <a:t>telemedycyny</a:t>
            </a:r>
            <a:r>
              <a:rPr lang="pl-PL" dirty="0">
                <a:cs typeface="Calibri" panose="020F0502020204030204" pitchFamily="34" charset="0"/>
              </a:rPr>
              <a:t>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rozwoju mieszkalnictwa chronionego,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interwencji kryzysowej,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Szkolenie i doskonalenie kadr na potrzeby świadczenia usług w społeczności lokalnej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poradnictwa specjalistycznego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psychiatrii środowiskowej skierowanej do osób dorosłych, w tym wykorzystanie modelu CZP,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domowej opieki długoterminowej zgodne z zasadą </a:t>
            </a:r>
            <a:r>
              <a:rPr lang="pl-PL" dirty="0" err="1">
                <a:cs typeface="Calibri" panose="020F0502020204030204" pitchFamily="34" charset="0"/>
              </a:rPr>
              <a:t>deinstytucjonalizacji</a:t>
            </a:r>
            <a:r>
              <a:rPr lang="pl-PL" dirty="0">
                <a:cs typeface="Calibri" panose="020F0502020204030204" pitchFamily="34" charset="0"/>
              </a:rPr>
              <a:t>, w tym wykorzystanie modelu DDOM,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Regionalne programy zdrowotne dotyczące profilaktyki chorób będących istotnym problemem zdrowotnym regionu, kierowane do dzieci i młodzieży; w szczególności w  zakresie wad wzroku, słuchu i mowy, wad postawy oraz w zakresie wczesnej interwencji,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Wsparcie procesu </a:t>
            </a:r>
            <a:r>
              <a:rPr lang="pl-PL" dirty="0" err="1">
                <a:cs typeface="Calibri" panose="020F0502020204030204" pitchFamily="34" charset="0"/>
              </a:rPr>
              <a:t>deinstytucjonalizacji</a:t>
            </a:r>
            <a:r>
              <a:rPr lang="pl-PL" dirty="0">
                <a:cs typeface="Calibri" panose="020F0502020204030204" pitchFamily="34" charset="0"/>
              </a:rPr>
              <a:t> usług społecznych poprzez tworzenie Centrów Usług Społecznych w gminach  </a:t>
            </a:r>
            <a:endParaRPr lang="pl-PL" dirty="0" smtClean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Alokacja</a:t>
            </a:r>
            <a:r>
              <a:rPr lang="pl-PL" b="1" dirty="0">
                <a:ea typeface="Calibri" panose="020F0502020204030204" pitchFamily="34" charset="0"/>
                <a:cs typeface="Calibri" panose="020F0502020204030204" pitchFamily="34" charset="0"/>
              </a:rPr>
              <a:t>: 109 316 440 Euro (EFS+) (dotacje</a:t>
            </a:r>
            <a:r>
              <a:rPr lang="pl-PL" b="1" dirty="0" smtClean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pl-PL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51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477038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141528"/>
            <a:ext cx="795867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sz="19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Aktywna integracji osób w szczególnie trudnej sytuacji życiowej: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sz="1900" dirty="0">
                <a:cs typeface="Calibri" panose="020F0502020204030204" pitchFamily="34" charset="0"/>
              </a:rPr>
              <a:t>Integracja społeczna osób w szczególnie trudnej sytuacji życiowej oraz z największymi deficytami w zakresie kompetencji społecznych. Wsparcie kierowane będzie do osób, już będących klientami pomocy społecznej, w tym szczególnie do osób w kryzysie bezdomności oraz dzieci zagrożonych ubóstwem lub wykluczeniem społecznym, znajdujących się w trudnej sytuacji życiowej spowodowanej sytuacją rodzinną lub </a:t>
            </a:r>
            <a:r>
              <a:rPr lang="pl-PL" sz="1900" dirty="0" smtClean="0">
                <a:cs typeface="Calibri" panose="020F0502020204030204" pitchFamily="34" charset="0"/>
              </a:rPr>
              <a:t>zdrowotną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endParaRPr lang="pl-PL" sz="1900" dirty="0"/>
          </a:p>
          <a:p>
            <a:pPr>
              <a:lnSpc>
                <a:spcPct val="90000"/>
              </a:lnSpc>
            </a:pPr>
            <a:r>
              <a:rPr lang="pl-PL" sz="1900" b="1" dirty="0">
                <a:ea typeface="Calibri" panose="020F0502020204030204" pitchFamily="34" charset="0"/>
                <a:cs typeface="Calibri" panose="020F0502020204030204" pitchFamily="34" charset="0"/>
              </a:rPr>
              <a:t>Alokacja: 18 252 539 Euro (EFS+) (dotacje</a:t>
            </a:r>
            <a:r>
              <a:rPr lang="pl-PL" sz="19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02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6</a:t>
            </a: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BLIŻEJ </a:t>
            </a: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MIESZKAŃCÓW</a:t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176 337 246 Euro</a:t>
            </a:r>
            <a:endParaRPr lang="pl-PL" sz="2200" dirty="0">
              <a:solidFill>
                <a:srgbClr val="FFC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377379" y="530601"/>
            <a:ext cx="7542771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</a:rPr>
              <a:t>W</a:t>
            </a:r>
            <a:r>
              <a:rPr lang="pl-PL" sz="2400" b="1" dirty="0" smtClean="0">
                <a:solidFill>
                  <a:srgbClr val="C00000"/>
                </a:solidFill>
              </a:rPr>
              <a:t>sparcie na </a:t>
            </a:r>
            <a:r>
              <a:rPr lang="pl-PL" sz="2400" b="1" dirty="0">
                <a:solidFill>
                  <a:srgbClr val="C00000"/>
                </a:solidFill>
              </a:rPr>
              <a:t>poziomie lokalnym i ponadlokalnym tj. na poziomie gmin i </a:t>
            </a:r>
            <a:r>
              <a:rPr lang="pl-PL" sz="2400" b="1" dirty="0" smtClean="0">
                <a:solidFill>
                  <a:srgbClr val="C00000"/>
                </a:solidFill>
              </a:rPr>
              <a:t>powiatów: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Rozwój </a:t>
            </a:r>
            <a:r>
              <a:rPr lang="pl-PL" sz="2400" dirty="0"/>
              <a:t>infrastruktury </a:t>
            </a:r>
            <a:r>
              <a:rPr lang="pl-PL" sz="2400" dirty="0" smtClean="0"/>
              <a:t>kultury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Ochrona </a:t>
            </a:r>
            <a:r>
              <a:rPr lang="pl-PL" sz="2400" dirty="0"/>
              <a:t>i opieka nad </a:t>
            </a:r>
            <a:r>
              <a:rPr lang="pl-PL" sz="2400" dirty="0" smtClean="0"/>
              <a:t>zabytkami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Rozwój </a:t>
            </a:r>
            <a:r>
              <a:rPr lang="pl-PL" sz="2400" dirty="0"/>
              <a:t>oferty turystycznej i </a:t>
            </a:r>
            <a:r>
              <a:rPr lang="pl-PL" sz="2400" dirty="0" smtClean="0"/>
              <a:t>rekreacyjnej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Wsparcie </a:t>
            </a:r>
            <a:r>
              <a:rPr lang="pl-PL" sz="2400" dirty="0"/>
              <a:t>miejscowości </a:t>
            </a:r>
            <a:r>
              <a:rPr lang="pl-PL" sz="2400" dirty="0" smtClean="0"/>
              <a:t>uzdrowiskowych</a:t>
            </a:r>
            <a:endParaRPr lang="pl-PL" sz="2400" dirty="0"/>
          </a:p>
          <a:p>
            <a:pPr>
              <a:lnSpc>
                <a:spcPct val="90000"/>
              </a:lnSpc>
            </a:pPr>
            <a:r>
              <a:rPr lang="pl-PL" sz="2000" b="1" dirty="0"/>
              <a:t>Alokacja: 88 168 625 Euro (EFRR) (dotacje)</a:t>
            </a:r>
          </a:p>
          <a:p>
            <a:pPr>
              <a:lnSpc>
                <a:spcPct val="90000"/>
              </a:lnSpc>
            </a:pPr>
            <a:endParaRPr lang="pl-PL" sz="2400" dirty="0"/>
          </a:p>
          <a:p>
            <a:pPr lvl="0">
              <a:lnSpc>
                <a:spcPct val="90000"/>
              </a:lnSpc>
            </a:pPr>
            <a:r>
              <a:rPr lang="pl-PL" sz="2400" b="1" dirty="0">
                <a:solidFill>
                  <a:srgbClr val="C00000"/>
                </a:solidFill>
              </a:rPr>
              <a:t>Kompleksowe działania rewitalizacyjne</a:t>
            </a:r>
            <a:r>
              <a:rPr lang="pl-PL" sz="2400" dirty="0"/>
              <a:t> </a:t>
            </a:r>
            <a:endParaRPr lang="pl-PL" sz="2400" dirty="0" smtClean="0"/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wsparcie </a:t>
            </a:r>
            <a:r>
              <a:rPr lang="pl-PL" sz="2400" dirty="0"/>
              <a:t>skierowane do miejskich obszarów zdegradowanych, w których koncentrują się niekorzystne zjawiska społeczne w zaniedbanej przestrzeni, uwzględniające głos społeczności lokalnej przy planowaniu </a:t>
            </a:r>
            <a:r>
              <a:rPr lang="pl-PL" sz="2400" dirty="0" smtClean="0"/>
              <a:t>działań</a:t>
            </a:r>
            <a:endParaRPr lang="pl-PL" sz="2400" dirty="0"/>
          </a:p>
          <a:p>
            <a:pPr>
              <a:lnSpc>
                <a:spcPct val="90000"/>
              </a:lnSpc>
            </a:pPr>
            <a:r>
              <a:rPr lang="pl-PL" sz="2000" b="1" dirty="0"/>
              <a:t>Alokacja: 88  168 621 Euro (EFRR) (dotacje)</a:t>
            </a:r>
          </a:p>
          <a:p>
            <a:pPr marL="342900" indent="-342900">
              <a:lnSpc>
                <a:spcPct val="90000"/>
              </a:lnSpc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pl-PL" sz="2400" cap="all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" b="24444"/>
          <a:stretch/>
        </p:blipFill>
        <p:spPr>
          <a:xfrm>
            <a:off x="457199" y="2973242"/>
            <a:ext cx="3472337" cy="184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77795" y="217331"/>
            <a:ext cx="1117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latin typeface="+mj-lt"/>
              </a:rPr>
              <a:t>Kompleksowe działania rewitalizacyjne – 12 miast proponowanych przez ZWM</a:t>
            </a:r>
            <a:endParaRPr lang="pl-PL" sz="2800" b="1" dirty="0"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873540" y="5704011"/>
            <a:ext cx="6433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l-PL" sz="20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4" name="Symbol zastępczy zawartości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03" y="1003687"/>
            <a:ext cx="6265437" cy="52578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8307091" y="1645689"/>
            <a:ext cx="2512541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1. Oświęcim</a:t>
            </a:r>
          </a:p>
          <a:p>
            <a:r>
              <a:rPr lang="pl-PL" dirty="0"/>
              <a:t>2. Olkusz</a:t>
            </a:r>
          </a:p>
          <a:p>
            <a:r>
              <a:rPr lang="pl-PL" dirty="0"/>
              <a:t>3. Bochnia</a:t>
            </a:r>
          </a:p>
          <a:p>
            <a:r>
              <a:rPr lang="pl-PL" dirty="0"/>
              <a:t>4. Wieliczka</a:t>
            </a:r>
          </a:p>
          <a:p>
            <a:r>
              <a:rPr lang="pl-PL" dirty="0"/>
              <a:t>5. Wadowice</a:t>
            </a:r>
          </a:p>
          <a:p>
            <a:r>
              <a:rPr lang="pl-PL" dirty="0"/>
              <a:t>6. Myślenice</a:t>
            </a:r>
          </a:p>
          <a:p>
            <a:r>
              <a:rPr lang="pl-PL" dirty="0"/>
              <a:t>7. Brzesko</a:t>
            </a:r>
          </a:p>
          <a:p>
            <a:r>
              <a:rPr lang="pl-PL" dirty="0"/>
              <a:t>8. Limanowa</a:t>
            </a:r>
          </a:p>
          <a:p>
            <a:r>
              <a:rPr lang="pl-PL" dirty="0"/>
              <a:t>9. Dąbrowa Tarnowska</a:t>
            </a:r>
          </a:p>
          <a:p>
            <a:r>
              <a:rPr lang="pl-PL" dirty="0"/>
              <a:t>10. Miechów</a:t>
            </a:r>
          </a:p>
          <a:p>
            <a:r>
              <a:rPr lang="pl-PL" dirty="0"/>
              <a:t>11. Sucha Beskidzka</a:t>
            </a:r>
          </a:p>
          <a:p>
            <a:r>
              <a:rPr lang="pl-PL" dirty="0"/>
              <a:t>12. Proszowice</a:t>
            </a:r>
          </a:p>
        </p:txBody>
      </p:sp>
    </p:spTree>
    <p:extLst>
      <p:ext uri="{BB962C8B-B14F-4D97-AF65-F5344CB8AC3E}">
        <p14:creationId xmlns:p14="http://schemas.microsoft.com/office/powerpoint/2010/main" val="15957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668459" y="1209590"/>
            <a:ext cx="72105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W </a:t>
            </a:r>
            <a:r>
              <a:rPr lang="pl-PL" sz="2000" dirty="0"/>
              <a:t>perspektywie finansowej 2021-2027 </a:t>
            </a:r>
            <a:r>
              <a:rPr lang="pl-PL" sz="2000" dirty="0" smtClean="0"/>
              <a:t>możliwe będzie wykorzystanie następujących instrumentów terytorialnych:</a:t>
            </a:r>
          </a:p>
          <a:p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zintegrowane </a:t>
            </a:r>
            <a:r>
              <a:rPr lang="pl-PL" sz="2000" b="1" dirty="0"/>
              <a:t>inwestycje </a:t>
            </a:r>
            <a:r>
              <a:rPr lang="pl-PL" sz="2000" b="1" dirty="0" smtClean="0"/>
              <a:t>terytorialne ZIT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inne </a:t>
            </a:r>
            <a:r>
              <a:rPr lang="pl-PL" sz="2000" b="1" dirty="0"/>
              <a:t>instrumenty terytorialne – </a:t>
            </a:r>
            <a:r>
              <a:rPr lang="pl-PL" sz="2000" b="1" dirty="0" smtClean="0"/>
              <a:t>IIT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rozwój </a:t>
            </a:r>
            <a:r>
              <a:rPr lang="pl-PL" sz="2000" b="1" dirty="0"/>
              <a:t>lokalny kierowany przez społeczność – RLKS</a:t>
            </a:r>
          </a:p>
          <a:p>
            <a:endParaRPr lang="pl-PL" sz="2000" dirty="0"/>
          </a:p>
          <a:p>
            <a:r>
              <a:rPr lang="pl-PL" sz="2000" dirty="0"/>
              <a:t>D</a:t>
            </a:r>
            <a:r>
              <a:rPr lang="pl-PL" sz="2000" dirty="0" smtClean="0"/>
              <a:t>uży </a:t>
            </a:r>
            <a:r>
              <a:rPr lang="pl-PL" sz="2000" dirty="0"/>
              <a:t>nacisk kładzie się na rozwój terytorialny rozumiany jako wychodzenie naprzeciw lokalnym potrzebom i budowę lokalnych potencjałów. </a:t>
            </a:r>
          </a:p>
          <a:p>
            <a:endParaRPr lang="pl-PL" sz="2000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182426" y="34633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Podejście TERYTORIALNE w programie</a:t>
            </a:r>
            <a:endParaRPr lang="pl-PL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7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256566" y="658326"/>
            <a:ext cx="76310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Istotą ZIT w perspektywie 2021-2027 jest realizacja projektów przyczyniających się do rozwiązania problemów i wspólnego bądź skoordynowanego zaspakajania potrzeb obszaru objętego </a:t>
            </a:r>
            <a:r>
              <a:rPr lang="pl-PL" sz="2000" dirty="0" smtClean="0"/>
              <a:t>ZIT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Instrument </a:t>
            </a:r>
            <a:r>
              <a:rPr lang="pl-PL" sz="2000" dirty="0"/>
              <a:t>ten będzie wykorzystywany do wspierania miejskich obszarów funkcjonalnych (MOF), </a:t>
            </a:r>
            <a:r>
              <a:rPr lang="pl-PL" sz="2000" dirty="0" smtClean="0"/>
              <a:t>których optymalny obszar został wskazany </a:t>
            </a:r>
            <a:r>
              <a:rPr lang="pl-PL" sz="2000" dirty="0"/>
              <a:t>w Strategii Rozwoju Województwa „Małopolska 2030</a:t>
            </a:r>
            <a:r>
              <a:rPr lang="pl-PL" sz="2000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ZIT w perspektywie 2021-2027 - </a:t>
            </a:r>
            <a:r>
              <a:rPr lang="pl-PL" sz="2000" b="1" dirty="0" smtClean="0"/>
              <a:t>268 </a:t>
            </a:r>
            <a:r>
              <a:rPr lang="pl-PL" sz="2000" b="1" dirty="0"/>
              <a:t>mln euro</a:t>
            </a:r>
            <a:r>
              <a:rPr lang="pl-PL" sz="2000" dirty="0"/>
              <a:t> (EFRR i </a:t>
            </a:r>
            <a:r>
              <a:rPr lang="pl-PL" sz="2000" dirty="0" smtClean="0"/>
              <a:t>EFS, </a:t>
            </a:r>
          </a:p>
          <a:p>
            <a:r>
              <a:rPr lang="pl-PL" sz="2000" dirty="0"/>
              <a:t> </a:t>
            </a:r>
            <a:r>
              <a:rPr lang="pl-PL" sz="2000" dirty="0" smtClean="0"/>
              <a:t>     12% alokacji Programu)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>
                <a:solidFill>
                  <a:srgbClr val="FF0000"/>
                </a:solidFill>
              </a:rPr>
              <a:t>ZIT </a:t>
            </a:r>
            <a:r>
              <a:rPr lang="pl-PL" sz="2000" b="1" dirty="0">
                <a:solidFill>
                  <a:srgbClr val="FF0000"/>
                </a:solidFill>
              </a:rPr>
              <a:t>Chrzanowa </a:t>
            </a:r>
            <a:r>
              <a:rPr lang="pl-PL" sz="2000" b="1" dirty="0" smtClean="0">
                <a:solidFill>
                  <a:srgbClr val="FF0000"/>
                </a:solidFill>
              </a:rPr>
              <a:t>– 21,87 mln euro</a:t>
            </a:r>
          </a:p>
          <a:p>
            <a:r>
              <a:rPr lang="pl-PL" sz="2000" dirty="0">
                <a:solidFill>
                  <a:srgbClr val="FF0000"/>
                </a:solidFill>
              </a:rPr>
              <a:t>(</a:t>
            </a:r>
            <a:r>
              <a:rPr lang="pl-PL" sz="2000" dirty="0" smtClean="0">
                <a:solidFill>
                  <a:srgbClr val="FF0000"/>
                </a:solidFill>
              </a:rPr>
              <a:t>miasto </a:t>
            </a:r>
            <a:r>
              <a:rPr lang="pl-PL" sz="2000" dirty="0">
                <a:solidFill>
                  <a:srgbClr val="FF0000"/>
                </a:solidFill>
              </a:rPr>
              <a:t>Chrzanów, Trzebinia, Libiąż, gminy: Alwernia, </a:t>
            </a:r>
            <a:r>
              <a:rPr lang="pl-PL" sz="2000" dirty="0" smtClean="0">
                <a:solidFill>
                  <a:srgbClr val="FF0000"/>
                </a:solidFill>
              </a:rPr>
              <a:t>Babice)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Krakowa </a:t>
            </a:r>
            <a:r>
              <a:rPr lang="pl-PL" sz="2000" dirty="0" smtClean="0"/>
              <a:t>– 123,32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Gorlic </a:t>
            </a:r>
            <a:r>
              <a:rPr lang="pl-PL" sz="2000" dirty="0" smtClean="0"/>
              <a:t>– 15,44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Tarnowa </a:t>
            </a:r>
            <a:r>
              <a:rPr lang="pl-PL" sz="2000" dirty="0" smtClean="0"/>
              <a:t>– 41,41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Podhala </a:t>
            </a:r>
            <a:r>
              <a:rPr lang="pl-PL" sz="2000" dirty="0" smtClean="0"/>
              <a:t>- 28,02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Nowego </a:t>
            </a:r>
            <a:r>
              <a:rPr lang="pl-PL" sz="2000" b="1" dirty="0" smtClean="0"/>
              <a:t>Sącza </a:t>
            </a:r>
            <a:r>
              <a:rPr lang="pl-PL" sz="2000" dirty="0" smtClean="0"/>
              <a:t>- 37,94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4466856" y="90965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Zintegrowane Inwestycje Terytorialne (ZIT)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66832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rzałka w prawo 5"/>
          <p:cNvSpPr/>
          <p:nvPr/>
        </p:nvSpPr>
        <p:spPr>
          <a:xfrm rot="7216844">
            <a:off x="5231316" y="2098060"/>
            <a:ext cx="670605" cy="52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4232929" y="178519"/>
            <a:ext cx="78052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dirty="0"/>
              <a:t>Wszystkie inwestycje realizowane w </a:t>
            </a:r>
            <a:r>
              <a:rPr lang="pl-PL" sz="2000" dirty="0" smtClean="0"/>
              <a:t>priorytecie 6. będą </a:t>
            </a:r>
            <a:r>
              <a:rPr lang="pl-PL" sz="2000" b="1" dirty="0" smtClean="0"/>
              <a:t>wdrażane </a:t>
            </a:r>
            <a:r>
              <a:rPr lang="pl-PL" sz="2000" b="1" dirty="0"/>
              <a:t>poprzez instrumenty </a:t>
            </a:r>
            <a:r>
              <a:rPr lang="pl-PL" sz="2000" b="1" dirty="0" smtClean="0"/>
              <a:t>terytorialne </a:t>
            </a:r>
            <a:r>
              <a:rPr lang="pl-PL" sz="2000" dirty="0" smtClean="0"/>
              <a:t>tzw</a:t>
            </a:r>
            <a:r>
              <a:rPr lang="pl-PL" sz="2000" dirty="0"/>
              <a:t>.</a:t>
            </a:r>
            <a:r>
              <a:rPr lang="pl-PL" sz="2000" b="1" dirty="0"/>
              <a:t> </a:t>
            </a:r>
            <a:r>
              <a:rPr lang="pl-PL" sz="2000" b="1" dirty="0" smtClean="0"/>
              <a:t>IIT- </a:t>
            </a:r>
            <a:r>
              <a:rPr lang="pl-PL" sz="2000" b="1" dirty="0"/>
              <a:t>I</a:t>
            </a:r>
            <a:r>
              <a:rPr lang="pl-PL" sz="2000" b="1" dirty="0" smtClean="0"/>
              <a:t>nne Instrumenty  </a:t>
            </a:r>
            <a:r>
              <a:rPr lang="pl-PL" sz="2000" b="1" dirty="0"/>
              <a:t>T</a:t>
            </a:r>
            <a:r>
              <a:rPr lang="pl-PL" sz="2000" b="1" dirty="0" smtClean="0"/>
              <a:t>erytorialne</a:t>
            </a:r>
            <a:endParaRPr lang="pl-PL" sz="2000" dirty="0"/>
          </a:p>
        </p:txBody>
      </p:sp>
      <p:sp>
        <p:nvSpPr>
          <p:cNvPr id="9" name="Prostokąt 8"/>
          <p:cNvSpPr/>
          <p:nvPr/>
        </p:nvSpPr>
        <p:spPr>
          <a:xfrm>
            <a:off x="4305994" y="3218636"/>
            <a:ext cx="222099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Aby móc aplikować o środki </a:t>
            </a:r>
            <a:r>
              <a:rPr lang="pl-PL" sz="1700" dirty="0" smtClean="0"/>
              <a:t>właściwe </a:t>
            </a:r>
            <a:r>
              <a:rPr lang="pl-PL" sz="1700" dirty="0"/>
              <a:t>władze lokalne </a:t>
            </a:r>
            <a:r>
              <a:rPr lang="pl-PL" sz="1700" b="1" dirty="0" smtClean="0">
                <a:solidFill>
                  <a:srgbClr val="FF0000"/>
                </a:solidFill>
              </a:rPr>
              <a:t>(gminy lub powiaty</a:t>
            </a:r>
            <a:r>
              <a:rPr lang="pl-PL" sz="1700" dirty="0" smtClean="0">
                <a:solidFill>
                  <a:srgbClr val="FF0000"/>
                </a:solidFill>
              </a:rPr>
              <a:t>) </a:t>
            </a:r>
            <a:r>
              <a:rPr lang="pl-PL" sz="1700" dirty="0" smtClean="0"/>
              <a:t>muszą </a:t>
            </a:r>
            <a:r>
              <a:rPr lang="pl-PL" sz="1700" dirty="0"/>
              <a:t>przygotować </a:t>
            </a:r>
            <a:r>
              <a:rPr lang="pl-PL" sz="1700" b="1" i="1" dirty="0"/>
              <a:t>strategię terytorialną</a:t>
            </a:r>
            <a:r>
              <a:rPr lang="pl-PL" sz="1700" b="1" dirty="0"/>
              <a:t> 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784750" y="1275307"/>
            <a:ext cx="6508954" cy="707886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Warunki konieczne, aby otrzymać wsparcie na kulturę, turystkę, zabytki, uzdrowiska i rewitalizację </a:t>
            </a:r>
            <a:endParaRPr lang="pl-PL" sz="20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7571261" y="2733318"/>
            <a:ext cx="112862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Strategia</a:t>
            </a:r>
            <a:endParaRPr lang="pl-PL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9920878" y="2628932"/>
            <a:ext cx="172073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Współpraca JST  </a:t>
            </a:r>
            <a:endParaRPr lang="pl-PL" b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4156035" y="5127413"/>
            <a:ext cx="7959071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1700" b="1" dirty="0" smtClean="0"/>
              <a:t>Strategia </a:t>
            </a:r>
            <a:r>
              <a:rPr lang="pl-PL" sz="1700" b="1" dirty="0"/>
              <a:t>IIT powinna w </a:t>
            </a:r>
            <a:r>
              <a:rPr lang="pl-PL" sz="1700" b="1" dirty="0" smtClean="0"/>
              <a:t>szczególności zawierać: </a:t>
            </a:r>
          </a:p>
          <a:p>
            <a:r>
              <a:rPr lang="pl-PL" sz="1700" dirty="0" smtClean="0"/>
              <a:t>opis </a:t>
            </a:r>
            <a:r>
              <a:rPr lang="pl-PL" sz="1700" dirty="0"/>
              <a:t>procesu zaangażowania </a:t>
            </a:r>
            <a:r>
              <a:rPr lang="pl-PL" sz="1700" dirty="0" smtClean="0"/>
              <a:t>partnerów </a:t>
            </a:r>
            <a:r>
              <a:rPr lang="pl-PL" sz="1700" dirty="0"/>
              <a:t>społeczno-gospodarczych oraz właściwych </a:t>
            </a:r>
            <a:r>
              <a:rPr lang="pl-PL" sz="1700" dirty="0" smtClean="0"/>
              <a:t>podmiotów </a:t>
            </a:r>
            <a:r>
              <a:rPr lang="pl-PL" sz="1700" b="1" dirty="0" smtClean="0"/>
              <a:t>reprezentujących </a:t>
            </a:r>
            <a:r>
              <a:rPr lang="pl-PL" sz="1700" b="1" dirty="0"/>
              <a:t>społeczeństwo obywatelskie</a:t>
            </a:r>
            <a:r>
              <a:rPr lang="pl-PL" sz="1700" dirty="0"/>
              <a:t>, </a:t>
            </a:r>
            <a:r>
              <a:rPr lang="pl-PL" sz="1700" dirty="0" smtClean="0"/>
              <a:t>podmiotów </a:t>
            </a:r>
            <a:r>
              <a:rPr lang="pl-PL" sz="1700" dirty="0"/>
              <a:t>działających na rzecz </a:t>
            </a:r>
            <a:r>
              <a:rPr lang="pl-PL" sz="1700" dirty="0" smtClean="0"/>
              <a:t>ochrony środowiska </a:t>
            </a:r>
            <a:r>
              <a:rPr lang="pl-PL" sz="1700" dirty="0"/>
              <a:t>oraz </a:t>
            </a:r>
            <a:r>
              <a:rPr lang="pl-PL" sz="1700" dirty="0" smtClean="0"/>
              <a:t>podmiotów </a:t>
            </a:r>
            <a:r>
              <a:rPr lang="pl-PL" sz="1700" dirty="0"/>
              <a:t>odpowiedzialnych za promowanie włączenia społecznego, </a:t>
            </a:r>
            <a:r>
              <a:rPr lang="pl-PL" sz="1700" dirty="0" smtClean="0"/>
              <a:t>praw podstawowych</a:t>
            </a:r>
            <a:r>
              <a:rPr lang="pl-PL" sz="1700" dirty="0"/>
              <a:t>, praw </a:t>
            </a:r>
            <a:r>
              <a:rPr lang="pl-PL" sz="1700" dirty="0" smtClean="0"/>
              <a:t>osób </a:t>
            </a:r>
            <a:r>
              <a:rPr lang="pl-PL" sz="1700" dirty="0"/>
              <a:t>ze specjalnymi potrzebami, </a:t>
            </a:r>
            <a:r>
              <a:rPr lang="pl-PL" sz="1700" dirty="0" smtClean="0"/>
              <a:t>równości </a:t>
            </a:r>
            <a:r>
              <a:rPr lang="pl-PL" sz="1700" dirty="0"/>
              <a:t>płci i niedyskryminacji w </a:t>
            </a:r>
            <a:r>
              <a:rPr lang="pl-PL" sz="1700" dirty="0" smtClean="0"/>
              <a:t>pracach nad </a:t>
            </a:r>
            <a:r>
              <a:rPr lang="pl-PL" sz="1700" dirty="0"/>
              <a:t>przygotowaniem i wdrażaniem Strategii IIT</a:t>
            </a:r>
            <a:r>
              <a:rPr lang="pl-PL" sz="1700" dirty="0" smtClean="0"/>
              <a:t>.</a:t>
            </a:r>
            <a:endParaRPr lang="pl-PL" sz="17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4342320" y="2718691"/>
            <a:ext cx="219711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Zaangażowanie JST</a:t>
            </a:r>
            <a:endParaRPr lang="pl-PL" b="1" dirty="0"/>
          </a:p>
        </p:txBody>
      </p:sp>
      <p:sp>
        <p:nvSpPr>
          <p:cNvPr id="17" name="Strzałka w prawo 16"/>
          <p:cNvSpPr/>
          <p:nvPr/>
        </p:nvSpPr>
        <p:spPr>
          <a:xfrm rot="5400000">
            <a:off x="7804387" y="2071382"/>
            <a:ext cx="594470" cy="508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 rot="3042835">
            <a:off x="10323501" y="2019472"/>
            <a:ext cx="658333" cy="519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9265920" y="3015554"/>
            <a:ext cx="292608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Dokumenty co do zasady powinny powstawać we </a:t>
            </a:r>
            <a:r>
              <a:rPr lang="pl-PL" sz="1700" b="1" dirty="0"/>
              <a:t>współpracy między </a:t>
            </a:r>
            <a:r>
              <a:rPr lang="pl-PL" sz="1700" b="1" dirty="0" smtClean="0"/>
              <a:t>JST</a:t>
            </a:r>
            <a:r>
              <a:rPr lang="pl-PL" sz="1700" dirty="0" smtClean="0"/>
              <a:t>.  W </a:t>
            </a:r>
            <a:r>
              <a:rPr lang="pl-PL" sz="1700" dirty="0"/>
              <a:t>uzasadnionych przypadkach dopuszcza się możliwość realizacji działań rozwojowych pojedynczych </a:t>
            </a:r>
            <a:r>
              <a:rPr lang="pl-PL" sz="1700" dirty="0" smtClean="0"/>
              <a:t>JST (np. gminne programy rewitalizacji) </a:t>
            </a:r>
            <a:endParaRPr lang="pl-PL" sz="1700" dirty="0"/>
          </a:p>
        </p:txBody>
      </p:sp>
      <p:sp>
        <p:nvSpPr>
          <p:cNvPr id="20" name="Prostokąt 19"/>
          <p:cNvSpPr/>
          <p:nvPr/>
        </p:nvSpPr>
        <p:spPr>
          <a:xfrm>
            <a:off x="6847220" y="3119940"/>
            <a:ext cx="250880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Strategie powinny być przygotowywane z wykorzystaniem lokalnych powiązań gospodarczych, społecznych i środowiskowych oraz </a:t>
            </a:r>
            <a:r>
              <a:rPr lang="pl-PL" sz="1700" b="1" dirty="0"/>
              <a:t>zawierać listę projektów 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7443389" y="873970"/>
            <a:ext cx="1726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i="1" dirty="0" smtClean="0"/>
              <a:t>Co to oznacza?</a:t>
            </a:r>
            <a:endParaRPr lang="pl-PL" sz="2000" i="1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6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Rozwój Lokalny Kierowany Przez Społeczność – RLKS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dedykowany przede wszystkim do wsparcia obszarów wiejskich oraz rozwoju społeczeństwa obywatelskiego na obszarach objętych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RLKS</a:t>
            </a:r>
            <a:endParaRPr lang="pl-P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planowany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do wprowadzenia do Programu Regionalnego w perspektywie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2021-2027</a:t>
            </a:r>
            <a:endParaRPr lang="pl-P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Finansowanie RLKS jest przewidywane z </a:t>
            </a: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Europejskiego Funduszu </a:t>
            </a:r>
            <a:r>
              <a:rPr lang="pl-PL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Społecznego+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na poziomie </a:t>
            </a: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20 mln </a:t>
            </a:r>
            <a:r>
              <a:rPr lang="pl-PL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euro 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RLKS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będzie instrumentem </a:t>
            </a:r>
            <a:r>
              <a:rPr lang="pl-PL" sz="2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monofunduszowym</a:t>
            </a:r>
            <a:endParaRPr lang="pl-PL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9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Zasady horyzontalne – art. 9 Rozporządzenia ogólnego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282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szans i niedyskryminacji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- podkreślenie konieczności zapobiegania wszelkiej dyskryminacji, w tym ze względu na płeć, rasę lub pochodzenie etniczne, religię lub światopogląd, niepełnosprawność, wiek lub orientację seksualną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płci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Zrównoważony rozwój i zasada „nie wyrządzać poważnych szkód</a:t>
            </a:r>
            <a:r>
              <a:rPr lang="pl-PL" sz="2000" b="1"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endParaRPr lang="pl-PL" sz="20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5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6091"/>
            <a:ext cx="12192000" cy="81280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2792627" y="2136338"/>
            <a:ext cx="75705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Fundusze </a:t>
            </a:r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Europejskie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dla Małopolski 2021 -2027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Małopolska Przyszłości</a:t>
            </a:r>
            <a:endParaRPr lang="pl-PL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296" y="2364259"/>
            <a:ext cx="871575" cy="5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2096</TotalTime>
  <Words>1839</Words>
  <Application>Microsoft Office PowerPoint</Application>
  <PresentationFormat>Panoramiczny</PresentationFormat>
  <Paragraphs>351</Paragraphs>
  <Slides>25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7" baseType="lpstr">
      <vt:lpstr>Aller</vt:lpstr>
      <vt:lpstr>Arial</vt:lpstr>
      <vt:lpstr>Calibri</vt:lpstr>
      <vt:lpstr>Calibri Light</vt:lpstr>
      <vt:lpstr>Dotum</vt:lpstr>
      <vt:lpstr>Franklin Gothic Demi Cond</vt:lpstr>
      <vt:lpstr>Palatino</vt:lpstr>
      <vt:lpstr>Rod</vt:lpstr>
      <vt:lpstr>Symbol</vt:lpstr>
      <vt:lpstr>Times New Roman</vt:lpstr>
      <vt:lpstr>Wingdings</vt:lpstr>
      <vt:lpstr>Retrospekcja</vt:lpstr>
      <vt:lpstr>Prezentacja programu PowerPoint</vt:lpstr>
      <vt:lpstr>Prezentacja programu PowerPoint</vt:lpstr>
      <vt:lpstr>Orientacyjny harmonogram prac nad programem regionalnym </vt:lpstr>
      <vt:lpstr>Prezentacja programu PowerPoint</vt:lpstr>
      <vt:lpstr>Prezentacja programu PowerPoint</vt:lpstr>
      <vt:lpstr>PRIORYTET 1. INTELIGENTNY I KONKURENCYJNY REGION   </vt:lpstr>
      <vt:lpstr>PRIORYTET 2 ENERGETYKA  I ŚRODOWISKO  ALOKACJA: 645 968 138 Euro </vt:lpstr>
      <vt:lpstr>PRIORYTET 2 (cd) ENERGETYKA  I ŚRODOWISKO  ALOKACJA: 645 968 138 Euro </vt:lpstr>
      <vt:lpstr>PRIORYTET 3.  MOBILNA MAŁOPOLSKA  ALOKACJA: 200 844 461 Euro </vt:lpstr>
      <vt:lpstr>PRIORYTET 4.   MAŁOPOLSKA INFRASTRUKTURA SPOŁECZNA  ALOKACJA: 298 846 736 Euro</vt:lpstr>
      <vt:lpstr>PRIORYTET 4. (cd)   MAŁOPOLSKA INFRASTRUKTURA SPOŁECZNA  ALOKACJA: 298 846 736 Euro</vt:lpstr>
      <vt:lpstr> PRIORYTET 5.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PRIORYTET 6.   MAŁOPOLSKA BLIŻEJ MIESZKAŃCÓW  ALOKACJA: 176 337 246 Euro</vt:lpstr>
      <vt:lpstr>Prezentacja programu PowerPoint</vt:lpstr>
      <vt:lpstr>   </vt:lpstr>
      <vt:lpstr>   </vt:lpstr>
      <vt:lpstr>Prezentacja programu PowerPoint</vt:lpstr>
      <vt:lpstr>   </vt:lpstr>
      <vt:lpstr>   </vt:lpstr>
      <vt:lpstr>Prezentacja programu PowerPoint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Fundusze Europejskie dla Małopolski</dc:title>
  <dc:creator>Omasta, Katarzyna</dc:creator>
  <cp:lastModifiedBy>Potocka-Momot, Małgorzata</cp:lastModifiedBy>
  <cp:revision>278</cp:revision>
  <dcterms:created xsi:type="dcterms:W3CDTF">2021-04-05T13:34:40Z</dcterms:created>
  <dcterms:modified xsi:type="dcterms:W3CDTF">2021-11-02T11:46:21Z</dcterms:modified>
</cp:coreProperties>
</file>