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3" r:id="rId3"/>
    <p:sldId id="302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3" r:id="rId12"/>
    <p:sldId id="315" r:id="rId13"/>
    <p:sldId id="316" r:id="rId14"/>
    <p:sldId id="267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A78"/>
    <a:srgbClr val="333333"/>
    <a:srgbClr val="0070C0"/>
    <a:srgbClr val="575757"/>
    <a:srgbClr val="324A82"/>
    <a:srgbClr val="2655B4"/>
    <a:srgbClr val="00B9F2"/>
    <a:srgbClr val="ED008C"/>
    <a:srgbClr val="6EA862"/>
    <a:srgbClr val="304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Styl jasny 3 — Ak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0" autoAdjust="0"/>
    <p:restoredTop sz="92563" autoAdjust="0"/>
  </p:normalViewPr>
  <p:slideViewPr>
    <p:cSldViewPr snapToGrid="0">
      <p:cViewPr varScale="1">
        <p:scale>
          <a:sx n="85" d="100"/>
          <a:sy n="85" d="100"/>
        </p:scale>
        <p:origin x="13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44D49-3BA4-4A5D-A6FE-EBDDA233E157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A75C4-5ED7-4BF0-8399-5AFDF358CA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09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97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151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4648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4242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774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1856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999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244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4951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80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81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75C4-5ED7-4BF0-8399-5AFDF358CABB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9513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576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021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89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80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00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90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4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144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98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85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69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5365-9EF8-49B1-87D3-35DA3949AE26}" type="datetimeFigureOut">
              <a:rPr lang="pl-PL" smtClean="0"/>
              <a:t>08.04.2021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DFAD-176C-44DB-9D44-78B1330A56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99560" y="2280854"/>
            <a:ext cx="10390762" cy="17801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5400" b="1" dirty="0" smtClean="0">
                <a:solidFill>
                  <a:srgbClr val="333333"/>
                </a:solidFill>
              </a:rPr>
              <a:t>Lokalne uchwały antysmogowe </a:t>
            </a:r>
            <a:br>
              <a:rPr lang="pl-PL" sz="5400" b="1" dirty="0" smtClean="0">
                <a:solidFill>
                  <a:srgbClr val="333333"/>
                </a:solidFill>
              </a:rPr>
            </a:br>
            <a:r>
              <a:rPr lang="pl-PL" sz="5400" b="1" dirty="0" smtClean="0">
                <a:solidFill>
                  <a:srgbClr val="333333"/>
                </a:solidFill>
              </a:rPr>
              <a:t>dla gmin w Małopolsce</a:t>
            </a:r>
            <a:endParaRPr lang="pl-PL" sz="4000" dirty="0">
              <a:solidFill>
                <a:srgbClr val="333333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48" y="5993296"/>
            <a:ext cx="2705197" cy="41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1D9A78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1D9A78"/>
                </a:solidFill>
              </a:rPr>
            </a:br>
            <a:r>
              <a:rPr lang="pl-PL" sz="2000" i="1" dirty="0" smtClean="0">
                <a:solidFill>
                  <a:srgbClr val="1D9A78"/>
                </a:solidFill>
              </a:rPr>
              <a:t>Najważniejsze założenia</a:t>
            </a:r>
            <a:endParaRPr lang="pl-PL" sz="2000" dirty="0">
              <a:solidFill>
                <a:srgbClr val="1D9A78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863817" y="2640261"/>
            <a:ext cx="9401592" cy="3455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000" dirty="0" smtClean="0">
                <a:solidFill>
                  <a:srgbClr val="333333"/>
                </a:solidFill>
              </a:rPr>
              <a:t>Zakaz eksploatacji dla </a:t>
            </a:r>
            <a:r>
              <a:rPr lang="pl-PL" altLang="pl-PL" sz="2000" dirty="0">
                <a:solidFill>
                  <a:srgbClr val="333333"/>
                </a:solidFill>
              </a:rPr>
              <a:t>nowych kotłów i ogrzewaczy </a:t>
            </a:r>
            <a:r>
              <a:rPr lang="pl-PL" altLang="pl-PL" sz="2000" b="1" dirty="0">
                <a:solidFill>
                  <a:srgbClr val="333333"/>
                </a:solidFill>
              </a:rPr>
              <a:t>na węgiel </a:t>
            </a:r>
            <a:r>
              <a:rPr lang="pl-PL" altLang="pl-PL" sz="2000" b="1" dirty="0">
                <a:solidFill>
                  <a:srgbClr val="FF0000"/>
                </a:solidFill>
              </a:rPr>
              <a:t>od </a:t>
            </a:r>
            <a:r>
              <a:rPr lang="pl-PL" altLang="pl-PL" sz="2000" b="1" dirty="0" smtClean="0">
                <a:solidFill>
                  <a:srgbClr val="FF0000"/>
                </a:solidFill>
              </a:rPr>
              <a:t>1 stycznia 2022 roku </a:t>
            </a:r>
            <a:r>
              <a:rPr lang="pl-PL" altLang="pl-PL" sz="2000" dirty="0">
                <a:solidFill>
                  <a:srgbClr val="333333"/>
                </a:solidFill>
              </a:rPr>
              <a:t>i </a:t>
            </a:r>
            <a:r>
              <a:rPr lang="pl-PL" altLang="pl-PL" sz="2000" dirty="0" smtClean="0">
                <a:solidFill>
                  <a:srgbClr val="333333"/>
                </a:solidFill>
              </a:rPr>
              <a:t>istniejących </a:t>
            </a:r>
            <a:r>
              <a:rPr lang="pl-PL" altLang="pl-PL" sz="2000" b="1" dirty="0" smtClean="0">
                <a:solidFill>
                  <a:srgbClr val="FF0000"/>
                </a:solidFill>
              </a:rPr>
              <a:t>od 1 stycznia 2030 roku</a:t>
            </a:r>
            <a:r>
              <a:rPr lang="pl-PL" altLang="pl-PL" sz="2000" dirty="0" smtClean="0">
                <a:solidFill>
                  <a:srgbClr val="333333"/>
                </a:solidFill>
              </a:rPr>
              <a:t>.</a:t>
            </a:r>
            <a:endParaRPr lang="pl-PL" altLang="pl-PL" sz="2000" dirty="0">
              <a:solidFill>
                <a:srgbClr val="333333"/>
              </a:solidFill>
            </a:endParaRPr>
          </a:p>
          <a:p>
            <a:pPr marL="342900" indent="-34290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000" dirty="0" smtClean="0">
                <a:solidFill>
                  <a:srgbClr val="333333"/>
                </a:solidFill>
              </a:rPr>
              <a:t>Zaostrzone </a:t>
            </a:r>
            <a:r>
              <a:rPr lang="pl-PL" altLang="pl-PL" sz="2000" dirty="0">
                <a:solidFill>
                  <a:srgbClr val="333333"/>
                </a:solidFill>
              </a:rPr>
              <a:t>wymagania dla </a:t>
            </a:r>
            <a:r>
              <a:rPr lang="pl-PL" altLang="pl-PL" sz="2000" b="1" dirty="0">
                <a:solidFill>
                  <a:srgbClr val="333333"/>
                </a:solidFill>
              </a:rPr>
              <a:t>nowych kotłów na biomasę </a:t>
            </a:r>
            <a:r>
              <a:rPr lang="pl-PL" altLang="pl-PL" sz="2000" dirty="0">
                <a:solidFill>
                  <a:srgbClr val="333333"/>
                </a:solidFill>
              </a:rPr>
              <a:t>(emisja pyłu do 20 mg/m³) i </a:t>
            </a:r>
            <a:r>
              <a:rPr lang="pl-PL" altLang="pl-PL" sz="2000" b="1" dirty="0" smtClean="0">
                <a:solidFill>
                  <a:srgbClr val="333333"/>
                </a:solidFill>
              </a:rPr>
              <a:t>nowych kominków </a:t>
            </a:r>
            <a:r>
              <a:rPr lang="pl-PL" altLang="pl-PL" sz="2000" dirty="0">
                <a:solidFill>
                  <a:srgbClr val="333333"/>
                </a:solidFill>
              </a:rPr>
              <a:t>(zamknięta komora spalania, termostat) </a:t>
            </a:r>
            <a:r>
              <a:rPr lang="pl-PL" altLang="pl-PL" sz="2000" b="1" dirty="0">
                <a:solidFill>
                  <a:srgbClr val="FF0000"/>
                </a:solidFill>
              </a:rPr>
              <a:t>od </a:t>
            </a:r>
            <a:r>
              <a:rPr lang="pl-PL" altLang="pl-PL" sz="2000" b="1" dirty="0" smtClean="0">
                <a:solidFill>
                  <a:srgbClr val="FF0000"/>
                </a:solidFill>
              </a:rPr>
              <a:t>1 stycznia 2023 roku</a:t>
            </a:r>
            <a:r>
              <a:rPr lang="pl-PL" altLang="pl-PL" sz="2000" dirty="0" smtClean="0">
                <a:solidFill>
                  <a:srgbClr val="333333"/>
                </a:solidFill>
              </a:rPr>
              <a:t>.</a:t>
            </a:r>
            <a:endParaRPr lang="pl-PL" altLang="pl-PL" sz="2000" dirty="0">
              <a:solidFill>
                <a:srgbClr val="333333"/>
              </a:solidFill>
            </a:endParaRPr>
          </a:p>
          <a:p>
            <a:pPr marL="342900" indent="-34290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000" dirty="0" smtClean="0">
                <a:solidFill>
                  <a:srgbClr val="333333"/>
                </a:solidFill>
              </a:rPr>
              <a:t>Zachowanie </a:t>
            </a:r>
            <a:r>
              <a:rPr lang="pl-PL" altLang="pl-PL" sz="2000" dirty="0">
                <a:solidFill>
                  <a:srgbClr val="333333"/>
                </a:solidFill>
              </a:rPr>
              <a:t>pozostałych terminów i wymagań </a:t>
            </a:r>
            <a:r>
              <a:rPr lang="pl-PL" altLang="pl-PL" sz="2000" b="1" dirty="0">
                <a:solidFill>
                  <a:srgbClr val="333333"/>
                </a:solidFill>
              </a:rPr>
              <a:t>obecnej uchwały antysmogowej </a:t>
            </a:r>
            <a:r>
              <a:rPr lang="pl-PL" altLang="pl-PL" sz="2000" dirty="0">
                <a:solidFill>
                  <a:srgbClr val="333333"/>
                </a:solidFill>
              </a:rPr>
              <a:t>dla </a:t>
            </a:r>
            <a:r>
              <a:rPr lang="pl-PL" altLang="pl-PL" sz="2000" dirty="0" smtClean="0">
                <a:solidFill>
                  <a:srgbClr val="333333"/>
                </a:solidFill>
              </a:rPr>
              <a:t>Małopolski.</a:t>
            </a:r>
            <a:endParaRPr lang="pl-PL" altLang="pl-PL" dirty="0" smtClean="0">
              <a:solidFill>
                <a:srgbClr val="333333"/>
              </a:solidFill>
              <a:sym typeface="Palatino"/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17" y="846159"/>
            <a:ext cx="1413239" cy="140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362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1D9A78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1D9A78"/>
                </a:solidFill>
              </a:rPr>
            </a:br>
            <a:r>
              <a:rPr lang="pl-PL" sz="2000" i="1" dirty="0" smtClean="0">
                <a:solidFill>
                  <a:srgbClr val="1D9A78"/>
                </a:solidFill>
              </a:rPr>
              <a:t>Wymagania dla paliw</a:t>
            </a:r>
            <a:endParaRPr lang="pl-PL" sz="2000" dirty="0">
              <a:solidFill>
                <a:srgbClr val="1D9A78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863817" y="2454281"/>
            <a:ext cx="9585233" cy="3379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Wprowadzenie całkowitego zakazu spalania węgla (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paliw stałych innych niż biomasa o wilgotności </a:t>
            </a:r>
            <a:br>
              <a:rPr lang="pl-PL" altLang="pl-PL" sz="1700" b="1" dirty="0" smtClean="0">
                <a:solidFill>
                  <a:srgbClr val="333333"/>
                </a:solidFill>
              </a:rPr>
            </a:br>
            <a:r>
              <a:rPr lang="pl-PL" altLang="pl-PL" sz="1700" b="1" dirty="0" smtClean="0">
                <a:solidFill>
                  <a:srgbClr val="333333"/>
                </a:solidFill>
              </a:rPr>
              <a:t>do 20%</a:t>
            </a:r>
            <a:r>
              <a:rPr lang="pl-PL" altLang="pl-PL" sz="1700" dirty="0" smtClean="0">
                <a:solidFill>
                  <a:srgbClr val="333333"/>
                </a:solidFill>
              </a:rPr>
              <a:t>), tj.:</a:t>
            </a: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węgla kamiennego, brykietów </a:t>
            </a:r>
            <a:r>
              <a:rPr lang="pl-PL" altLang="pl-PL" sz="1600" dirty="0">
                <a:solidFill>
                  <a:srgbClr val="333333"/>
                </a:solidFill>
              </a:rPr>
              <a:t>lub </a:t>
            </a:r>
            <a:r>
              <a:rPr lang="pl-PL" altLang="pl-PL" sz="1600" dirty="0" err="1" smtClean="0">
                <a:solidFill>
                  <a:srgbClr val="333333"/>
                </a:solidFill>
              </a:rPr>
              <a:t>peletów</a:t>
            </a:r>
            <a:r>
              <a:rPr lang="pl-PL" altLang="pl-PL" sz="1600" dirty="0" smtClean="0">
                <a:solidFill>
                  <a:srgbClr val="333333"/>
                </a:solidFill>
              </a:rPr>
              <a:t> zawierających </a:t>
            </a:r>
            <a:r>
              <a:rPr lang="pl-PL" altLang="pl-PL" sz="1600" dirty="0">
                <a:solidFill>
                  <a:srgbClr val="333333"/>
                </a:solidFill>
              </a:rPr>
              <a:t>co najmniej 85% węgla kamiennego,</a:t>
            </a: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produktów </a:t>
            </a:r>
            <a:r>
              <a:rPr lang="pl-PL" altLang="pl-PL" sz="1600" dirty="0">
                <a:solidFill>
                  <a:srgbClr val="333333"/>
                </a:solidFill>
              </a:rPr>
              <a:t>w postaci stałej </a:t>
            </a:r>
            <a:r>
              <a:rPr lang="pl-PL" altLang="pl-PL" sz="1600" dirty="0" smtClean="0">
                <a:solidFill>
                  <a:srgbClr val="333333"/>
                </a:solidFill>
              </a:rPr>
              <a:t>otrzymywanych </a:t>
            </a:r>
            <a:r>
              <a:rPr lang="pl-PL" altLang="pl-PL" sz="1600" dirty="0">
                <a:solidFill>
                  <a:srgbClr val="333333"/>
                </a:solidFill>
              </a:rPr>
              <a:t>w procesie przeróbki termicznej węgla kamiennego lub węgla brunatnego </a:t>
            </a:r>
            <a:r>
              <a:rPr lang="pl-PL" altLang="pl-PL" sz="1600" dirty="0" smtClean="0">
                <a:solidFill>
                  <a:srgbClr val="333333"/>
                </a:solidFill>
              </a:rPr>
              <a:t>przeznaczonych </a:t>
            </a:r>
            <a:r>
              <a:rPr lang="pl-PL" altLang="pl-PL" sz="1600" dirty="0">
                <a:solidFill>
                  <a:srgbClr val="333333"/>
                </a:solidFill>
              </a:rPr>
              <a:t>do spalania,</a:t>
            </a: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torfu,</a:t>
            </a:r>
            <a:endParaRPr lang="pl-PL" altLang="pl-PL" sz="1600" dirty="0">
              <a:solidFill>
                <a:srgbClr val="333333"/>
              </a:solidFill>
            </a:endParaRP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mułów węglowych, flotokoncentratów,</a:t>
            </a:r>
            <a:endParaRPr lang="pl-PL" altLang="pl-PL" sz="1600" dirty="0">
              <a:solidFill>
                <a:srgbClr val="333333"/>
              </a:solidFill>
            </a:endParaRP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węgla brunatnego,</a:t>
            </a:r>
            <a:endParaRPr lang="pl-PL" altLang="pl-PL" sz="1600" dirty="0">
              <a:solidFill>
                <a:srgbClr val="333333"/>
              </a:solidFill>
            </a:endParaRPr>
          </a:p>
          <a:p>
            <a:pPr marL="800100" lvl="1" indent="-342900" algn="l">
              <a:lnSpc>
                <a:spcPct val="10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dowolnej mieszaniny </a:t>
            </a:r>
            <a:r>
              <a:rPr lang="pl-PL" altLang="pl-PL" sz="1600" dirty="0">
                <a:solidFill>
                  <a:srgbClr val="333333"/>
                </a:solidFill>
              </a:rPr>
              <a:t>paliw, o których mowa </a:t>
            </a:r>
            <a:r>
              <a:rPr lang="pl-PL" altLang="pl-PL" sz="1600" dirty="0" smtClean="0">
                <a:solidFill>
                  <a:srgbClr val="333333"/>
                </a:solidFill>
              </a:rPr>
              <a:t>powyżej, </a:t>
            </a:r>
            <a:r>
              <a:rPr lang="pl-PL" altLang="pl-PL" sz="1600" dirty="0">
                <a:solidFill>
                  <a:srgbClr val="333333"/>
                </a:solidFill>
              </a:rPr>
              <a:t>z dodatkiem lub bez dodatku innych substancji, </a:t>
            </a:r>
            <a:r>
              <a:rPr lang="pl-PL" altLang="pl-PL" sz="1600" dirty="0" smtClean="0">
                <a:solidFill>
                  <a:srgbClr val="333333"/>
                </a:solidFill>
              </a:rPr>
              <a:t>zawierającej </a:t>
            </a:r>
            <a:r>
              <a:rPr lang="pl-PL" altLang="pl-PL" sz="1600" dirty="0">
                <a:solidFill>
                  <a:srgbClr val="333333"/>
                </a:solidFill>
              </a:rPr>
              <a:t>mniej niż 85% węgla kamiennego</a:t>
            </a:r>
            <a:r>
              <a:rPr lang="pl-PL" altLang="pl-PL" sz="1600" dirty="0" smtClean="0">
                <a:solidFill>
                  <a:srgbClr val="333333"/>
                </a:solidFill>
              </a:rPr>
              <a:t>;</a:t>
            </a:r>
          </a:p>
          <a:p>
            <a:pPr marL="342900" lvl="1" indent="-342900" algn="just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b="1" dirty="0" smtClean="0">
                <a:solidFill>
                  <a:srgbClr val="333333"/>
                </a:solidFill>
              </a:rPr>
              <a:t>W </a:t>
            </a:r>
            <a:r>
              <a:rPr lang="pl-PL" altLang="pl-PL" sz="1700" b="1" dirty="0">
                <a:solidFill>
                  <a:srgbClr val="333333"/>
                </a:solidFill>
              </a:rPr>
              <a:t>okresie przejściowym</a:t>
            </a:r>
            <a:r>
              <a:rPr lang="pl-PL" altLang="pl-PL" sz="1700" dirty="0">
                <a:solidFill>
                  <a:srgbClr val="333333"/>
                </a:solidFill>
              </a:rPr>
              <a:t> (do końca 2029 r.) </a:t>
            </a:r>
            <a:r>
              <a:rPr lang="pl-PL" altLang="pl-PL" sz="1700" dirty="0" smtClean="0">
                <a:solidFill>
                  <a:srgbClr val="333333"/>
                </a:solidFill>
              </a:rPr>
              <a:t>zakaz spalania mułów</a:t>
            </a:r>
            <a:r>
              <a:rPr lang="pl-PL" altLang="pl-PL" sz="1700" dirty="0">
                <a:solidFill>
                  <a:srgbClr val="333333"/>
                </a:solidFill>
              </a:rPr>
              <a:t>, </a:t>
            </a:r>
            <a:r>
              <a:rPr lang="pl-PL" altLang="pl-PL" sz="1700" dirty="0" err="1">
                <a:solidFill>
                  <a:srgbClr val="333333"/>
                </a:solidFill>
              </a:rPr>
              <a:t>flotów</a:t>
            </a:r>
            <a:r>
              <a:rPr lang="pl-PL" altLang="pl-PL" sz="1700" dirty="0">
                <a:solidFill>
                  <a:srgbClr val="333333"/>
                </a:solidFill>
              </a:rPr>
              <a:t> i miałów </a:t>
            </a:r>
            <a:r>
              <a:rPr lang="pl-PL" altLang="pl-PL" sz="1700" dirty="0" smtClean="0">
                <a:solidFill>
                  <a:srgbClr val="333333"/>
                </a:solidFill>
              </a:rPr>
              <a:t>węglowych – możliwość spalania węgla dopuszczonego do obrotu</a:t>
            </a:r>
            <a:endParaRPr lang="pl-PL" altLang="pl-PL" sz="1700" dirty="0">
              <a:solidFill>
                <a:srgbClr val="333333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17" y="846159"/>
            <a:ext cx="1413239" cy="140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3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1D9A78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1D9A78"/>
                </a:solidFill>
              </a:rPr>
            </a:br>
            <a:r>
              <a:rPr lang="pl-PL" sz="1800" i="1" dirty="0" smtClean="0">
                <a:solidFill>
                  <a:srgbClr val="1D9A78"/>
                </a:solidFill>
              </a:rPr>
              <a:t>Wymagania dla </a:t>
            </a:r>
            <a:r>
              <a:rPr lang="pl-PL" sz="1800" i="1" u="sng" dirty="0" smtClean="0">
                <a:solidFill>
                  <a:srgbClr val="1D9A78"/>
                </a:solidFill>
              </a:rPr>
              <a:t>nowych</a:t>
            </a:r>
            <a:r>
              <a:rPr lang="pl-PL" sz="1800" i="1" dirty="0" smtClean="0">
                <a:solidFill>
                  <a:srgbClr val="1D9A78"/>
                </a:solidFill>
              </a:rPr>
              <a:t> instalacji na biomasę </a:t>
            </a:r>
            <a:r>
              <a:rPr lang="pl-PL" sz="1800" dirty="0" smtClean="0">
                <a:solidFill>
                  <a:srgbClr val="1D9A78"/>
                </a:solidFill>
              </a:rPr>
              <a:t>| </a:t>
            </a:r>
            <a:r>
              <a:rPr lang="pl-PL" sz="1800" b="1" i="1" dirty="0" smtClean="0">
                <a:solidFill>
                  <a:srgbClr val="1D9A78"/>
                </a:solidFill>
              </a:rPr>
              <a:t>KOTŁY</a:t>
            </a:r>
            <a:r>
              <a:rPr lang="pl-PL" sz="2000" b="1" i="1" dirty="0" smtClean="0">
                <a:solidFill>
                  <a:srgbClr val="1D9A78"/>
                </a:solidFill>
              </a:rPr>
              <a:t> </a:t>
            </a:r>
            <a:endParaRPr lang="pl-PL" sz="2000" b="1" dirty="0">
              <a:solidFill>
                <a:srgbClr val="1D9A78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759042" y="2454281"/>
            <a:ext cx="9213758" cy="3379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Kotły na biomasę instalowane 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przed 1 stycznia 2023 roku </a:t>
            </a:r>
            <a:r>
              <a:rPr lang="pl-PL" altLang="pl-PL" sz="1700" dirty="0" smtClean="0">
                <a:solidFill>
                  <a:srgbClr val="333333"/>
                </a:solidFill>
              </a:rPr>
              <a:t>muszą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:</a:t>
            </a:r>
          </a:p>
          <a:p>
            <a:pPr marL="742950" lvl="1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Spełniać wymagania </a:t>
            </a:r>
            <a:r>
              <a:rPr lang="pl-PL" altLang="pl-PL" sz="17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1700" dirty="0" smtClean="0">
                <a:solidFill>
                  <a:srgbClr val="333333"/>
                </a:solidFill>
              </a:rPr>
              <a:t> w zakresie </a:t>
            </a:r>
            <a:br>
              <a:rPr lang="pl-PL" altLang="pl-PL" sz="1700" dirty="0" smtClean="0">
                <a:solidFill>
                  <a:srgbClr val="333333"/>
                </a:solidFill>
              </a:rPr>
            </a:br>
            <a:r>
              <a:rPr lang="pl-PL" altLang="pl-PL" sz="1700" dirty="0" smtClean="0">
                <a:solidFill>
                  <a:srgbClr val="333333"/>
                </a:solidFill>
              </a:rPr>
              <a:t>sezonowej efektywności energetycznej i emisji zanieczyszczeń</a:t>
            </a:r>
          </a:p>
          <a:p>
            <a:pPr marL="742950" lvl="1" indent="-28575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Posiadać automatyczny podajnik paliwa (poza kotłami zgazowującymi)</a:t>
            </a:r>
            <a:r>
              <a:rPr lang="pl-PL" altLang="pl-PL" sz="1650" dirty="0">
                <a:solidFill>
                  <a:srgbClr val="333333"/>
                </a:solidFill>
              </a:rPr>
              <a:t> </a:t>
            </a:r>
            <a:endParaRPr lang="pl-PL" altLang="pl-PL" sz="1650" dirty="0" smtClean="0">
              <a:solidFill>
                <a:srgbClr val="333333"/>
              </a:solidFill>
            </a:endParaRP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dirty="0">
                <a:solidFill>
                  <a:srgbClr val="333333"/>
                </a:solidFill>
              </a:rPr>
              <a:t>Kotły</a:t>
            </a:r>
            <a:r>
              <a:rPr lang="pl-PL" altLang="pl-PL" sz="2100" dirty="0" smtClean="0">
                <a:solidFill>
                  <a:srgbClr val="333333"/>
                </a:solidFill>
              </a:rPr>
              <a:t> </a:t>
            </a:r>
            <a:r>
              <a:rPr lang="pl-PL" altLang="pl-PL" sz="1700" dirty="0">
                <a:solidFill>
                  <a:srgbClr val="333333"/>
                </a:solidFill>
              </a:rPr>
              <a:t>na biomasę instalowane 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od 1 stycznia 2023</a:t>
            </a:r>
            <a:r>
              <a:rPr lang="pl-PL" altLang="pl-PL" sz="1700" dirty="0" smtClean="0">
                <a:solidFill>
                  <a:srgbClr val="333333"/>
                </a:solidFill>
              </a:rPr>
              <a:t> 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roku</a:t>
            </a:r>
            <a:r>
              <a:rPr lang="pl-PL" altLang="pl-PL" sz="1700" dirty="0" smtClean="0">
                <a:solidFill>
                  <a:srgbClr val="333333"/>
                </a:solidFill>
              </a:rPr>
              <a:t> </a:t>
            </a:r>
            <a:r>
              <a:rPr lang="pl-PL" altLang="pl-PL" sz="1700" dirty="0">
                <a:solidFill>
                  <a:srgbClr val="333333"/>
                </a:solidFill>
              </a:rPr>
              <a:t>muszą:</a:t>
            </a:r>
          </a:p>
          <a:p>
            <a:pPr marL="742950" lvl="1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>
                <a:solidFill>
                  <a:srgbClr val="333333"/>
                </a:solidFill>
              </a:rPr>
              <a:t>Spełniać wymagania </a:t>
            </a:r>
            <a:r>
              <a:rPr lang="pl-PL" altLang="pl-PL" sz="1700" dirty="0" err="1">
                <a:solidFill>
                  <a:srgbClr val="333333"/>
                </a:solidFill>
              </a:rPr>
              <a:t>ekoprojektu</a:t>
            </a:r>
            <a:r>
              <a:rPr lang="pl-PL" altLang="pl-PL" sz="1700" dirty="0">
                <a:solidFill>
                  <a:srgbClr val="333333"/>
                </a:solidFill>
              </a:rPr>
              <a:t> w zakresie sezonowej efektywności energetycznej </a:t>
            </a:r>
            <a:r>
              <a:rPr lang="pl-PL" altLang="pl-PL" sz="1700" dirty="0" smtClean="0">
                <a:solidFill>
                  <a:srgbClr val="333333"/>
                </a:solidFill>
              </a:rPr>
              <a:t/>
            </a:r>
            <a:br>
              <a:rPr lang="pl-PL" altLang="pl-PL" sz="1700" dirty="0" smtClean="0">
                <a:solidFill>
                  <a:srgbClr val="333333"/>
                </a:solidFill>
              </a:rPr>
            </a:br>
            <a:r>
              <a:rPr lang="pl-PL" altLang="pl-PL" sz="1700" dirty="0" smtClean="0">
                <a:solidFill>
                  <a:srgbClr val="333333"/>
                </a:solidFill>
              </a:rPr>
              <a:t>i </a:t>
            </a:r>
            <a:r>
              <a:rPr lang="pl-PL" altLang="pl-PL" sz="1700" dirty="0">
                <a:solidFill>
                  <a:srgbClr val="333333"/>
                </a:solidFill>
              </a:rPr>
              <a:t>emisji </a:t>
            </a:r>
            <a:r>
              <a:rPr lang="pl-PL" altLang="pl-PL" sz="1700" dirty="0" smtClean="0">
                <a:solidFill>
                  <a:srgbClr val="333333"/>
                </a:solidFill>
              </a:rPr>
              <a:t>zanieczyszczeń, </a:t>
            </a:r>
            <a:r>
              <a:rPr lang="pl-PL" altLang="pl-PL" sz="1700" b="1" u="sng" dirty="0" smtClean="0">
                <a:solidFill>
                  <a:srgbClr val="333333"/>
                </a:solidFill>
              </a:rPr>
              <a:t>przy czym emisja pyłów nie może przekraczać 20 mg/m</a:t>
            </a:r>
            <a:r>
              <a:rPr lang="pl-PL" altLang="pl-PL" sz="1700" b="1" u="sng" baseline="30000" dirty="0" smtClean="0">
                <a:solidFill>
                  <a:srgbClr val="333333"/>
                </a:solidFill>
              </a:rPr>
              <a:t>3</a:t>
            </a:r>
          </a:p>
          <a:p>
            <a:pPr marL="742950" lvl="1" indent="-285750" algn="l">
              <a:lnSpc>
                <a:spcPct val="100000"/>
              </a:lnSpc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>
                <a:solidFill>
                  <a:srgbClr val="333333"/>
                </a:solidFill>
              </a:rPr>
              <a:t>Posiadać automatyczny podajnik paliwa (poza kotłami zgazowującymi) 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17" y="846159"/>
            <a:ext cx="1413239" cy="140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99"/>
          <a:stretch/>
        </p:blipFill>
        <p:spPr>
          <a:xfrm>
            <a:off x="8785142" y="2454281"/>
            <a:ext cx="2904582" cy="146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0070C0"/>
                </a:solidFill>
              </a:rPr>
            </a:br>
            <a:r>
              <a:rPr lang="pl-PL" sz="1800" i="1" dirty="0" smtClean="0">
                <a:solidFill>
                  <a:srgbClr val="0070C0"/>
                </a:solidFill>
              </a:rPr>
              <a:t>Wymagania dla </a:t>
            </a:r>
            <a:r>
              <a:rPr lang="pl-PL" sz="1800" i="1" u="sng" dirty="0" smtClean="0">
                <a:solidFill>
                  <a:srgbClr val="0070C0"/>
                </a:solidFill>
              </a:rPr>
              <a:t>nowych</a:t>
            </a:r>
            <a:r>
              <a:rPr lang="pl-PL" sz="1800" i="1" dirty="0" smtClean="0">
                <a:solidFill>
                  <a:srgbClr val="0070C0"/>
                </a:solidFill>
              </a:rPr>
              <a:t> instalacji na biomasę </a:t>
            </a:r>
            <a:r>
              <a:rPr lang="pl-PL" sz="1800" dirty="0" smtClean="0">
                <a:solidFill>
                  <a:srgbClr val="0070C0"/>
                </a:solidFill>
              </a:rPr>
              <a:t>| </a:t>
            </a:r>
            <a:r>
              <a:rPr lang="pl-PL" sz="1800" b="1" i="1" dirty="0" smtClean="0">
                <a:solidFill>
                  <a:srgbClr val="0070C0"/>
                </a:solidFill>
              </a:rPr>
              <a:t>MIEJSCOWE OGRZEWACZE POMIESZCZEŃ </a:t>
            </a: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635217" y="2386997"/>
            <a:ext cx="6984908" cy="3379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Miejscowe ogrzewacze pomieszczeń na biomasę instalowane </a:t>
            </a:r>
            <a:br>
              <a:rPr lang="pl-PL" altLang="pl-PL" sz="1700" dirty="0" smtClean="0">
                <a:solidFill>
                  <a:srgbClr val="333333"/>
                </a:solidFill>
              </a:rPr>
            </a:br>
            <a:r>
              <a:rPr lang="pl-PL" altLang="pl-PL" sz="1700" b="1" dirty="0" smtClean="0">
                <a:solidFill>
                  <a:srgbClr val="333333"/>
                </a:solidFill>
              </a:rPr>
              <a:t>przed 1 stycznia 2023 roku </a:t>
            </a:r>
            <a:r>
              <a:rPr lang="pl-PL" altLang="pl-PL" sz="1700" dirty="0" smtClean="0">
                <a:solidFill>
                  <a:srgbClr val="333333"/>
                </a:solidFill>
              </a:rPr>
              <a:t>muszą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:</a:t>
            </a:r>
          </a:p>
          <a:p>
            <a:pPr marL="742950" lvl="1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Spełniać wymagania </a:t>
            </a:r>
            <a:r>
              <a:rPr lang="pl-PL" altLang="pl-PL" sz="17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1700" dirty="0" smtClean="0">
                <a:solidFill>
                  <a:srgbClr val="333333"/>
                </a:solidFill>
              </a:rPr>
              <a:t> w zakresie sezonowej efektywności energetycznej i emisji zanieczyszczeń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700" dirty="0">
                <a:solidFill>
                  <a:srgbClr val="333333"/>
                </a:solidFill>
              </a:rPr>
              <a:t>Miejscowe ogrzewacze pomieszczeń na biomasę </a:t>
            </a:r>
            <a:r>
              <a:rPr lang="pl-PL" altLang="pl-PL" sz="1700" dirty="0" smtClean="0">
                <a:solidFill>
                  <a:srgbClr val="333333"/>
                </a:solidFill>
              </a:rPr>
              <a:t>instalowane </a:t>
            </a:r>
            <a:br>
              <a:rPr lang="pl-PL" altLang="pl-PL" sz="1700" dirty="0" smtClean="0">
                <a:solidFill>
                  <a:srgbClr val="333333"/>
                </a:solidFill>
              </a:rPr>
            </a:br>
            <a:r>
              <a:rPr lang="pl-PL" altLang="pl-PL" sz="1700" b="1" dirty="0" smtClean="0">
                <a:solidFill>
                  <a:srgbClr val="333333"/>
                </a:solidFill>
              </a:rPr>
              <a:t>od 1 stycznia 2023</a:t>
            </a:r>
            <a:r>
              <a:rPr lang="pl-PL" altLang="pl-PL" sz="1700" dirty="0" smtClean="0">
                <a:solidFill>
                  <a:srgbClr val="333333"/>
                </a:solidFill>
              </a:rPr>
              <a:t> </a:t>
            </a:r>
            <a:r>
              <a:rPr lang="pl-PL" altLang="pl-PL" sz="1700" b="1" dirty="0" smtClean="0">
                <a:solidFill>
                  <a:srgbClr val="333333"/>
                </a:solidFill>
              </a:rPr>
              <a:t>roku</a:t>
            </a:r>
            <a:r>
              <a:rPr lang="pl-PL" altLang="pl-PL" sz="1700" dirty="0" smtClean="0">
                <a:solidFill>
                  <a:srgbClr val="333333"/>
                </a:solidFill>
              </a:rPr>
              <a:t> </a:t>
            </a:r>
            <a:r>
              <a:rPr lang="pl-PL" altLang="pl-PL" sz="1700" dirty="0">
                <a:solidFill>
                  <a:srgbClr val="333333"/>
                </a:solidFill>
              </a:rPr>
              <a:t>muszą:</a:t>
            </a:r>
          </a:p>
          <a:p>
            <a:pPr marL="742950" lvl="1" indent="-285750" algn="l">
              <a:lnSpc>
                <a:spcPct val="100000"/>
              </a:lnSpc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>
                <a:solidFill>
                  <a:srgbClr val="333333"/>
                </a:solidFill>
              </a:rPr>
              <a:t>Spełniać wymagania </a:t>
            </a:r>
            <a:r>
              <a:rPr lang="pl-PL" altLang="pl-PL" sz="1700" dirty="0" err="1">
                <a:solidFill>
                  <a:srgbClr val="333333"/>
                </a:solidFill>
              </a:rPr>
              <a:t>ekoprojektu</a:t>
            </a:r>
            <a:r>
              <a:rPr lang="pl-PL" altLang="pl-PL" sz="1700" dirty="0">
                <a:solidFill>
                  <a:srgbClr val="333333"/>
                </a:solidFill>
              </a:rPr>
              <a:t> w zakresie </a:t>
            </a:r>
            <a:r>
              <a:rPr lang="pl-PL" altLang="pl-PL" sz="1700" dirty="0" smtClean="0">
                <a:solidFill>
                  <a:srgbClr val="333333"/>
                </a:solidFill>
              </a:rPr>
              <a:t>sezonowej efektywności energetycznej i </a:t>
            </a:r>
            <a:r>
              <a:rPr lang="pl-PL" altLang="pl-PL" sz="1700" dirty="0">
                <a:solidFill>
                  <a:srgbClr val="333333"/>
                </a:solidFill>
              </a:rPr>
              <a:t>emisji </a:t>
            </a:r>
            <a:r>
              <a:rPr lang="pl-PL" altLang="pl-PL" sz="1700" dirty="0" smtClean="0">
                <a:solidFill>
                  <a:srgbClr val="333333"/>
                </a:solidFill>
              </a:rPr>
              <a:t>zanieczyszczeń</a:t>
            </a:r>
          </a:p>
          <a:p>
            <a:pPr marL="742950" lvl="1" indent="-285750" algn="l">
              <a:lnSpc>
                <a:spcPct val="100000"/>
              </a:lnSpc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Posiadać zamkniętą komorę spalania</a:t>
            </a:r>
          </a:p>
          <a:p>
            <a:pPr marL="742950" lvl="1" indent="-285750" algn="l">
              <a:lnSpc>
                <a:spcPct val="100000"/>
              </a:lnSpc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700" dirty="0" smtClean="0">
                <a:solidFill>
                  <a:srgbClr val="333333"/>
                </a:solidFill>
              </a:rPr>
              <a:t>Być wyposażone w regulację temperatury w pomieszczeniu – mechaniczną (termostat) </a:t>
            </a:r>
            <a:r>
              <a:rPr lang="pl-PL" altLang="pl-PL" sz="1700" u="sng" dirty="0" smtClean="0">
                <a:solidFill>
                  <a:srgbClr val="333333"/>
                </a:solidFill>
              </a:rPr>
              <a:t>lub</a:t>
            </a:r>
            <a:r>
              <a:rPr lang="pl-PL" altLang="pl-PL" sz="1700" dirty="0" smtClean="0">
                <a:solidFill>
                  <a:srgbClr val="333333"/>
                </a:solidFill>
              </a:rPr>
              <a:t> elektroniczną</a:t>
            </a:r>
            <a:endParaRPr lang="pl-PL" altLang="pl-PL" sz="1700" u="sng" dirty="0">
              <a:solidFill>
                <a:srgbClr val="333333"/>
              </a:solidFill>
            </a:endParaRPr>
          </a:p>
        </p:txBody>
      </p:sp>
      <p:pic>
        <p:nvPicPr>
          <p:cNvPr id="1026" name="Picture 2" descr="uchwała antysmogowa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0"/>
          <a:stretch/>
        </p:blipFill>
        <p:spPr bwMode="auto">
          <a:xfrm>
            <a:off x="8747790" y="3618751"/>
            <a:ext cx="3001111" cy="23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19" y="850407"/>
            <a:ext cx="1386137" cy="13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2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0070C0"/>
                </a:solidFill>
              </a:rPr>
            </a:br>
            <a:r>
              <a:rPr lang="pl-PL" sz="1800" i="1" dirty="0" smtClean="0">
                <a:solidFill>
                  <a:srgbClr val="0070C0"/>
                </a:solidFill>
              </a:rPr>
              <a:t>Wymagania dla nowych instalacji na biomasę </a:t>
            </a:r>
            <a:r>
              <a:rPr lang="pl-PL" sz="1800" dirty="0" smtClean="0">
                <a:solidFill>
                  <a:srgbClr val="0070C0"/>
                </a:solidFill>
              </a:rPr>
              <a:t>| </a:t>
            </a:r>
            <a:r>
              <a:rPr lang="pl-PL" sz="1800" b="1" i="1" dirty="0" smtClean="0">
                <a:solidFill>
                  <a:srgbClr val="0070C0"/>
                </a:solidFill>
              </a:rPr>
              <a:t>MIEJSCOWE OGRZEWACZE POMIESZCZEŃ </a:t>
            </a: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2120230" y="2506050"/>
            <a:ext cx="9220851" cy="8425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600"/>
              </a:spcAft>
              <a:buSzPct val="100000"/>
              <a:defRPr/>
            </a:pPr>
            <a:r>
              <a:rPr lang="pl-PL" altLang="pl-PL" sz="1800" dirty="0" smtClean="0">
                <a:solidFill>
                  <a:srgbClr val="333333"/>
                </a:solidFill>
              </a:rPr>
              <a:t>Zaostrzone wymagania dla ogrzewaczy </a:t>
            </a:r>
            <a:r>
              <a:rPr lang="pl-PL" altLang="pl-PL" sz="1800" b="1" dirty="0" smtClean="0">
                <a:solidFill>
                  <a:srgbClr val="333333"/>
                </a:solidFill>
              </a:rPr>
              <a:t>instalowanych od 1 stycznia 2023 r. </a:t>
            </a:r>
            <a:r>
              <a:rPr lang="pl-PL" altLang="pl-PL" sz="1800" dirty="0" smtClean="0">
                <a:solidFill>
                  <a:srgbClr val="333333"/>
                </a:solidFill>
              </a:rPr>
              <a:t>nie dotyczą urządzeń wyłączonych z rozporządzenia </a:t>
            </a:r>
            <a:r>
              <a:rPr lang="pl-PL" altLang="pl-PL" sz="1800" dirty="0" err="1" smtClean="0">
                <a:solidFill>
                  <a:srgbClr val="333333"/>
                </a:solidFill>
              </a:rPr>
              <a:t>ws</a:t>
            </a:r>
            <a:r>
              <a:rPr lang="pl-PL" altLang="pl-PL" sz="1800" dirty="0" smtClean="0">
                <a:solidFill>
                  <a:srgbClr val="333333"/>
                </a:solidFill>
              </a:rPr>
              <a:t>. </a:t>
            </a:r>
            <a:r>
              <a:rPr lang="pl-PL" altLang="pl-PL" sz="18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1800" dirty="0" smtClean="0">
                <a:solidFill>
                  <a:srgbClr val="333333"/>
                </a:solidFill>
              </a:rPr>
              <a:t>, tj. ogrzewaczy: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19" y="850407"/>
            <a:ext cx="1386137" cy="1395503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1597943" y="3300483"/>
            <a:ext cx="10067157" cy="18004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>
                <a:solidFill>
                  <a:srgbClr val="333333"/>
                </a:solidFill>
              </a:rPr>
              <a:t>przeznaczonych do spalania wyłącznie biomasy niedrzewnej;</a:t>
            </a:r>
          </a:p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>
                <a:solidFill>
                  <a:srgbClr val="333333"/>
                </a:solidFill>
              </a:rPr>
              <a:t>przeznaczonych wyłącznie do użytku na zewnątrz;</a:t>
            </a:r>
          </a:p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>
                <a:solidFill>
                  <a:srgbClr val="333333"/>
                </a:solidFill>
              </a:rPr>
              <a:t>których bezpośrednia moc cieplna wynosi mniej niż 6% łącznej </a:t>
            </a:r>
            <a:r>
              <a:rPr lang="pl-PL" altLang="pl-PL" sz="1600" dirty="0" smtClean="0">
                <a:solidFill>
                  <a:srgbClr val="333333"/>
                </a:solidFill>
              </a:rPr>
              <a:t>bezpośredniej </a:t>
            </a:r>
            <a:r>
              <a:rPr lang="pl-PL" altLang="pl-PL" sz="1600" dirty="0">
                <a:solidFill>
                  <a:srgbClr val="333333"/>
                </a:solidFill>
              </a:rPr>
              <a:t>i pośredniej mocy cieplnej przy nominalnej mocy cieplnej;</a:t>
            </a:r>
          </a:p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 smtClean="0">
                <a:solidFill>
                  <a:srgbClr val="333333"/>
                </a:solidFill>
              </a:rPr>
              <a:t>które </a:t>
            </a:r>
            <a:r>
              <a:rPr lang="pl-PL" altLang="pl-PL" sz="1600" dirty="0">
                <a:solidFill>
                  <a:srgbClr val="333333"/>
                </a:solidFill>
              </a:rPr>
              <a:t>nie są zmontowane fabrycznie ani nie </a:t>
            </a:r>
            <a:r>
              <a:rPr lang="pl-PL" altLang="pl-PL" sz="1600" dirty="0" smtClean="0">
                <a:solidFill>
                  <a:srgbClr val="333333"/>
                </a:solidFill>
              </a:rPr>
              <a:t>są dostarczane jako prefabrykowane komponenty lub </a:t>
            </a:r>
            <a:r>
              <a:rPr lang="pl-PL" altLang="pl-PL" sz="1600" dirty="0">
                <a:solidFill>
                  <a:srgbClr val="333333"/>
                </a:solidFill>
              </a:rPr>
              <a:t>części przez jednego producenta </a:t>
            </a:r>
            <a:r>
              <a:rPr lang="pl-PL" altLang="pl-PL" sz="1600" dirty="0" smtClean="0">
                <a:solidFill>
                  <a:srgbClr val="333333"/>
                </a:solidFill>
              </a:rPr>
              <a:t>i </a:t>
            </a:r>
            <a:r>
              <a:rPr lang="pl-PL" altLang="pl-PL" sz="1600" dirty="0">
                <a:solidFill>
                  <a:srgbClr val="333333"/>
                </a:solidFill>
              </a:rPr>
              <a:t>muszą być zmontowane na miejscu;</a:t>
            </a:r>
          </a:p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>
                <a:solidFill>
                  <a:srgbClr val="333333"/>
                </a:solidFill>
              </a:rPr>
              <a:t>produktów do ogrzewania powietrznego;</a:t>
            </a:r>
          </a:p>
          <a:p>
            <a:pPr marL="742950" lvl="1" indent="-285750">
              <a:spcAft>
                <a:spcPts val="6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1600" dirty="0">
                <a:solidFill>
                  <a:srgbClr val="333333"/>
                </a:solidFill>
              </a:rPr>
              <a:t>pieców do saun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2198451" y="5237171"/>
            <a:ext cx="9056451" cy="64633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1906620" y="5237171"/>
            <a:ext cx="9348282" cy="715089"/>
          </a:xfrm>
          <a:prstGeom prst="round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Muszą one spełniać wymagania </a:t>
            </a:r>
            <a:r>
              <a:rPr lang="pl-PL" b="1" dirty="0" err="1" smtClean="0">
                <a:solidFill>
                  <a:schemeClr val="bg1"/>
                </a:solidFill>
              </a:rPr>
              <a:t>ekoprojektu</a:t>
            </a:r>
            <a:r>
              <a:rPr lang="pl-PL" b="1" dirty="0" smtClean="0">
                <a:solidFill>
                  <a:schemeClr val="bg1"/>
                </a:solidFill>
              </a:rPr>
              <a:t> w zakresie efektywności energetycznej </a:t>
            </a:r>
            <a:br>
              <a:rPr lang="pl-PL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i emisji zanieczyszczeń – </a:t>
            </a:r>
            <a:r>
              <a:rPr lang="pl-PL" i="1" dirty="0" smtClean="0">
                <a:solidFill>
                  <a:schemeClr val="bg1"/>
                </a:solidFill>
              </a:rPr>
              <a:t>analogicznie do uchwały antysmogowej</a:t>
            </a:r>
            <a:r>
              <a:rPr lang="pl-PL" dirty="0" smtClean="0">
                <a:solidFill>
                  <a:schemeClr val="bg1"/>
                </a:solidFill>
              </a:rPr>
              <a:t> </a:t>
            </a:r>
            <a:r>
              <a:rPr lang="pl-PL" i="1" dirty="0" smtClean="0">
                <a:solidFill>
                  <a:schemeClr val="bg1"/>
                </a:solidFill>
              </a:rPr>
              <a:t>dla Małopolski</a:t>
            </a:r>
            <a:endParaRPr lang="pl-PL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1D9A78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1D9A78"/>
                </a:solidFill>
              </a:rPr>
            </a:br>
            <a:r>
              <a:rPr lang="pl-PL" sz="1800" i="1" dirty="0" smtClean="0">
                <a:solidFill>
                  <a:srgbClr val="1D9A78"/>
                </a:solidFill>
              </a:rPr>
              <a:t>Okresy przejściowe </a:t>
            </a:r>
            <a:r>
              <a:rPr lang="pl-PL" sz="1800" dirty="0" smtClean="0">
                <a:solidFill>
                  <a:srgbClr val="1D9A78"/>
                </a:solidFill>
              </a:rPr>
              <a:t>| </a:t>
            </a:r>
            <a:r>
              <a:rPr lang="pl-PL" sz="1800" b="1" i="1" dirty="0" smtClean="0">
                <a:solidFill>
                  <a:srgbClr val="1D9A78"/>
                </a:solidFill>
              </a:rPr>
              <a:t>KOTŁY</a:t>
            </a:r>
            <a:r>
              <a:rPr lang="pl-PL" sz="2000" b="1" i="1" dirty="0" smtClean="0">
                <a:solidFill>
                  <a:srgbClr val="1D9A78"/>
                </a:solidFill>
              </a:rPr>
              <a:t> NA BIOMASĘ</a:t>
            </a:r>
            <a:endParaRPr lang="pl-PL" sz="2000" b="1" dirty="0">
              <a:solidFill>
                <a:srgbClr val="1D9A78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768770" y="2575117"/>
            <a:ext cx="9213758" cy="36417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lvl="1" algn="l">
              <a:lnSpc>
                <a:spcPct val="100000"/>
              </a:lnSpc>
              <a:spcAft>
                <a:spcPts val="1200"/>
              </a:spcAft>
              <a:buSzPct val="100000"/>
              <a:defRPr/>
            </a:pPr>
            <a:r>
              <a:rPr lang="pl-PL" altLang="pl-PL" sz="2400" b="1" dirty="0" smtClean="0">
                <a:solidFill>
                  <a:srgbClr val="333333"/>
                </a:solidFill>
              </a:rPr>
              <a:t>Możliwość eksploatacji </a:t>
            </a:r>
            <a:r>
              <a:rPr lang="pl-PL" altLang="pl-PL" sz="2400" b="1" u="sng" dirty="0" smtClean="0">
                <a:solidFill>
                  <a:srgbClr val="333333"/>
                </a:solidFill>
              </a:rPr>
              <a:t>kotłów na biomasę</a:t>
            </a:r>
            <a:r>
              <a:rPr lang="pl-PL" altLang="pl-PL" sz="2400" b="1" dirty="0" smtClean="0">
                <a:solidFill>
                  <a:srgbClr val="333333"/>
                </a:solidFill>
              </a:rPr>
              <a:t>: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pozaklasowych (poniżej 3 klasy wg normy PN-EN 303-5:2012)</a:t>
            </a:r>
            <a:br>
              <a:rPr lang="pl-PL" altLang="pl-PL" sz="2100" dirty="0" smtClean="0">
                <a:solidFill>
                  <a:srgbClr val="333333"/>
                </a:solidFill>
              </a:rPr>
            </a:br>
            <a:r>
              <a:rPr lang="pl-PL" altLang="pl-PL" sz="2100" b="1" dirty="0" smtClean="0">
                <a:solidFill>
                  <a:srgbClr val="FF0000"/>
                </a:solidFill>
              </a:rPr>
              <a:t>do końca 2022 roku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3 i 4 klasy wg normy PN-EN 303-5:2012 </a:t>
            </a:r>
            <a:r>
              <a:rPr lang="pl-PL" altLang="pl-PL" sz="2100" b="1" dirty="0" smtClean="0">
                <a:solidFill>
                  <a:srgbClr val="FF0000"/>
                </a:solidFill>
              </a:rPr>
              <a:t>do końca 2026 roku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5 klasy wg normy PN-EN 303-5:2012 </a:t>
            </a:r>
            <a:r>
              <a:rPr lang="pl-PL" altLang="pl-PL" sz="2100" b="1" dirty="0" smtClean="0">
                <a:solidFill>
                  <a:srgbClr val="FF0000"/>
                </a:solidFill>
              </a:rPr>
              <a:t>do końca żywotności technicznej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spełniających wymagania rozporządzenia </a:t>
            </a:r>
            <a:r>
              <a:rPr lang="pl-PL" altLang="pl-PL" sz="2100" dirty="0" err="1" smtClean="0">
                <a:solidFill>
                  <a:srgbClr val="333333"/>
                </a:solidFill>
              </a:rPr>
              <a:t>ws</a:t>
            </a:r>
            <a:r>
              <a:rPr lang="pl-PL" altLang="pl-PL" sz="2100" dirty="0" smtClean="0">
                <a:solidFill>
                  <a:srgbClr val="333333"/>
                </a:solidFill>
              </a:rPr>
              <a:t>. </a:t>
            </a:r>
            <a:r>
              <a:rPr lang="pl-PL" altLang="pl-PL" sz="21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2100" dirty="0" smtClean="0">
                <a:solidFill>
                  <a:srgbClr val="333333"/>
                </a:solidFill>
              </a:rPr>
              <a:t> </a:t>
            </a:r>
            <a:br>
              <a:rPr lang="pl-PL" altLang="pl-PL" sz="2100" dirty="0" smtClean="0">
                <a:solidFill>
                  <a:srgbClr val="333333"/>
                </a:solidFill>
              </a:rPr>
            </a:br>
            <a:r>
              <a:rPr lang="pl-PL" altLang="pl-PL" sz="2100" b="1" dirty="0" smtClean="0">
                <a:solidFill>
                  <a:srgbClr val="333333"/>
                </a:solidFill>
              </a:rPr>
              <a:t>– brak dodatkowych wymagań</a:t>
            </a:r>
            <a:endParaRPr lang="pl-PL" altLang="pl-PL" sz="2100" dirty="0">
              <a:solidFill>
                <a:srgbClr val="333333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17" y="846159"/>
            <a:ext cx="1413239" cy="140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uchwała antysmogow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23" r="2671"/>
          <a:stretch/>
        </p:blipFill>
        <p:spPr bwMode="auto">
          <a:xfrm>
            <a:off x="9216054" y="2518390"/>
            <a:ext cx="2338638" cy="187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5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1D9A78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1D9A78"/>
                </a:solidFill>
              </a:rPr>
            </a:br>
            <a:r>
              <a:rPr lang="pl-PL" sz="1800" i="1" dirty="0" smtClean="0">
                <a:solidFill>
                  <a:srgbClr val="1D9A78"/>
                </a:solidFill>
              </a:rPr>
              <a:t>Okresy przejściowe </a:t>
            </a:r>
            <a:r>
              <a:rPr lang="pl-PL" sz="1800" dirty="0" smtClean="0">
                <a:solidFill>
                  <a:srgbClr val="1D9A78"/>
                </a:solidFill>
              </a:rPr>
              <a:t>| </a:t>
            </a:r>
            <a:r>
              <a:rPr lang="pl-PL" sz="1800" b="1" i="1" dirty="0" smtClean="0">
                <a:solidFill>
                  <a:srgbClr val="1D9A78"/>
                </a:solidFill>
              </a:rPr>
              <a:t>KOTŁY</a:t>
            </a:r>
            <a:r>
              <a:rPr lang="pl-PL" sz="2000" b="1" i="1" dirty="0" smtClean="0">
                <a:solidFill>
                  <a:srgbClr val="1D9A78"/>
                </a:solidFill>
              </a:rPr>
              <a:t> NA WĘGIEL</a:t>
            </a:r>
            <a:endParaRPr lang="pl-PL" sz="2000" b="1" dirty="0">
              <a:solidFill>
                <a:srgbClr val="1D9A78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768770" y="2575117"/>
            <a:ext cx="9437494" cy="36417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lvl="1" algn="l">
              <a:lnSpc>
                <a:spcPct val="100000"/>
              </a:lnSpc>
              <a:spcAft>
                <a:spcPts val="1200"/>
              </a:spcAft>
              <a:buSzPct val="100000"/>
              <a:defRPr/>
            </a:pPr>
            <a:r>
              <a:rPr lang="pl-PL" altLang="pl-PL" sz="2400" b="1" dirty="0" smtClean="0">
                <a:solidFill>
                  <a:srgbClr val="333333"/>
                </a:solidFill>
              </a:rPr>
              <a:t>Możliwość eksploatacji </a:t>
            </a:r>
            <a:r>
              <a:rPr lang="pl-PL" altLang="pl-PL" sz="2400" b="1" u="sng" dirty="0" smtClean="0">
                <a:solidFill>
                  <a:srgbClr val="333333"/>
                </a:solidFill>
              </a:rPr>
              <a:t>kotłów na węgiel</a:t>
            </a:r>
            <a:r>
              <a:rPr lang="pl-PL" altLang="pl-PL" sz="2400" b="1" dirty="0" smtClean="0">
                <a:solidFill>
                  <a:srgbClr val="333333"/>
                </a:solidFill>
              </a:rPr>
              <a:t>: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pozaklasowych (poniżej 3 klasy wg normy PN-EN 303-5:2012)</a:t>
            </a:r>
            <a:br>
              <a:rPr lang="pl-PL" altLang="pl-PL" sz="2100" dirty="0" smtClean="0">
                <a:solidFill>
                  <a:srgbClr val="333333"/>
                </a:solidFill>
              </a:rPr>
            </a:br>
            <a:r>
              <a:rPr lang="pl-PL" altLang="pl-PL" sz="2100" b="1" dirty="0" smtClean="0">
                <a:solidFill>
                  <a:srgbClr val="FF0000"/>
                </a:solidFill>
              </a:rPr>
              <a:t>do końca 2022 roku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3 i 4 klasy wg normy PN-EN 303-5:2012 </a:t>
            </a:r>
            <a:r>
              <a:rPr lang="pl-PL" altLang="pl-PL" sz="2100" b="1" dirty="0" smtClean="0">
                <a:solidFill>
                  <a:srgbClr val="FF0000"/>
                </a:solidFill>
              </a:rPr>
              <a:t>do końca 2026 roku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5 klasy wg normy PN-EN 303-5:2012 </a:t>
            </a:r>
            <a:r>
              <a:rPr lang="pl-PL" altLang="pl-PL" sz="2100" b="1" u="sng" dirty="0" smtClean="0">
                <a:solidFill>
                  <a:srgbClr val="FF0000"/>
                </a:solidFill>
              </a:rPr>
              <a:t>do końca 2029 roku</a:t>
            </a:r>
          </a:p>
          <a:p>
            <a:pPr marL="430213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100" dirty="0" smtClean="0">
                <a:solidFill>
                  <a:srgbClr val="333333"/>
                </a:solidFill>
              </a:rPr>
              <a:t>spełniających wymagania rozporządzenia </a:t>
            </a:r>
            <a:r>
              <a:rPr lang="pl-PL" altLang="pl-PL" sz="2100" dirty="0" err="1" smtClean="0">
                <a:solidFill>
                  <a:srgbClr val="333333"/>
                </a:solidFill>
              </a:rPr>
              <a:t>ws</a:t>
            </a:r>
            <a:r>
              <a:rPr lang="pl-PL" altLang="pl-PL" sz="2100" dirty="0" smtClean="0">
                <a:solidFill>
                  <a:srgbClr val="333333"/>
                </a:solidFill>
              </a:rPr>
              <a:t>. </a:t>
            </a:r>
            <a:r>
              <a:rPr lang="pl-PL" altLang="pl-PL" sz="21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2100" dirty="0" smtClean="0">
                <a:solidFill>
                  <a:srgbClr val="333333"/>
                </a:solidFill>
              </a:rPr>
              <a:t> </a:t>
            </a:r>
            <a:br>
              <a:rPr lang="pl-PL" altLang="pl-PL" sz="2100" dirty="0" smtClean="0">
                <a:solidFill>
                  <a:srgbClr val="333333"/>
                </a:solidFill>
              </a:rPr>
            </a:br>
            <a:r>
              <a:rPr lang="pl-PL" altLang="pl-PL" sz="2100" b="1" dirty="0" smtClean="0">
                <a:solidFill>
                  <a:srgbClr val="333333"/>
                </a:solidFill>
              </a:rPr>
              <a:t>– </a:t>
            </a:r>
            <a:r>
              <a:rPr lang="pl-PL" altLang="pl-PL" sz="2100" b="1" u="sng" dirty="0">
                <a:solidFill>
                  <a:srgbClr val="FF0000"/>
                </a:solidFill>
              </a:rPr>
              <a:t>do końca 2029 roku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17" y="846159"/>
            <a:ext cx="1413239" cy="140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 descr="uchwała antysmogow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3"/>
          <a:stretch/>
        </p:blipFill>
        <p:spPr bwMode="auto">
          <a:xfrm>
            <a:off x="8901646" y="2250159"/>
            <a:ext cx="2653046" cy="205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zaokrąglony 19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0070C0"/>
                </a:solidFill>
              </a:rPr>
            </a:br>
            <a:r>
              <a:rPr lang="pl-PL" sz="1800" i="1" dirty="0" smtClean="0">
                <a:solidFill>
                  <a:srgbClr val="0070C0"/>
                </a:solidFill>
              </a:rPr>
              <a:t>Okresy przejściowe</a:t>
            </a:r>
            <a:r>
              <a:rPr lang="pl-PL" sz="1800" dirty="0" smtClean="0">
                <a:solidFill>
                  <a:srgbClr val="0070C0"/>
                </a:solidFill>
              </a:rPr>
              <a:t>| </a:t>
            </a:r>
            <a:r>
              <a:rPr lang="pl-PL" sz="1800" b="1" i="1" dirty="0" smtClean="0">
                <a:solidFill>
                  <a:srgbClr val="0070C0"/>
                </a:solidFill>
              </a:rPr>
              <a:t>MIEJSCOWE OGRZEWACZE POMIESZCZEŃ NA WĘGIEL</a:t>
            </a: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725170" y="2674817"/>
            <a:ext cx="8932470" cy="3379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600"/>
              </a:spcAft>
              <a:buSzPct val="100000"/>
              <a:defRPr/>
            </a:pPr>
            <a:r>
              <a:rPr lang="pl-PL" altLang="pl-PL" b="1" dirty="0" smtClean="0">
                <a:solidFill>
                  <a:srgbClr val="333333"/>
                </a:solidFill>
              </a:rPr>
              <a:t>Możliwość eksploatacji miejscowych ogrzewaczy pomieszczeń </a:t>
            </a:r>
            <a:br>
              <a:rPr lang="pl-PL" altLang="pl-PL" b="1" dirty="0" smtClean="0">
                <a:solidFill>
                  <a:srgbClr val="333333"/>
                </a:solidFill>
              </a:rPr>
            </a:br>
            <a:r>
              <a:rPr lang="pl-PL" altLang="pl-PL" b="1" u="sng" dirty="0" smtClean="0">
                <a:solidFill>
                  <a:srgbClr val="333333"/>
                </a:solidFill>
              </a:rPr>
              <a:t>na węgiel</a:t>
            </a:r>
            <a:r>
              <a:rPr lang="pl-PL" altLang="pl-PL" b="1" dirty="0" smtClean="0">
                <a:solidFill>
                  <a:srgbClr val="333333"/>
                </a:solidFill>
              </a:rPr>
              <a:t>:</a:t>
            </a:r>
          </a:p>
          <a:p>
            <a:pPr marL="285750" indent="-285750" algn="l">
              <a:lnSpc>
                <a:spcPct val="100000"/>
              </a:lnSpc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300" dirty="0" smtClean="0">
                <a:solidFill>
                  <a:srgbClr val="333333"/>
                </a:solidFill>
              </a:rPr>
              <a:t>Nie spełniających wymagań </a:t>
            </a:r>
            <a:r>
              <a:rPr lang="pl-PL" altLang="pl-PL" sz="2300" dirty="0" err="1">
                <a:solidFill>
                  <a:srgbClr val="333333"/>
                </a:solidFill>
              </a:rPr>
              <a:t>ekoprojektu</a:t>
            </a:r>
            <a:r>
              <a:rPr lang="pl-PL" altLang="pl-PL" sz="2300" dirty="0">
                <a:solidFill>
                  <a:srgbClr val="333333"/>
                </a:solidFill>
              </a:rPr>
              <a:t> </a:t>
            </a:r>
            <a:r>
              <a:rPr lang="pl-PL" altLang="pl-PL" sz="2300" dirty="0" smtClean="0">
                <a:solidFill>
                  <a:srgbClr val="333333"/>
                </a:solidFill>
              </a:rPr>
              <a:t>i eksploatowanych </a:t>
            </a:r>
            <a:br>
              <a:rPr lang="pl-PL" altLang="pl-PL" sz="2300" dirty="0" smtClean="0">
                <a:solidFill>
                  <a:srgbClr val="333333"/>
                </a:solidFill>
              </a:rPr>
            </a:br>
            <a:r>
              <a:rPr lang="pl-PL" altLang="pl-PL" sz="2300" dirty="0" smtClean="0">
                <a:solidFill>
                  <a:srgbClr val="333333"/>
                </a:solidFill>
              </a:rPr>
              <a:t>już </a:t>
            </a:r>
            <a:r>
              <a:rPr lang="pl-PL" altLang="pl-PL" sz="2300" dirty="0" smtClean="0">
                <a:solidFill>
                  <a:srgbClr val="333333"/>
                </a:solidFill>
              </a:rPr>
              <a:t>przed 1 lipca 2017 r. – </a:t>
            </a:r>
            <a:r>
              <a:rPr lang="pl-PL" altLang="pl-PL" sz="2300" b="1" dirty="0" smtClean="0">
                <a:solidFill>
                  <a:srgbClr val="FF0000"/>
                </a:solidFill>
              </a:rPr>
              <a:t>do końca 2022 roku</a:t>
            </a:r>
            <a:endParaRPr lang="pl-PL" altLang="pl-PL" sz="2300" dirty="0" smtClean="0">
              <a:solidFill>
                <a:srgbClr val="FF0000"/>
              </a:solidFill>
            </a:endParaRP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300" dirty="0" smtClean="0">
                <a:solidFill>
                  <a:srgbClr val="333333"/>
                </a:solidFill>
              </a:rPr>
              <a:t>Spełniających wymagania </a:t>
            </a:r>
            <a:r>
              <a:rPr lang="pl-PL" altLang="pl-PL" sz="2300" dirty="0" err="1" smtClean="0">
                <a:solidFill>
                  <a:srgbClr val="333333"/>
                </a:solidFill>
              </a:rPr>
              <a:t>ekoprojektu</a:t>
            </a:r>
            <a:r>
              <a:rPr lang="pl-PL" altLang="pl-PL" sz="2300" dirty="0" smtClean="0">
                <a:solidFill>
                  <a:srgbClr val="333333"/>
                </a:solidFill>
              </a:rPr>
              <a:t>, </a:t>
            </a:r>
            <a:r>
              <a:rPr lang="pl-PL" altLang="pl-PL" sz="2300" dirty="0" smtClean="0">
                <a:solidFill>
                  <a:srgbClr val="333333"/>
                </a:solidFill>
              </a:rPr>
              <a:t>zainstalowanych </a:t>
            </a:r>
            <a:br>
              <a:rPr lang="pl-PL" altLang="pl-PL" sz="2300" dirty="0" smtClean="0">
                <a:solidFill>
                  <a:srgbClr val="333333"/>
                </a:solidFill>
              </a:rPr>
            </a:br>
            <a:r>
              <a:rPr lang="pl-PL" altLang="pl-PL" sz="2300" dirty="0" smtClean="0">
                <a:solidFill>
                  <a:srgbClr val="333333"/>
                </a:solidFill>
              </a:rPr>
              <a:t>po 1 lipca 2017 r. – </a:t>
            </a:r>
            <a:r>
              <a:rPr lang="pl-PL" altLang="pl-PL" sz="2300" b="1" dirty="0" smtClean="0">
                <a:solidFill>
                  <a:srgbClr val="FF0000"/>
                </a:solidFill>
              </a:rPr>
              <a:t>do końca 2029 roku</a:t>
            </a:r>
            <a:endParaRPr lang="pl-PL" altLang="pl-PL" sz="2300" u="sng" dirty="0">
              <a:solidFill>
                <a:srgbClr val="FF0000"/>
              </a:solidFill>
            </a:endParaRPr>
          </a:p>
        </p:txBody>
      </p:sp>
      <p:pic>
        <p:nvPicPr>
          <p:cNvPr id="1026" name="Picture 2" descr="uchwała antysmogowa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0"/>
          <a:stretch/>
        </p:blipFill>
        <p:spPr bwMode="auto">
          <a:xfrm>
            <a:off x="9219111" y="3969553"/>
            <a:ext cx="2520633" cy="193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19" y="850407"/>
            <a:ext cx="1386137" cy="13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aokrąglony 8"/>
          <p:cNvSpPr/>
          <p:nvPr/>
        </p:nvSpPr>
        <p:spPr>
          <a:xfrm>
            <a:off x="1416484" y="1123433"/>
            <a:ext cx="10430076" cy="4972567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stA="52000" endA="300" endPos="1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Podtytuł 2"/>
          <p:cNvSpPr txBox="1">
            <a:spLocks/>
          </p:cNvSpPr>
          <p:nvPr/>
        </p:nvSpPr>
        <p:spPr>
          <a:xfrm>
            <a:off x="2829724" y="1513535"/>
            <a:ext cx="8724968" cy="77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Założenia projektu ujednoliconej uchwały antysmogowej</a:t>
            </a:r>
            <a:br>
              <a:rPr lang="pl-PL" sz="2800" b="1" dirty="0" smtClean="0">
                <a:solidFill>
                  <a:srgbClr val="0070C0"/>
                </a:solidFill>
              </a:rPr>
            </a:br>
            <a:r>
              <a:rPr lang="pl-PL" sz="1800" i="1" dirty="0" smtClean="0">
                <a:solidFill>
                  <a:srgbClr val="0070C0"/>
                </a:solidFill>
              </a:rPr>
              <a:t>Okresy przejściowe</a:t>
            </a:r>
            <a:r>
              <a:rPr lang="pl-PL" sz="1800" dirty="0" smtClean="0">
                <a:solidFill>
                  <a:srgbClr val="0070C0"/>
                </a:solidFill>
              </a:rPr>
              <a:t>| </a:t>
            </a:r>
            <a:r>
              <a:rPr lang="pl-PL" sz="1800" b="1" i="1" dirty="0" smtClean="0">
                <a:solidFill>
                  <a:srgbClr val="0070C0"/>
                </a:solidFill>
              </a:rPr>
              <a:t>MIEJSCOWE OGRZEWACZE POMIESZCZEŃ NA BIOMASĘ</a:t>
            </a:r>
            <a:endParaRPr lang="pl-PL" sz="2000" b="1" dirty="0">
              <a:solidFill>
                <a:srgbClr val="0070C0"/>
              </a:solidFill>
            </a:endParaRPr>
          </a:p>
        </p:txBody>
      </p:sp>
      <p:sp>
        <p:nvSpPr>
          <p:cNvPr id="14" name="Symbol zastępczy tekstu 2"/>
          <p:cNvSpPr txBox="1">
            <a:spLocks/>
          </p:cNvSpPr>
          <p:nvPr/>
        </p:nvSpPr>
        <p:spPr>
          <a:xfrm>
            <a:off x="1725170" y="2488293"/>
            <a:ext cx="9829522" cy="3379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600"/>
              </a:spcAft>
              <a:buSzPct val="100000"/>
              <a:defRPr/>
            </a:pPr>
            <a:r>
              <a:rPr lang="pl-PL" altLang="pl-PL" b="1" dirty="0" smtClean="0">
                <a:solidFill>
                  <a:srgbClr val="333333"/>
                </a:solidFill>
              </a:rPr>
              <a:t>Możliwość eksploatacji miejscowych ogrzewaczy pomieszczeń </a:t>
            </a:r>
            <a:r>
              <a:rPr lang="pl-PL" altLang="pl-PL" b="1" u="sng" dirty="0" smtClean="0">
                <a:solidFill>
                  <a:srgbClr val="333333"/>
                </a:solidFill>
              </a:rPr>
              <a:t>na biomasę</a:t>
            </a:r>
            <a:r>
              <a:rPr lang="pl-PL" altLang="pl-PL" b="1" dirty="0" smtClean="0">
                <a:solidFill>
                  <a:srgbClr val="333333"/>
                </a:solidFill>
              </a:rPr>
              <a:t>:</a:t>
            </a:r>
          </a:p>
          <a:p>
            <a:pPr marL="285750" indent="-285750" algn="l">
              <a:lnSpc>
                <a:spcPct val="100000"/>
              </a:lnSpc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000" dirty="0" smtClean="0">
                <a:solidFill>
                  <a:srgbClr val="333333"/>
                </a:solidFill>
              </a:rPr>
              <a:t>Eksploatowanych już </a:t>
            </a:r>
            <a:r>
              <a:rPr lang="pl-PL" altLang="pl-PL" sz="2000" b="1" dirty="0" smtClean="0">
                <a:solidFill>
                  <a:srgbClr val="333333"/>
                </a:solidFill>
              </a:rPr>
              <a:t>przed 1 lipca 2017 r. </a:t>
            </a:r>
            <a:r>
              <a:rPr lang="pl-PL" altLang="pl-PL" sz="2000" dirty="0" smtClean="0">
                <a:solidFill>
                  <a:srgbClr val="333333"/>
                </a:solidFill>
              </a:rPr>
              <a:t>– </a:t>
            </a:r>
            <a:r>
              <a:rPr lang="pl-PL" altLang="pl-PL" sz="2000" b="1" dirty="0" smtClean="0">
                <a:solidFill>
                  <a:srgbClr val="FF0000"/>
                </a:solidFill>
              </a:rPr>
              <a:t>do końca 2022 roku</a:t>
            </a:r>
            <a:r>
              <a:rPr lang="pl-PL" altLang="pl-PL" sz="2000" b="1" dirty="0" smtClean="0"/>
              <a:t>, chyba że: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900" dirty="0" smtClean="0"/>
              <a:t>spełniają wymagania </a:t>
            </a:r>
            <a:r>
              <a:rPr lang="pl-PL" altLang="pl-PL" sz="1900" dirty="0" err="1" smtClean="0"/>
              <a:t>ekoprojektu</a:t>
            </a:r>
            <a:r>
              <a:rPr lang="pl-PL" altLang="pl-PL" sz="1900" dirty="0" smtClean="0"/>
              <a:t> w zakresie emisji zanieczyszczeń i efektywności energetycznej lub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900" dirty="0" smtClean="0"/>
              <a:t>ich sprawność cieplna wynosi co najmniej 80% lub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altLang="pl-PL" sz="1900" dirty="0" smtClean="0"/>
              <a:t>zostaną doposażone w urządzenie redukujące emisję pyłu do poziomu </a:t>
            </a:r>
            <a:r>
              <a:rPr lang="pl-PL" altLang="pl-PL" sz="1900" dirty="0" err="1" smtClean="0"/>
              <a:t>ekoprojektu</a:t>
            </a:r>
            <a:r>
              <a:rPr lang="pl-PL" altLang="pl-PL" sz="1900" dirty="0" smtClean="0"/>
              <a:t>.</a:t>
            </a:r>
          </a:p>
          <a:p>
            <a:pPr marL="285750" indent="-285750" algn="l">
              <a:lnSpc>
                <a:spcPct val="100000"/>
              </a:lnSpc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altLang="pl-PL" sz="2000" dirty="0">
                <a:solidFill>
                  <a:srgbClr val="333333"/>
                </a:solidFill>
              </a:rPr>
              <a:t>Spełniających wymagania </a:t>
            </a:r>
            <a:r>
              <a:rPr lang="pl-PL" altLang="pl-PL" sz="2000" dirty="0" err="1">
                <a:solidFill>
                  <a:srgbClr val="333333"/>
                </a:solidFill>
              </a:rPr>
              <a:t>ekoprojektu</a:t>
            </a:r>
            <a:r>
              <a:rPr lang="pl-PL" altLang="pl-PL" sz="2000" dirty="0">
                <a:solidFill>
                  <a:srgbClr val="333333"/>
                </a:solidFill>
              </a:rPr>
              <a:t>, zainstalowanych </a:t>
            </a:r>
            <a:r>
              <a:rPr lang="pl-PL" altLang="pl-PL" sz="2000" b="1" dirty="0" smtClean="0">
                <a:solidFill>
                  <a:srgbClr val="333333"/>
                </a:solidFill>
              </a:rPr>
              <a:t>po </a:t>
            </a:r>
            <a:r>
              <a:rPr lang="pl-PL" altLang="pl-PL" sz="2000" b="1" dirty="0">
                <a:solidFill>
                  <a:srgbClr val="333333"/>
                </a:solidFill>
              </a:rPr>
              <a:t>1 lipca 2017 r. </a:t>
            </a:r>
            <a:r>
              <a:rPr lang="pl-PL" altLang="pl-PL" sz="2000" dirty="0">
                <a:solidFill>
                  <a:srgbClr val="333333"/>
                </a:solidFill>
              </a:rPr>
              <a:t>– </a:t>
            </a:r>
            <a:r>
              <a:rPr lang="pl-PL" altLang="pl-PL" sz="2000" b="1" dirty="0">
                <a:solidFill>
                  <a:srgbClr val="FF0000"/>
                </a:solidFill>
              </a:rPr>
              <a:t>bezterminowo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19" y="850407"/>
            <a:ext cx="1386137" cy="13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9" name="Schemat blokowy: proces alternatywny 8"/>
          <p:cNvSpPr/>
          <p:nvPr/>
        </p:nvSpPr>
        <p:spPr>
          <a:xfrm>
            <a:off x="781394" y="737602"/>
            <a:ext cx="5545014" cy="516540"/>
          </a:xfrm>
          <a:prstGeom prst="flowChartAlternateProcess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 smtClean="0"/>
              <a:t>Uzasadnienie</a:t>
            </a:r>
            <a:endParaRPr lang="pl-PL" sz="2800" b="1" dirty="0"/>
          </a:p>
        </p:txBody>
      </p:sp>
      <p:sp>
        <p:nvSpPr>
          <p:cNvPr id="12" name="Podtytuł 2"/>
          <p:cNvSpPr>
            <a:spLocks noGrp="1"/>
          </p:cNvSpPr>
          <p:nvPr>
            <p:ph type="subTitle" idx="1"/>
          </p:nvPr>
        </p:nvSpPr>
        <p:spPr>
          <a:xfrm>
            <a:off x="820744" y="2094363"/>
            <a:ext cx="11003703" cy="4451907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2200" dirty="0" smtClean="0"/>
              <a:t>Zgodność z celami </a:t>
            </a:r>
            <a:r>
              <a:rPr lang="pl-PL" sz="2200" b="1" dirty="0" smtClean="0"/>
              <a:t>ochrony powietrza </a:t>
            </a:r>
            <a:r>
              <a:rPr lang="pl-PL" sz="2200" dirty="0" smtClean="0"/>
              <a:t>oraz </a:t>
            </a:r>
            <a:r>
              <a:rPr lang="pl-PL" sz="2200" b="1" dirty="0" smtClean="0"/>
              <a:t>klimatu</a:t>
            </a:r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2200" dirty="0" smtClean="0"/>
              <a:t>Spełnienie założeń </a:t>
            </a:r>
            <a:r>
              <a:rPr lang="pl-PL" sz="2200" i="1" dirty="0" smtClean="0"/>
              <a:t>Polityki energetycznej Polski do 2040 r.</a:t>
            </a:r>
            <a:r>
              <a:rPr lang="pl-PL" sz="2200" dirty="0" smtClean="0"/>
              <a:t>, która zakłada </a:t>
            </a:r>
            <a:r>
              <a:rPr lang="pl-PL" sz="2200" b="1" dirty="0" smtClean="0"/>
              <a:t>odejście od spalania węgla w paleniskach domowych </a:t>
            </a:r>
            <a:r>
              <a:rPr lang="pl-PL" sz="2200" dirty="0" smtClean="0"/>
              <a:t>w miastach </a:t>
            </a:r>
            <a:r>
              <a:rPr lang="pl-PL" sz="2200" b="1" dirty="0" smtClean="0"/>
              <a:t>do 2030 r. </a:t>
            </a:r>
            <a:endParaRPr lang="pl-PL" sz="2200" b="1" dirty="0" smtClean="0"/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2200" dirty="0" smtClean="0"/>
              <a:t>Spójność </a:t>
            </a:r>
            <a:r>
              <a:rPr lang="pl-PL" sz="2200" dirty="0" smtClean="0"/>
              <a:t>z </a:t>
            </a:r>
            <a:r>
              <a:rPr lang="pl-PL" sz="2200" i="1" dirty="0" smtClean="0"/>
              <a:t>Programem ochrony powietrza dla województwa małopolskiego </a:t>
            </a:r>
            <a:br>
              <a:rPr lang="pl-PL" sz="2200" i="1" dirty="0" smtClean="0"/>
            </a:br>
            <a:r>
              <a:rPr lang="pl-PL" sz="2200" dirty="0" smtClean="0"/>
              <a:t>– </a:t>
            </a:r>
            <a:r>
              <a:rPr lang="pl-PL" sz="2200" b="1" dirty="0" smtClean="0"/>
              <a:t>zakaz finansowania kotłów węglowych</a:t>
            </a:r>
            <a:r>
              <a:rPr lang="pl-PL" sz="2200" dirty="0" smtClean="0"/>
              <a:t> </a:t>
            </a:r>
            <a:r>
              <a:rPr lang="pl-PL" sz="2200" b="1" dirty="0" smtClean="0"/>
              <a:t>ze środków publicznych od 2021 r.</a:t>
            </a:r>
            <a:endParaRPr lang="pl-PL" sz="2200" dirty="0" smtClean="0"/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2200" dirty="0" smtClean="0"/>
              <a:t>Zapewnienie </a:t>
            </a:r>
            <a:r>
              <a:rPr lang="pl-PL" sz="2200" b="1" dirty="0" smtClean="0"/>
              <a:t>odpowiedniego okresu przejściowego </a:t>
            </a:r>
            <a:r>
              <a:rPr lang="pl-PL" sz="2200" dirty="0" smtClean="0"/>
              <a:t>dla kotłów węglowych klasy 5 oraz spełniających wymagania </a:t>
            </a:r>
            <a:r>
              <a:rPr lang="pl-PL" sz="2200" dirty="0" err="1" smtClean="0"/>
              <a:t>ekoprojektu</a:t>
            </a:r>
            <a:endParaRPr lang="pl-PL" sz="2200" dirty="0" smtClean="0"/>
          </a:p>
          <a:p>
            <a:pPr marL="34290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2200" b="1" dirty="0" smtClean="0"/>
              <a:t>Możliwość wdrożenia w różnych gminach </a:t>
            </a:r>
            <a:r>
              <a:rPr lang="pl-PL" sz="2200" dirty="0" smtClean="0"/>
              <a:t>– niezależnie od dostępności sieci </a:t>
            </a:r>
            <a:r>
              <a:rPr lang="pl-PL" sz="2200" dirty="0" smtClean="0"/>
              <a:t>ciepłowniczej/gazowej – możliwość zastosowania pomp ciepła i kotłów na biomasę</a:t>
            </a:r>
            <a:endParaRPr lang="en-US" sz="2200" dirty="0"/>
          </a:p>
        </p:txBody>
      </p:sp>
      <p:sp>
        <p:nvSpPr>
          <p:cNvPr id="15" name="Symbol zastępczy tekstu 3"/>
          <p:cNvSpPr txBox="1">
            <a:spLocks/>
          </p:cNvSpPr>
          <p:nvPr/>
        </p:nvSpPr>
        <p:spPr bwMode="auto">
          <a:xfrm>
            <a:off x="781394" y="1315182"/>
            <a:ext cx="9480083" cy="6043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r>
              <a:rPr lang="pl-PL" sz="2500" b="1" kern="0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Wprowadzenie całkowitego zakazu spalania węgla od 2030 r.</a:t>
            </a:r>
            <a:endParaRPr lang="en-US" sz="2500" b="1" kern="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chemat blokowy: proces alternatywny 8"/>
          <p:cNvSpPr/>
          <p:nvPr/>
        </p:nvSpPr>
        <p:spPr>
          <a:xfrm>
            <a:off x="791785" y="737602"/>
            <a:ext cx="5545014" cy="516540"/>
          </a:xfrm>
          <a:prstGeom prst="flowChartAlternateProcess">
            <a:avLst/>
          </a:prstGeom>
          <a:solidFill>
            <a:srgbClr val="1D9A78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 smtClean="0"/>
              <a:t>Uzasadnienie</a:t>
            </a:r>
            <a:endParaRPr lang="pl-PL" sz="2800" b="1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2" name="Podtytuł 2"/>
          <p:cNvSpPr>
            <a:spLocks noGrp="1"/>
          </p:cNvSpPr>
          <p:nvPr>
            <p:ph type="subTitle" idx="1"/>
          </p:nvPr>
        </p:nvSpPr>
        <p:spPr>
          <a:xfrm>
            <a:off x="831135" y="2167617"/>
            <a:ext cx="11360865" cy="4555301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Aft>
                <a:spcPts val="3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dirty="0" smtClean="0"/>
              <a:t>Wykorzystanie </a:t>
            </a:r>
            <a:r>
              <a:rPr lang="pl-PL" sz="1950" b="1" dirty="0" smtClean="0"/>
              <a:t>niskoemisyjnych urządzeń na biomasę </a:t>
            </a:r>
            <a:r>
              <a:rPr lang="pl-PL" sz="1950" dirty="0" smtClean="0"/>
              <a:t>jako alternatywa dla zakazu spalania paliw stałych</a:t>
            </a:r>
            <a:endParaRPr lang="pl-PL" sz="1950" b="1" dirty="0" smtClean="0"/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dirty="0" smtClean="0"/>
              <a:t>Spójność z polityką krajową:</a:t>
            </a:r>
          </a:p>
          <a:p>
            <a:pPr marL="800100" lvl="1" indent="-342900" algn="l">
              <a:lnSpc>
                <a:spcPct val="100000"/>
              </a:lnSpc>
              <a:spcAft>
                <a:spcPts val="3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sz="1950" dirty="0" smtClean="0"/>
              <a:t>Preferencje dla kotłów </a:t>
            </a:r>
            <a:r>
              <a:rPr lang="pl-PL" sz="1950" dirty="0" err="1" smtClean="0"/>
              <a:t>biomasowych</a:t>
            </a:r>
            <a:r>
              <a:rPr lang="pl-PL" sz="1950" dirty="0" smtClean="0"/>
              <a:t> o emisji do 20 mg/m</a:t>
            </a:r>
            <a:r>
              <a:rPr lang="pl-PL" sz="1950" baseline="30000" dirty="0" smtClean="0"/>
              <a:t>3</a:t>
            </a:r>
            <a:r>
              <a:rPr lang="pl-PL" sz="1950" dirty="0" smtClean="0"/>
              <a:t> w ramach </a:t>
            </a:r>
            <a:r>
              <a:rPr lang="pl-PL" sz="1950" b="1" dirty="0" smtClean="0"/>
              <a:t>Programu Czyste Powietrze</a:t>
            </a:r>
          </a:p>
          <a:p>
            <a:pPr marL="800100" lvl="1" indent="-342900" algn="l">
              <a:lnSpc>
                <a:spcPct val="100000"/>
              </a:lnSpc>
              <a:spcAft>
                <a:spcPts val="30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pl-PL" sz="1950" dirty="0" smtClean="0"/>
              <a:t>Finansowanie rozwoju niskoemisyjnych urządzeń grzewczych na biomasę – </a:t>
            </a:r>
            <a:r>
              <a:rPr lang="pl-PL" sz="1950" b="1" dirty="0" smtClean="0"/>
              <a:t>program </a:t>
            </a:r>
            <a:r>
              <a:rPr lang="pl-PL" sz="1950" b="1" dirty="0" err="1" smtClean="0"/>
              <a:t>NCBiR</a:t>
            </a:r>
            <a:endParaRPr lang="pl-PL" sz="1950" b="1" dirty="0" smtClean="0"/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dirty="0" smtClean="0"/>
              <a:t>Dostępność niskoemisyjnych kotłów na rynku – </a:t>
            </a:r>
            <a:r>
              <a:rPr lang="pl-PL" sz="1950" b="1" dirty="0" smtClean="0"/>
              <a:t>ponad 80 urządzeń</a:t>
            </a:r>
            <a:r>
              <a:rPr lang="pl-PL" sz="1950" dirty="0" smtClean="0"/>
              <a:t> </a:t>
            </a:r>
            <a:r>
              <a:rPr lang="pl-PL" sz="1950" b="1" dirty="0" smtClean="0"/>
              <a:t>na Liście ZUM Czystego Powietrza</a:t>
            </a:r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dirty="0" smtClean="0"/>
              <a:t>Nawet ponad </a:t>
            </a:r>
            <a:r>
              <a:rPr lang="pl-PL" sz="1950" b="1" dirty="0" smtClean="0"/>
              <a:t>dwukrotnie wyższa sprawność miejscowych ogrzewaczy z zamkniętą komorą spalania </a:t>
            </a:r>
            <a:br>
              <a:rPr lang="pl-PL" sz="1950" b="1" dirty="0" smtClean="0"/>
            </a:br>
            <a:r>
              <a:rPr lang="pl-PL" sz="1950" dirty="0" smtClean="0"/>
              <a:t>od ogrzewaczy z otwartą komorą </a:t>
            </a:r>
            <a:r>
              <a:rPr lang="pl-PL" sz="1950" dirty="0" smtClean="0">
                <a:sym typeface="Wingdings" panose="05000000000000000000" pitchFamily="2" charset="2"/>
              </a:rPr>
              <a:t> niższa emisja zanieczyszczeń</a:t>
            </a:r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dirty="0" smtClean="0">
                <a:sym typeface="Wingdings" panose="05000000000000000000" pitchFamily="2" charset="2"/>
              </a:rPr>
              <a:t>Wyższa </a:t>
            </a:r>
            <a:r>
              <a:rPr lang="pl-PL" sz="1950" dirty="0" smtClean="0">
                <a:sym typeface="Wingdings" panose="05000000000000000000" pitchFamily="2" charset="2"/>
              </a:rPr>
              <a:t>efektywność energetyczna i </a:t>
            </a:r>
            <a:r>
              <a:rPr lang="pl-PL" sz="1950" b="1" dirty="0" smtClean="0">
                <a:sym typeface="Wingdings" panose="05000000000000000000" pitchFamily="2" charset="2"/>
              </a:rPr>
              <a:t>stabilne warunki spalania </a:t>
            </a:r>
            <a:r>
              <a:rPr lang="pl-PL" sz="1950" dirty="0" smtClean="0">
                <a:sym typeface="Wingdings" panose="05000000000000000000" pitchFamily="2" charset="2"/>
              </a:rPr>
              <a:t>w nowych ogrzewaczach dzięki automatyzacji procesu (termostat) </a:t>
            </a:r>
            <a:r>
              <a:rPr lang="pl-PL" sz="1950" dirty="0">
                <a:sym typeface="Wingdings" panose="05000000000000000000" pitchFamily="2" charset="2"/>
              </a:rPr>
              <a:t> niższa </a:t>
            </a:r>
            <a:r>
              <a:rPr lang="pl-PL" sz="1950" dirty="0" smtClean="0">
                <a:sym typeface="Wingdings" panose="05000000000000000000" pitchFamily="2" charset="2"/>
              </a:rPr>
              <a:t>rzeczywista emisja zanieczyszczeń</a:t>
            </a:r>
            <a:endParaRPr lang="pl-PL" sz="1950" b="1" dirty="0" smtClean="0">
              <a:sym typeface="Wingdings" panose="05000000000000000000" pitchFamily="2" charset="2"/>
            </a:endParaRPr>
          </a:p>
          <a:p>
            <a:pPr marL="342900" lvl="0" indent="-342900" algn="l">
              <a:lnSpc>
                <a:spcPct val="100000"/>
              </a:lnSpc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pl-PL" sz="1950" b="1" dirty="0" smtClean="0"/>
              <a:t>Łatwość egzekwowania wymagań </a:t>
            </a:r>
            <a:r>
              <a:rPr lang="pl-PL" sz="1950" dirty="0" smtClean="0"/>
              <a:t>– dane umieszczone w dokumentacji technicznej urządzenia zgodnie </a:t>
            </a:r>
            <a:br>
              <a:rPr lang="pl-PL" sz="1950" dirty="0" smtClean="0"/>
            </a:br>
            <a:r>
              <a:rPr lang="pl-PL" sz="1950" dirty="0" smtClean="0"/>
              <a:t>z wymaganiami </a:t>
            </a:r>
            <a:r>
              <a:rPr lang="pl-PL" sz="1950" dirty="0" err="1" smtClean="0"/>
              <a:t>ekoprojektu</a:t>
            </a:r>
            <a:endParaRPr lang="pl-PL" sz="1950" dirty="0" smtClean="0"/>
          </a:p>
        </p:txBody>
      </p:sp>
      <p:sp>
        <p:nvSpPr>
          <p:cNvPr id="15" name="Symbol zastępczy tekstu 3"/>
          <p:cNvSpPr txBox="1">
            <a:spLocks/>
          </p:cNvSpPr>
          <p:nvPr/>
        </p:nvSpPr>
        <p:spPr bwMode="auto">
          <a:xfrm>
            <a:off x="791785" y="1315182"/>
            <a:ext cx="9480083" cy="6043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r>
              <a:rPr lang="pl-PL" sz="2500" b="1" kern="0" dirty="0" smtClean="0">
                <a:solidFill>
                  <a:srgbClr val="1D9A78"/>
                </a:solidFill>
                <a:latin typeface="+mn-lt"/>
                <a:cs typeface="Arial" panose="020B0604020202020204" pitchFamily="34" charset="0"/>
              </a:rPr>
              <a:t>Dodatkowe wymagania dla urządzeń na biomasę od 2023 r.</a:t>
            </a:r>
            <a:endParaRPr lang="en-US" sz="2500" b="1" kern="0" dirty="0">
              <a:solidFill>
                <a:srgbClr val="1D9A78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42" y="-289110"/>
            <a:ext cx="3744997" cy="186000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sp>
        <p:nvSpPr>
          <p:cNvPr id="13" name="Symbol zastępczy tekstu 2"/>
          <p:cNvSpPr txBox="1">
            <a:spLocks/>
          </p:cNvSpPr>
          <p:nvPr/>
        </p:nvSpPr>
        <p:spPr>
          <a:xfrm>
            <a:off x="1194436" y="2402541"/>
            <a:ext cx="10092260" cy="436194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333333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l-PL" altLang="pl-PL" dirty="0" smtClean="0"/>
              <a:t>Wniosek Gminy do Samorządu Województwa Małopolskiego </a:t>
            </a:r>
            <a:br>
              <a:rPr lang="pl-PL" altLang="pl-PL" dirty="0" smtClean="0"/>
            </a:br>
            <a:r>
              <a:rPr lang="pl-PL" altLang="pl-PL" dirty="0" smtClean="0"/>
              <a:t>– </a:t>
            </a:r>
            <a:r>
              <a:rPr lang="pl-PL" altLang="pl-PL" b="1" dirty="0" smtClean="0"/>
              <a:t>podjęcie uchwały kierunkowej </a:t>
            </a:r>
            <a:r>
              <a:rPr lang="pl-PL" altLang="pl-PL" dirty="0" smtClean="0"/>
              <a:t>przez Radę Gminy/Miasta </a:t>
            </a:r>
          </a:p>
          <a:p>
            <a:pPr marL="342900" indent="-342900" algn="l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333333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l-PL" altLang="pl-PL" dirty="0" smtClean="0"/>
              <a:t>Wsparcie dla najuboższych mieszkańców gminy</a:t>
            </a:r>
            <a:endParaRPr lang="pl-PL" altLang="pl-PL" dirty="0" smtClean="0"/>
          </a:p>
          <a:p>
            <a:pPr marL="342900" indent="-342900" algn="l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333333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l-PL" altLang="pl-PL" dirty="0" smtClean="0"/>
              <a:t>Pomoc </a:t>
            </a:r>
            <a:r>
              <a:rPr lang="pl-PL" altLang="pl-PL" b="1" dirty="0" err="1" smtClean="0"/>
              <a:t>Ekodoradców</a:t>
            </a:r>
            <a:r>
              <a:rPr lang="pl-PL" altLang="pl-PL" dirty="0" smtClean="0"/>
              <a:t> </a:t>
            </a:r>
            <a:r>
              <a:rPr lang="pl-PL" altLang="pl-PL" dirty="0" smtClean="0"/>
              <a:t>i p</a:t>
            </a:r>
            <a:r>
              <a:rPr lang="pl-PL" altLang="pl-PL" dirty="0" smtClean="0">
                <a:sym typeface="Palatino"/>
              </a:rPr>
              <a:t>unkt </a:t>
            </a:r>
            <a:r>
              <a:rPr lang="pl-PL" altLang="pl-PL" dirty="0" smtClean="0">
                <a:sym typeface="Palatino"/>
              </a:rPr>
              <a:t>obsługi Programu </a:t>
            </a:r>
            <a:r>
              <a:rPr lang="pl-PL" altLang="pl-PL" b="1" dirty="0" smtClean="0">
                <a:sym typeface="Palatino"/>
              </a:rPr>
              <a:t>Czyste </a:t>
            </a:r>
            <a:r>
              <a:rPr lang="pl-PL" altLang="pl-PL" b="1" dirty="0" smtClean="0">
                <a:sym typeface="Palatino"/>
              </a:rPr>
              <a:t>Powietrze</a:t>
            </a:r>
          </a:p>
          <a:p>
            <a:pPr marL="342900" indent="-342900" algn="l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333333"/>
              </a:buClr>
              <a:buSzPct val="120000"/>
              <a:buFont typeface="Wingdings" panose="05000000000000000000" pitchFamily="2" charset="2"/>
              <a:buChar char="ü"/>
              <a:defRPr/>
            </a:pPr>
            <a:r>
              <a:rPr lang="pl-PL" altLang="pl-PL" dirty="0" smtClean="0"/>
              <a:t>Realizacja </a:t>
            </a:r>
            <a:r>
              <a:rPr lang="pl-PL" altLang="pl-PL" dirty="0"/>
              <a:t>działań naprawczych wskazanych w </a:t>
            </a:r>
            <a:r>
              <a:rPr lang="pl-PL" altLang="pl-PL" i="1" dirty="0"/>
              <a:t>Programie ochrony </a:t>
            </a:r>
            <a:r>
              <a:rPr lang="pl-PL" altLang="pl-PL" i="1" dirty="0" smtClean="0"/>
              <a:t>powietrza</a:t>
            </a:r>
            <a:endParaRPr lang="pl-PL" altLang="pl-PL" dirty="0"/>
          </a:p>
        </p:txBody>
      </p:sp>
      <p:sp>
        <p:nvSpPr>
          <p:cNvPr id="21" name="Symbol zastępczy tekstu 3"/>
          <p:cNvSpPr txBox="1">
            <a:spLocks/>
          </p:cNvSpPr>
          <p:nvPr/>
        </p:nvSpPr>
        <p:spPr bwMode="auto">
          <a:xfrm>
            <a:off x="1194436" y="961047"/>
            <a:ext cx="7991128" cy="604358"/>
          </a:xfrm>
          <a:prstGeom prst="roundRect">
            <a:avLst>
              <a:gd name="adj" fmla="val 50000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0" indent="22849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0" indent="45699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0" indent="685486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0" indent="913982" algn="l" defTabSz="582613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SzTx/>
              <a:buNone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66154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313123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600913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4070601" indent="-313124" defTabSz="583934">
              <a:spcBef>
                <a:spcPts val="2201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algn="ctr"/>
            <a:endParaRPr lang="en-US" sz="2500" kern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Podtytuł 2"/>
          <p:cNvSpPr txBox="1">
            <a:spLocks/>
          </p:cNvSpPr>
          <p:nvPr/>
        </p:nvSpPr>
        <p:spPr>
          <a:xfrm>
            <a:off x="1404587" y="1037014"/>
            <a:ext cx="6384968" cy="523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b="1" dirty="0" smtClean="0">
                <a:solidFill>
                  <a:srgbClr val="1D9A78"/>
                </a:solidFill>
              </a:rPr>
              <a:t>Warunki wprowadzenia lokalnych uchwał</a:t>
            </a:r>
            <a:endParaRPr lang="pl-PL" dirty="0">
              <a:solidFill>
                <a:srgbClr val="1D9A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/>
          <p:cNvSpPr/>
          <p:nvPr/>
        </p:nvSpPr>
        <p:spPr>
          <a:xfrm>
            <a:off x="1523999" y="656494"/>
            <a:ext cx="9190892" cy="5357445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13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chemat blokowy: proces alternatywny 9"/>
          <p:cNvSpPr/>
          <p:nvPr/>
        </p:nvSpPr>
        <p:spPr>
          <a:xfrm>
            <a:off x="3043469" y="3643645"/>
            <a:ext cx="6131169" cy="445480"/>
          </a:xfrm>
          <a:prstGeom prst="flowChartAlternateProcess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57985" y="4389235"/>
            <a:ext cx="7972474" cy="407109"/>
          </a:xfrm>
        </p:spPr>
        <p:txBody>
          <a:bodyPr>
            <a:normAutofit/>
          </a:bodyPr>
          <a:lstStyle/>
          <a:p>
            <a:r>
              <a:rPr lang="pl-PL" sz="2000" b="1" dirty="0" smtClean="0"/>
              <a:t>www.powietrze.malopolska.pl/ </a:t>
            </a:r>
            <a:r>
              <a:rPr lang="pl-PL" sz="1600" dirty="0" smtClean="0"/>
              <a:t>oraz  </a:t>
            </a:r>
            <a:r>
              <a:rPr lang="pl-PL" sz="2000" b="1" dirty="0" smtClean="0"/>
              <a:t>facebook.com/</a:t>
            </a:r>
            <a:r>
              <a:rPr lang="pl-PL" sz="2000" b="1" dirty="0" err="1" smtClean="0"/>
              <a:t>EkoMalopolska</a:t>
            </a:r>
            <a:endParaRPr lang="pl-PL" sz="2000" b="1" dirty="0" smtClean="0"/>
          </a:p>
          <a:p>
            <a:pPr algn="l"/>
            <a:endParaRPr lang="pl-PL" sz="20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23" y="4393562"/>
            <a:ext cx="3434860" cy="1705968"/>
          </a:xfrm>
          <a:prstGeom prst="rect">
            <a:avLst/>
          </a:prstGeom>
        </p:spPr>
      </p:pic>
      <p:sp>
        <p:nvSpPr>
          <p:cNvPr id="9" name="Podtytuł 2"/>
          <p:cNvSpPr txBox="1">
            <a:spLocks/>
          </p:cNvSpPr>
          <p:nvPr/>
        </p:nvSpPr>
        <p:spPr>
          <a:xfrm>
            <a:off x="3359209" y="3656152"/>
            <a:ext cx="6120227" cy="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b="1" dirty="0" smtClean="0">
                <a:solidFill>
                  <a:schemeClr val="bg1"/>
                </a:solidFill>
              </a:rPr>
              <a:t>Zapraszamy do odwiedzenia naszej strony:</a:t>
            </a:r>
            <a:endParaRPr lang="pl-PL" sz="2000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011" y="160997"/>
            <a:ext cx="868571" cy="240792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29" y="1449700"/>
            <a:ext cx="3217247" cy="49134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631214" y="2530737"/>
            <a:ext cx="302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Dziękuję za uwagę!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03696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4474</TotalTime>
  <Words>514</Words>
  <Application>Microsoft Office PowerPoint</Application>
  <PresentationFormat>Panoramiczny</PresentationFormat>
  <Paragraphs>97</Paragraphs>
  <Slides>14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Palatino</vt:lpstr>
      <vt:lpstr>Roboto Regular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Pup, Aleksandra</dc:creator>
  <cp:lastModifiedBy>Łyczko, Piotr</cp:lastModifiedBy>
  <cp:revision>220</cp:revision>
  <dcterms:created xsi:type="dcterms:W3CDTF">2020-10-13T10:24:46Z</dcterms:created>
  <dcterms:modified xsi:type="dcterms:W3CDTF">2021-04-08T20:09:14Z</dcterms:modified>
</cp:coreProperties>
</file>