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84" r:id="rId3"/>
  </p:sldMasterIdLst>
  <p:notesMasterIdLst>
    <p:notesMasterId r:id="rId25"/>
  </p:notesMasterIdLst>
  <p:sldIdLst>
    <p:sldId id="330" r:id="rId4"/>
    <p:sldId id="263" r:id="rId5"/>
    <p:sldId id="305" r:id="rId6"/>
    <p:sldId id="341" r:id="rId7"/>
    <p:sldId id="342" r:id="rId8"/>
    <p:sldId id="343" r:id="rId9"/>
    <p:sldId id="344" r:id="rId10"/>
    <p:sldId id="323" r:id="rId11"/>
    <p:sldId id="324" r:id="rId12"/>
    <p:sldId id="259" r:id="rId13"/>
    <p:sldId id="337" r:id="rId14"/>
    <p:sldId id="338" r:id="rId15"/>
    <p:sldId id="339" r:id="rId16"/>
    <p:sldId id="340" r:id="rId17"/>
    <p:sldId id="260" r:id="rId18"/>
    <p:sldId id="332" r:id="rId19"/>
    <p:sldId id="335" r:id="rId20"/>
    <p:sldId id="333" r:id="rId21"/>
    <p:sldId id="336" r:id="rId22"/>
    <p:sldId id="345" r:id="rId23"/>
    <p:sldId id="316" r:id="rId24"/>
  </p:sldIdLst>
  <p:sldSz cx="12192000" cy="6858000"/>
  <p:notesSz cx="6797675" cy="9926638"/>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02E49CD2-BABB-4FDB-BC9C-B6F0B70A74DB}">
          <p14:sldIdLst>
            <p14:sldId id="330"/>
            <p14:sldId id="263"/>
          </p14:sldIdLst>
        </p14:section>
        <p14:section name="Sekcja bez tytułu" id="{04D0612D-6C44-420C-85CD-0E623ED197B4}">
          <p14:sldIdLst>
            <p14:sldId id="305"/>
            <p14:sldId id="341"/>
            <p14:sldId id="342"/>
            <p14:sldId id="343"/>
            <p14:sldId id="344"/>
            <p14:sldId id="323"/>
            <p14:sldId id="324"/>
            <p14:sldId id="259"/>
            <p14:sldId id="337"/>
            <p14:sldId id="338"/>
            <p14:sldId id="339"/>
            <p14:sldId id="340"/>
            <p14:sldId id="260"/>
            <p14:sldId id="332"/>
            <p14:sldId id="335"/>
            <p14:sldId id="333"/>
            <p14:sldId id="336"/>
            <p14:sldId id="345"/>
            <p14:sldId id="31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E9530E"/>
    <a:srgbClr val="5C5C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1579" autoAdjust="0"/>
  </p:normalViewPr>
  <p:slideViewPr>
    <p:cSldViewPr snapToGrid="0">
      <p:cViewPr varScale="1">
        <p:scale>
          <a:sx n="105" d="100"/>
          <a:sy n="105" d="100"/>
        </p:scale>
        <p:origin x="798"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9E8C3E7-4894-4987-AB2E-3BF12F701E47}" type="datetimeFigureOut">
              <a:rPr lang="pl-PL" smtClean="0"/>
              <a:t>18.03.2020</a:t>
            </a:fld>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16F0B1-7D38-4015-97CB-5F936C4AB30B}" type="slidenum">
              <a:rPr lang="pl-PL" smtClean="0"/>
              <a:t>‹#›</a:t>
            </a:fld>
            <a:endParaRPr lang="pl-PL"/>
          </a:p>
        </p:txBody>
      </p:sp>
    </p:spTree>
    <p:extLst>
      <p:ext uri="{BB962C8B-B14F-4D97-AF65-F5344CB8AC3E}">
        <p14:creationId xmlns:p14="http://schemas.microsoft.com/office/powerpoint/2010/main" val="9179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A3D586-336C-4D20-986D-0BB98C038D96}"/>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F9FAE4D8-C5A2-4093-BCDB-643DE81D14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FACB7AB6-E5AB-418B-A343-C1FECFFFFD5D}"/>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5" name="Symbol zastępczy stopki 4">
            <a:extLst>
              <a:ext uri="{FF2B5EF4-FFF2-40B4-BE49-F238E27FC236}">
                <a16:creationId xmlns:a16="http://schemas.microsoft.com/office/drawing/2014/main" id="{3A6EDDB7-2968-4CF4-A688-C78A76567774}"/>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D868AE35-8726-4A3A-A3C9-A0ECDB43CD8C}"/>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153736247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3B1315-C526-457C-80F9-CFA233978535}"/>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201C698-9B22-4EEB-9134-789FEE571C4A}"/>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F0A40BC-6908-4B59-BA9F-A43A6B1A0304}"/>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5" name="Symbol zastępczy stopki 4">
            <a:extLst>
              <a:ext uri="{FF2B5EF4-FFF2-40B4-BE49-F238E27FC236}">
                <a16:creationId xmlns:a16="http://schemas.microsoft.com/office/drawing/2014/main" id="{1E281870-ECFC-42B9-A4D3-ABE6C40835DE}"/>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A8696DC1-5CD6-4E92-B313-0A969D03E689}"/>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94185138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6AFA04-3DE5-4ACF-831F-3E7C45CD92E2}"/>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3A29AC5-A684-43C8-9790-C74C083364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2BD46E65-B0A3-4835-9F7D-94265D8EBBD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5" name="Symbol zastępczy stopki 4">
            <a:extLst>
              <a:ext uri="{FF2B5EF4-FFF2-40B4-BE49-F238E27FC236}">
                <a16:creationId xmlns:a16="http://schemas.microsoft.com/office/drawing/2014/main" id="{887F6637-741E-478D-B7F9-439859EEE995}"/>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9145CC63-9DB9-4E84-99C0-783A5BBDF9F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1925129431"/>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487A33-24D0-4E8B-B323-EE1814677D6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2A21A67-2CB6-41B8-8EE7-ADCF775486B3}"/>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1D7FDD7A-CE83-4DC4-9702-133B5257B8BD}"/>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7791525-524B-4F30-8CDF-68EC65A617D8}"/>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6" name="Symbol zastępczy stopki 5">
            <a:extLst>
              <a:ext uri="{FF2B5EF4-FFF2-40B4-BE49-F238E27FC236}">
                <a16:creationId xmlns:a16="http://schemas.microsoft.com/office/drawing/2014/main" id="{E04EDB24-00F4-4AD0-9197-9C9B53348C90}"/>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7" name="Symbol zastępczy numeru slajdu 6">
            <a:extLst>
              <a:ext uri="{FF2B5EF4-FFF2-40B4-BE49-F238E27FC236}">
                <a16:creationId xmlns:a16="http://schemas.microsoft.com/office/drawing/2014/main" id="{2687E459-AA3C-478E-8F3C-2218AFAB4D0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376669440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DBBC6C-B1C8-4875-854B-972D31EA6DFB}"/>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C86E9BA2-B20D-44B3-8B9E-8AB10AF3D9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8798DBD3-F6A9-4504-9DCB-8ACE9461B635}"/>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76A38702-B737-44C7-9599-5C320FF63E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9753029B-A33A-4A9F-B0C1-963281A4B4AF}"/>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6BA81B72-BB23-4F47-B64B-B82CF49FCA61}"/>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8" name="Symbol zastępczy stopki 7">
            <a:extLst>
              <a:ext uri="{FF2B5EF4-FFF2-40B4-BE49-F238E27FC236}">
                <a16:creationId xmlns:a16="http://schemas.microsoft.com/office/drawing/2014/main" id="{20B164DE-9050-4814-8C40-82EDEE77E32B}"/>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9" name="Symbol zastępczy numeru slajdu 8">
            <a:extLst>
              <a:ext uri="{FF2B5EF4-FFF2-40B4-BE49-F238E27FC236}">
                <a16:creationId xmlns:a16="http://schemas.microsoft.com/office/drawing/2014/main" id="{33E21E7E-BBC6-4925-99A6-60C0D1A19DA7}"/>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75018681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C7AC0A-7859-412E-AA32-DE425751711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4AA1589D-CE6C-4072-A4D2-D7017A45719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4" name="Symbol zastępczy stopki 3">
            <a:extLst>
              <a:ext uri="{FF2B5EF4-FFF2-40B4-BE49-F238E27FC236}">
                <a16:creationId xmlns:a16="http://schemas.microsoft.com/office/drawing/2014/main" id="{E59B7DE7-2257-4686-B7CF-4A0DEFEE1EF6}"/>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5" name="Symbol zastępczy numeru slajdu 4">
            <a:extLst>
              <a:ext uri="{FF2B5EF4-FFF2-40B4-BE49-F238E27FC236}">
                <a16:creationId xmlns:a16="http://schemas.microsoft.com/office/drawing/2014/main" id="{32AE828F-8A44-4312-8FEC-3E1A2AEAF0A3}"/>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36515993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31D2646B-0875-4CAE-A83B-2C0451B749E3}"/>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3" name="Symbol zastępczy stopki 2">
            <a:extLst>
              <a:ext uri="{FF2B5EF4-FFF2-40B4-BE49-F238E27FC236}">
                <a16:creationId xmlns:a16="http://schemas.microsoft.com/office/drawing/2014/main" id="{AF69E692-B32A-49D7-888E-1D80DEFA70E5}"/>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4" name="Symbol zastępczy numeru slajdu 3">
            <a:extLst>
              <a:ext uri="{FF2B5EF4-FFF2-40B4-BE49-F238E27FC236}">
                <a16:creationId xmlns:a16="http://schemas.microsoft.com/office/drawing/2014/main" id="{BE00CD89-ED73-4C86-BFC1-4381CBE6CE72}"/>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413850620"/>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31A0BF-D063-46EE-8BEE-69EFDB57998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423B0D1F-359F-426E-9914-1A16F7F2E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2929CA6-547B-492B-8B96-A7E0C2301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D028CC2-63A7-446F-A2AB-D42045FBF446}"/>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6" name="Symbol zastępczy stopki 5">
            <a:extLst>
              <a:ext uri="{FF2B5EF4-FFF2-40B4-BE49-F238E27FC236}">
                <a16:creationId xmlns:a16="http://schemas.microsoft.com/office/drawing/2014/main" id="{8C5B59E6-94F3-4FA0-A12A-C79AFAE0B07A}"/>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7" name="Symbol zastępczy numeru slajdu 6">
            <a:extLst>
              <a:ext uri="{FF2B5EF4-FFF2-40B4-BE49-F238E27FC236}">
                <a16:creationId xmlns:a16="http://schemas.microsoft.com/office/drawing/2014/main" id="{3E737583-C897-4C4B-B877-21478B90839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81799195"/>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FAB3B3E-973E-4321-AF78-38A6D4438682}"/>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852707CC-9E1D-4D61-9466-58BB4C092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FCBCAEB7-2BDB-4C27-AC68-8EFFD7D6C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BF0017E-A93D-4914-A828-E171B2D599D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6" name="Symbol zastępczy stopki 5">
            <a:extLst>
              <a:ext uri="{FF2B5EF4-FFF2-40B4-BE49-F238E27FC236}">
                <a16:creationId xmlns:a16="http://schemas.microsoft.com/office/drawing/2014/main" id="{5C804EA6-6E7D-4C52-86FA-D14A33CF13EF}"/>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7" name="Symbol zastępczy numeru slajdu 6">
            <a:extLst>
              <a:ext uri="{FF2B5EF4-FFF2-40B4-BE49-F238E27FC236}">
                <a16:creationId xmlns:a16="http://schemas.microsoft.com/office/drawing/2014/main" id="{A970760D-8757-40F2-B308-60C4B7EFFC2D}"/>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322215196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A3DAC6-C5B1-485E-9B3B-1BC18533F7DA}"/>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46E12500-852E-49F5-8EBC-9D93ED62BFE0}"/>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FAC4543-E798-440D-8E30-3F596F7B7B77}"/>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5" name="Symbol zastępczy stopki 4">
            <a:extLst>
              <a:ext uri="{FF2B5EF4-FFF2-40B4-BE49-F238E27FC236}">
                <a16:creationId xmlns:a16="http://schemas.microsoft.com/office/drawing/2014/main" id="{437CC71A-2DA9-4AAC-AF52-C960AB283BF7}"/>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9D0234D4-3D88-48EB-A62A-B4A44E28C73E}"/>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3537762263"/>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59A38278-5DA3-44E0-B90C-0B8BC07726E6}"/>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B9573BC-A791-4E86-BB08-460702EB6301}"/>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6E0A61-8497-4671-B4DF-3323626A176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t>18.03.2020</a:t>
            </a:fld>
            <a:endParaRPr lang="pl-PL"/>
          </a:p>
        </p:txBody>
      </p:sp>
      <p:sp>
        <p:nvSpPr>
          <p:cNvPr id="5" name="Symbol zastępczy stopki 4">
            <a:extLst>
              <a:ext uri="{FF2B5EF4-FFF2-40B4-BE49-F238E27FC236}">
                <a16:creationId xmlns:a16="http://schemas.microsoft.com/office/drawing/2014/main" id="{B66DCA99-9E14-45C7-B1DF-7E22619A26BD}"/>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811A6B6A-E49A-414C-9147-8DEFFB0DC630}"/>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t>‹#›</a:t>
            </a:fld>
            <a:endParaRPr lang="pl-PL"/>
          </a:p>
        </p:txBody>
      </p:sp>
    </p:spTree>
    <p:extLst>
      <p:ext uri="{BB962C8B-B14F-4D97-AF65-F5344CB8AC3E}">
        <p14:creationId xmlns:p14="http://schemas.microsoft.com/office/powerpoint/2010/main" val="54896697"/>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A3D586-336C-4D20-986D-0BB98C038D9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F9FAE4D8-C5A2-4093-BCDB-643DE81D142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FACB7AB6-E5AB-418B-A343-C1FECFFFFD5D}"/>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3A6EDDB7-2968-4CF4-A688-C78A76567774}"/>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D868AE35-8726-4A3A-A3C9-A0ECDB43CD8C}"/>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074395677"/>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3B1315-C526-457C-80F9-CFA233978535}"/>
              </a:ext>
            </a:extLst>
          </p:cNvPr>
          <p:cNvSpPr>
            <a:spLocks noGrp="1"/>
          </p:cNvSpPr>
          <p:nvPr>
            <p:ph type="title"/>
          </p:nvPr>
        </p:nvSpPr>
        <p:spPr>
          <a:xfrm>
            <a:off x="5299586" y="365125"/>
            <a:ext cx="6054213" cy="1325563"/>
          </a:xfrm>
          <a:prstGeom prst="rect">
            <a:avLst/>
          </a:prstGeo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201C698-9B22-4EEB-9134-789FEE571C4A}"/>
              </a:ext>
            </a:extLst>
          </p:cNvPr>
          <p:cNvSpPr>
            <a:spLocks noGrp="1"/>
          </p:cNvSpPr>
          <p:nvPr>
            <p:ph idx="1"/>
          </p:nvPr>
        </p:nvSpPr>
        <p:spPr>
          <a:xfrm>
            <a:off x="838200" y="1825625"/>
            <a:ext cx="10515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F0A40BC-6908-4B59-BA9F-A43A6B1A0304}"/>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1E281870-ECFC-42B9-A4D3-ABE6C40835DE}"/>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A8696DC1-5CD6-4E92-B313-0A969D03E689}"/>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902864861"/>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6AFA04-3DE5-4ACF-831F-3E7C45CD92E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3A29AC5-A684-43C8-9790-C74C0833646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2BD46E65-B0A3-4835-9F7D-94265D8EBBD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887F6637-741E-478D-B7F9-439859EEE995}"/>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9145CC63-9DB9-4E84-99C0-783A5BBDF9F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97902747"/>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487A33-24D0-4E8B-B323-EE1814677D6A}"/>
              </a:ext>
            </a:extLst>
          </p:cNvPr>
          <p:cNvSpPr>
            <a:spLocks noGrp="1"/>
          </p:cNvSpPr>
          <p:nvPr>
            <p:ph type="title"/>
          </p:nvPr>
        </p:nvSpPr>
        <p:spPr>
          <a:xfrm>
            <a:off x="5299586" y="365125"/>
            <a:ext cx="6054213" cy="1325563"/>
          </a:xfrm>
          <a:prstGeom prst="rect">
            <a:avLst/>
          </a:prstGeo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2A21A67-2CB6-41B8-8EE7-ADCF775486B3}"/>
              </a:ext>
            </a:extLst>
          </p:cNvPr>
          <p:cNvSpPr>
            <a:spLocks noGrp="1"/>
          </p:cNvSpPr>
          <p:nvPr>
            <p:ph sz="half" idx="1"/>
          </p:nvPr>
        </p:nvSpPr>
        <p:spPr>
          <a:xfrm>
            <a:off x="838200" y="1825625"/>
            <a:ext cx="5181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1D7FDD7A-CE83-4DC4-9702-133B5257B8BD}"/>
              </a:ext>
            </a:extLst>
          </p:cNvPr>
          <p:cNvSpPr>
            <a:spLocks noGrp="1"/>
          </p:cNvSpPr>
          <p:nvPr>
            <p:ph sz="half" idx="2"/>
          </p:nvPr>
        </p:nvSpPr>
        <p:spPr>
          <a:xfrm>
            <a:off x="6172200" y="1825625"/>
            <a:ext cx="5181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7791525-524B-4F30-8CDF-68EC65A617D8}"/>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E04EDB24-00F4-4AD0-9197-9C9B53348C90}"/>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2687E459-AA3C-478E-8F3C-2218AFAB4D0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8613204"/>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DBBC6C-B1C8-4875-854B-972D31EA6DFB}"/>
              </a:ext>
            </a:extLst>
          </p:cNvPr>
          <p:cNvSpPr>
            <a:spLocks noGrp="1"/>
          </p:cNvSpPr>
          <p:nvPr>
            <p:ph type="title"/>
          </p:nvPr>
        </p:nvSpPr>
        <p:spPr>
          <a:xfrm>
            <a:off x="839788" y="365125"/>
            <a:ext cx="10515600" cy="1325563"/>
          </a:xfrm>
          <a:prstGeom prst="rect">
            <a:avLst/>
          </a:prstGeom>
        </p:spPr>
        <p:txBody>
          <a:bodyPr/>
          <a:lstStyle/>
          <a:p>
            <a:r>
              <a:rPr lang="pl-PL"/>
              <a:t>Kliknij, aby edytować styl</a:t>
            </a:r>
          </a:p>
        </p:txBody>
      </p:sp>
      <p:sp>
        <p:nvSpPr>
          <p:cNvPr id="3" name="Symbol zastępczy tekstu 2">
            <a:extLst>
              <a:ext uri="{FF2B5EF4-FFF2-40B4-BE49-F238E27FC236}">
                <a16:creationId xmlns:a16="http://schemas.microsoft.com/office/drawing/2014/main" id="{C86E9BA2-B20D-44B3-8B9E-8AB10AF3D9F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8798DBD3-F6A9-4504-9DCB-8ACE9461B635}"/>
              </a:ext>
            </a:extLst>
          </p:cNvPr>
          <p:cNvSpPr>
            <a:spLocks noGrp="1"/>
          </p:cNvSpPr>
          <p:nvPr>
            <p:ph sz="half" idx="2"/>
          </p:nvPr>
        </p:nvSpPr>
        <p:spPr>
          <a:xfrm>
            <a:off x="839788" y="2505075"/>
            <a:ext cx="5157787" cy="368458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76A38702-B737-44C7-9599-5C320FF63E9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9753029B-A33A-4A9F-B0C1-963281A4B4AF}"/>
              </a:ext>
            </a:extLst>
          </p:cNvPr>
          <p:cNvSpPr>
            <a:spLocks noGrp="1"/>
          </p:cNvSpPr>
          <p:nvPr>
            <p:ph sz="quarter" idx="4"/>
          </p:nvPr>
        </p:nvSpPr>
        <p:spPr>
          <a:xfrm>
            <a:off x="6172200" y="2505075"/>
            <a:ext cx="5183188" cy="368458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6BA81B72-BB23-4F47-B64B-B82CF49FCA61}"/>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8" name="Symbol zastępczy stopki 7">
            <a:extLst>
              <a:ext uri="{FF2B5EF4-FFF2-40B4-BE49-F238E27FC236}">
                <a16:creationId xmlns:a16="http://schemas.microsoft.com/office/drawing/2014/main" id="{20B164DE-9050-4814-8C40-82EDEE77E32B}"/>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9" name="Symbol zastępczy numeru slajdu 8">
            <a:extLst>
              <a:ext uri="{FF2B5EF4-FFF2-40B4-BE49-F238E27FC236}">
                <a16:creationId xmlns:a16="http://schemas.microsoft.com/office/drawing/2014/main" id="{33E21E7E-BBC6-4925-99A6-60C0D1A19DA7}"/>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00229405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C7AC0A-7859-412E-AA32-DE4257517112}"/>
              </a:ext>
            </a:extLst>
          </p:cNvPr>
          <p:cNvSpPr>
            <a:spLocks noGrp="1"/>
          </p:cNvSpPr>
          <p:nvPr>
            <p:ph type="title"/>
          </p:nvPr>
        </p:nvSpPr>
        <p:spPr>
          <a:xfrm>
            <a:off x="5299586" y="365125"/>
            <a:ext cx="6054213" cy="1325563"/>
          </a:xfrm>
          <a:prstGeom prst="rect">
            <a:avLst/>
          </a:prstGeom>
        </p:spPr>
        <p:txBody>
          <a:bodyPr/>
          <a:lstStyle/>
          <a:p>
            <a:r>
              <a:rPr lang="pl-PL"/>
              <a:t>Kliknij, aby edytować styl</a:t>
            </a:r>
          </a:p>
        </p:txBody>
      </p:sp>
      <p:sp>
        <p:nvSpPr>
          <p:cNvPr id="3" name="Symbol zastępczy daty 2">
            <a:extLst>
              <a:ext uri="{FF2B5EF4-FFF2-40B4-BE49-F238E27FC236}">
                <a16:creationId xmlns:a16="http://schemas.microsoft.com/office/drawing/2014/main" id="{4AA1589D-CE6C-4072-A4D2-D7017A45719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4" name="Symbol zastępczy stopki 3">
            <a:extLst>
              <a:ext uri="{FF2B5EF4-FFF2-40B4-BE49-F238E27FC236}">
                <a16:creationId xmlns:a16="http://schemas.microsoft.com/office/drawing/2014/main" id="{E59B7DE7-2257-4686-B7CF-4A0DEFEE1EF6}"/>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5" name="Symbol zastępczy numeru slajdu 4">
            <a:extLst>
              <a:ext uri="{FF2B5EF4-FFF2-40B4-BE49-F238E27FC236}">
                <a16:creationId xmlns:a16="http://schemas.microsoft.com/office/drawing/2014/main" id="{32AE828F-8A44-4312-8FEC-3E1A2AEAF0A3}"/>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004705456"/>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31D2646B-0875-4CAE-A83B-2C0451B749E3}"/>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3" name="Symbol zastępczy stopki 2">
            <a:extLst>
              <a:ext uri="{FF2B5EF4-FFF2-40B4-BE49-F238E27FC236}">
                <a16:creationId xmlns:a16="http://schemas.microsoft.com/office/drawing/2014/main" id="{AF69E692-B32A-49D7-888E-1D80DEFA70E5}"/>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4" name="Symbol zastępczy numeru slajdu 3">
            <a:extLst>
              <a:ext uri="{FF2B5EF4-FFF2-40B4-BE49-F238E27FC236}">
                <a16:creationId xmlns:a16="http://schemas.microsoft.com/office/drawing/2014/main" id="{BE00CD89-ED73-4C86-BFC1-4381CBE6CE72}"/>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379645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31A0BF-D063-46EE-8BEE-69EFDB57998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423B0D1F-359F-426E-9914-1A16F7F2E1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2929CA6-547B-492B-8B96-A7E0C2301F4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D028CC2-63A7-446F-A2AB-D42045FBF446}"/>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8C5B59E6-94F3-4FA0-A12A-C79AFAE0B07A}"/>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3E737583-C897-4C4B-B877-21478B90839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61540213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FAB3B3E-973E-4321-AF78-38A6D443868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852707CC-9E1D-4D61-9466-58BB4C09273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FCBCAEB7-2BDB-4C27-AC68-8EFFD7D6C3F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BF0017E-A93D-4914-A828-E171B2D599D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5C804EA6-6E7D-4C52-86FA-D14A33CF13EF}"/>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A970760D-8757-40F2-B308-60C4B7EFFC2D}"/>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442294257"/>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A3DAC6-C5B1-485E-9B3B-1BC18533F7DA}"/>
              </a:ext>
            </a:extLst>
          </p:cNvPr>
          <p:cNvSpPr>
            <a:spLocks noGrp="1"/>
          </p:cNvSpPr>
          <p:nvPr>
            <p:ph type="title"/>
          </p:nvPr>
        </p:nvSpPr>
        <p:spPr>
          <a:xfrm>
            <a:off x="5299586" y="365125"/>
            <a:ext cx="6054213" cy="1325563"/>
          </a:xfrm>
          <a:prstGeom prst="rect">
            <a:avLst/>
          </a:prstGeom>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46E12500-852E-49F5-8EBC-9D93ED62BFE0}"/>
              </a:ext>
            </a:extLst>
          </p:cNvPr>
          <p:cNvSpPr>
            <a:spLocks noGrp="1"/>
          </p:cNvSpPr>
          <p:nvPr>
            <p:ph type="body" orient="vert" idx="1"/>
          </p:nvPr>
        </p:nvSpPr>
        <p:spPr>
          <a:xfrm>
            <a:off x="838200" y="1825625"/>
            <a:ext cx="10515600" cy="4351338"/>
          </a:xfrm>
          <a:prstGeom prst="rect">
            <a:avLst/>
          </a:prstGeo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FAC4543-E798-440D-8E30-3F596F7B7B77}"/>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437CC71A-2DA9-4AAC-AF52-C960AB283BF7}"/>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9D0234D4-3D88-48EB-A62A-B4A44E28C73E}"/>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6045548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59A38278-5DA3-44E0-B90C-0B8BC07726E6}"/>
              </a:ext>
            </a:extLst>
          </p:cNvPr>
          <p:cNvSpPr>
            <a:spLocks noGrp="1"/>
          </p:cNvSpPr>
          <p:nvPr>
            <p:ph type="title" orient="vert"/>
          </p:nvPr>
        </p:nvSpPr>
        <p:spPr>
          <a:xfrm>
            <a:off x="8724900" y="365125"/>
            <a:ext cx="2628900" cy="5811838"/>
          </a:xfrm>
          <a:prstGeom prst="rect">
            <a:avLst/>
          </a:prstGeo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B9573BC-A791-4E86-BB08-460702EB6301}"/>
              </a:ext>
            </a:extLst>
          </p:cNvPr>
          <p:cNvSpPr>
            <a:spLocks noGrp="1"/>
          </p:cNvSpPr>
          <p:nvPr>
            <p:ph type="body" orient="vert" idx="1"/>
          </p:nvPr>
        </p:nvSpPr>
        <p:spPr>
          <a:xfrm>
            <a:off x="838200" y="365125"/>
            <a:ext cx="7734300" cy="5811838"/>
          </a:xfrm>
          <a:prstGeom prst="rect">
            <a:avLst/>
          </a:prstGeo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6E0A61-8497-4671-B4DF-3323626A176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B66DCA99-9E14-45C7-B1DF-7E22619A26BD}"/>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811A6B6A-E49A-414C-9147-8DEFFB0DC630}"/>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5675970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A3D586-336C-4D20-986D-0BB98C038D9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F9FAE4D8-C5A2-4093-BCDB-643DE81D142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FACB7AB6-E5AB-418B-A343-C1FECFFFFD5D}"/>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3A6EDDB7-2968-4CF4-A688-C78A76567774}"/>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D868AE35-8726-4A3A-A3C9-A0ECDB43CD8C}"/>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97592340"/>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3B1315-C526-457C-80F9-CFA233978535}"/>
              </a:ext>
            </a:extLst>
          </p:cNvPr>
          <p:cNvSpPr>
            <a:spLocks noGrp="1"/>
          </p:cNvSpPr>
          <p:nvPr>
            <p:ph type="title"/>
          </p:nvPr>
        </p:nvSpPr>
        <p:spPr>
          <a:xfrm>
            <a:off x="838200" y="365125"/>
            <a:ext cx="10515600" cy="1325563"/>
          </a:xfrm>
          <a:prstGeom prst="rect">
            <a:avLst/>
          </a:prstGeo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201C698-9B22-4EEB-9134-789FEE571C4A}"/>
              </a:ext>
            </a:extLst>
          </p:cNvPr>
          <p:cNvSpPr>
            <a:spLocks noGrp="1"/>
          </p:cNvSpPr>
          <p:nvPr>
            <p:ph idx="1"/>
          </p:nvPr>
        </p:nvSpPr>
        <p:spPr>
          <a:xfrm>
            <a:off x="838200" y="1825625"/>
            <a:ext cx="10515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F0A40BC-6908-4B59-BA9F-A43A6B1A0304}"/>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1E281870-ECFC-42B9-A4D3-ABE6C40835DE}"/>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A8696DC1-5CD6-4E92-B313-0A969D03E689}"/>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39290746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6AFA04-3DE5-4ACF-831F-3E7C45CD92E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3A29AC5-A684-43C8-9790-C74C0833646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2BD46E65-B0A3-4835-9F7D-94265D8EBBD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887F6637-741E-478D-B7F9-439859EEE995}"/>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9145CC63-9DB9-4E84-99C0-783A5BBDF9F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4317304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487A33-24D0-4E8B-B323-EE1814677D6A}"/>
              </a:ext>
            </a:extLst>
          </p:cNvPr>
          <p:cNvSpPr>
            <a:spLocks noGrp="1"/>
          </p:cNvSpPr>
          <p:nvPr>
            <p:ph type="title"/>
          </p:nvPr>
        </p:nvSpPr>
        <p:spPr>
          <a:xfrm>
            <a:off x="838200" y="365125"/>
            <a:ext cx="10515600" cy="1325563"/>
          </a:xfrm>
          <a:prstGeom prst="rect">
            <a:avLst/>
          </a:prstGeo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2A21A67-2CB6-41B8-8EE7-ADCF775486B3}"/>
              </a:ext>
            </a:extLst>
          </p:cNvPr>
          <p:cNvSpPr>
            <a:spLocks noGrp="1"/>
          </p:cNvSpPr>
          <p:nvPr>
            <p:ph sz="half" idx="1"/>
          </p:nvPr>
        </p:nvSpPr>
        <p:spPr>
          <a:xfrm>
            <a:off x="838200" y="1825625"/>
            <a:ext cx="5181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1D7FDD7A-CE83-4DC4-9702-133B5257B8BD}"/>
              </a:ext>
            </a:extLst>
          </p:cNvPr>
          <p:cNvSpPr>
            <a:spLocks noGrp="1"/>
          </p:cNvSpPr>
          <p:nvPr>
            <p:ph sz="half" idx="2"/>
          </p:nvPr>
        </p:nvSpPr>
        <p:spPr>
          <a:xfrm>
            <a:off x="6172200" y="1825625"/>
            <a:ext cx="5181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7791525-524B-4F30-8CDF-68EC65A617D8}"/>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E04EDB24-00F4-4AD0-9197-9C9B53348C90}"/>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2687E459-AA3C-478E-8F3C-2218AFAB4D0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5039964"/>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DBBC6C-B1C8-4875-854B-972D31EA6DFB}"/>
              </a:ext>
            </a:extLst>
          </p:cNvPr>
          <p:cNvSpPr>
            <a:spLocks noGrp="1"/>
          </p:cNvSpPr>
          <p:nvPr>
            <p:ph type="title"/>
          </p:nvPr>
        </p:nvSpPr>
        <p:spPr>
          <a:xfrm>
            <a:off x="839788" y="365125"/>
            <a:ext cx="10515600" cy="1325563"/>
          </a:xfrm>
          <a:prstGeom prst="rect">
            <a:avLst/>
          </a:prstGeom>
        </p:spPr>
        <p:txBody>
          <a:bodyPr/>
          <a:lstStyle/>
          <a:p>
            <a:r>
              <a:rPr lang="pl-PL"/>
              <a:t>Kliknij, aby edytować styl</a:t>
            </a:r>
          </a:p>
        </p:txBody>
      </p:sp>
      <p:sp>
        <p:nvSpPr>
          <p:cNvPr id="3" name="Symbol zastępczy tekstu 2">
            <a:extLst>
              <a:ext uri="{FF2B5EF4-FFF2-40B4-BE49-F238E27FC236}">
                <a16:creationId xmlns:a16="http://schemas.microsoft.com/office/drawing/2014/main" id="{C86E9BA2-B20D-44B3-8B9E-8AB10AF3D9F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8798DBD3-F6A9-4504-9DCB-8ACE9461B635}"/>
              </a:ext>
            </a:extLst>
          </p:cNvPr>
          <p:cNvSpPr>
            <a:spLocks noGrp="1"/>
          </p:cNvSpPr>
          <p:nvPr>
            <p:ph sz="half" idx="2"/>
          </p:nvPr>
        </p:nvSpPr>
        <p:spPr>
          <a:xfrm>
            <a:off x="839788" y="2505075"/>
            <a:ext cx="5157787" cy="368458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76A38702-B737-44C7-9599-5C320FF63E9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9753029B-A33A-4A9F-B0C1-963281A4B4AF}"/>
              </a:ext>
            </a:extLst>
          </p:cNvPr>
          <p:cNvSpPr>
            <a:spLocks noGrp="1"/>
          </p:cNvSpPr>
          <p:nvPr>
            <p:ph sz="quarter" idx="4"/>
          </p:nvPr>
        </p:nvSpPr>
        <p:spPr>
          <a:xfrm>
            <a:off x="6172200" y="2505075"/>
            <a:ext cx="5183188" cy="368458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6BA81B72-BB23-4F47-B64B-B82CF49FCA61}"/>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8" name="Symbol zastępczy stopki 7">
            <a:extLst>
              <a:ext uri="{FF2B5EF4-FFF2-40B4-BE49-F238E27FC236}">
                <a16:creationId xmlns:a16="http://schemas.microsoft.com/office/drawing/2014/main" id="{20B164DE-9050-4814-8C40-82EDEE77E32B}"/>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9" name="Symbol zastępczy numeru slajdu 8">
            <a:extLst>
              <a:ext uri="{FF2B5EF4-FFF2-40B4-BE49-F238E27FC236}">
                <a16:creationId xmlns:a16="http://schemas.microsoft.com/office/drawing/2014/main" id="{33E21E7E-BBC6-4925-99A6-60C0D1A19DA7}"/>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91320547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C7AC0A-7859-412E-AA32-DE4257517112}"/>
              </a:ext>
            </a:extLst>
          </p:cNvPr>
          <p:cNvSpPr>
            <a:spLocks noGrp="1"/>
          </p:cNvSpPr>
          <p:nvPr>
            <p:ph type="title"/>
          </p:nvPr>
        </p:nvSpPr>
        <p:spPr>
          <a:xfrm>
            <a:off x="838200" y="365125"/>
            <a:ext cx="10515600" cy="1325563"/>
          </a:xfrm>
          <a:prstGeom prst="rect">
            <a:avLst/>
          </a:prstGeom>
        </p:spPr>
        <p:txBody>
          <a:bodyPr/>
          <a:lstStyle/>
          <a:p>
            <a:r>
              <a:rPr lang="pl-PL"/>
              <a:t>Kliknij, aby edytować styl</a:t>
            </a:r>
          </a:p>
        </p:txBody>
      </p:sp>
      <p:sp>
        <p:nvSpPr>
          <p:cNvPr id="3" name="Symbol zastępczy daty 2">
            <a:extLst>
              <a:ext uri="{FF2B5EF4-FFF2-40B4-BE49-F238E27FC236}">
                <a16:creationId xmlns:a16="http://schemas.microsoft.com/office/drawing/2014/main" id="{4AA1589D-CE6C-4072-A4D2-D7017A45719B}"/>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4" name="Symbol zastępczy stopki 3">
            <a:extLst>
              <a:ext uri="{FF2B5EF4-FFF2-40B4-BE49-F238E27FC236}">
                <a16:creationId xmlns:a16="http://schemas.microsoft.com/office/drawing/2014/main" id="{E59B7DE7-2257-4686-B7CF-4A0DEFEE1EF6}"/>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5" name="Symbol zastępczy numeru slajdu 4">
            <a:extLst>
              <a:ext uri="{FF2B5EF4-FFF2-40B4-BE49-F238E27FC236}">
                <a16:creationId xmlns:a16="http://schemas.microsoft.com/office/drawing/2014/main" id="{32AE828F-8A44-4312-8FEC-3E1A2AEAF0A3}"/>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17965321"/>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31D2646B-0875-4CAE-A83B-2C0451B749E3}"/>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3" name="Symbol zastępczy stopki 2">
            <a:extLst>
              <a:ext uri="{FF2B5EF4-FFF2-40B4-BE49-F238E27FC236}">
                <a16:creationId xmlns:a16="http://schemas.microsoft.com/office/drawing/2014/main" id="{AF69E692-B32A-49D7-888E-1D80DEFA70E5}"/>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4" name="Symbol zastępczy numeru slajdu 3">
            <a:extLst>
              <a:ext uri="{FF2B5EF4-FFF2-40B4-BE49-F238E27FC236}">
                <a16:creationId xmlns:a16="http://schemas.microsoft.com/office/drawing/2014/main" id="{BE00CD89-ED73-4C86-BFC1-4381CBE6CE72}"/>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99518796"/>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31A0BF-D063-46EE-8BEE-69EFDB57998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423B0D1F-359F-426E-9914-1A16F7F2E1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2929CA6-547B-492B-8B96-A7E0C2301F4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D028CC2-63A7-446F-A2AB-D42045FBF446}"/>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8C5B59E6-94F3-4FA0-A12A-C79AFAE0B07A}"/>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3E737583-C897-4C4B-B877-21478B908398}"/>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239483654"/>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FAB3B3E-973E-4321-AF78-38A6D443868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852707CC-9E1D-4D61-9466-58BB4C09273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FCBCAEB7-2BDB-4C27-AC68-8EFFD7D6C3F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BF0017E-A93D-4914-A828-E171B2D599D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6" name="Symbol zastępczy stopki 5">
            <a:extLst>
              <a:ext uri="{FF2B5EF4-FFF2-40B4-BE49-F238E27FC236}">
                <a16:creationId xmlns:a16="http://schemas.microsoft.com/office/drawing/2014/main" id="{5C804EA6-6E7D-4C52-86FA-D14A33CF13EF}"/>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7" name="Symbol zastępczy numeru slajdu 6">
            <a:extLst>
              <a:ext uri="{FF2B5EF4-FFF2-40B4-BE49-F238E27FC236}">
                <a16:creationId xmlns:a16="http://schemas.microsoft.com/office/drawing/2014/main" id="{A970760D-8757-40F2-B308-60C4B7EFFC2D}"/>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941204099"/>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A3DAC6-C5B1-485E-9B3B-1BC18533F7DA}"/>
              </a:ext>
            </a:extLst>
          </p:cNvPr>
          <p:cNvSpPr>
            <a:spLocks noGrp="1"/>
          </p:cNvSpPr>
          <p:nvPr>
            <p:ph type="title"/>
          </p:nvPr>
        </p:nvSpPr>
        <p:spPr>
          <a:xfrm>
            <a:off x="838200" y="365125"/>
            <a:ext cx="10515600" cy="1325563"/>
          </a:xfrm>
          <a:prstGeom prst="rect">
            <a:avLst/>
          </a:prstGeom>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46E12500-852E-49F5-8EBC-9D93ED62BFE0}"/>
              </a:ext>
            </a:extLst>
          </p:cNvPr>
          <p:cNvSpPr>
            <a:spLocks noGrp="1"/>
          </p:cNvSpPr>
          <p:nvPr>
            <p:ph type="body" orient="vert" idx="1"/>
          </p:nvPr>
        </p:nvSpPr>
        <p:spPr>
          <a:xfrm>
            <a:off x="838200" y="1825625"/>
            <a:ext cx="10515600" cy="4351338"/>
          </a:xfrm>
          <a:prstGeom prst="rect">
            <a:avLst/>
          </a:prstGeo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FAC4543-E798-440D-8E30-3F596F7B7B77}"/>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437CC71A-2DA9-4AAC-AF52-C960AB283BF7}"/>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9D0234D4-3D88-48EB-A62A-B4A44E28C73E}"/>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36992680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59A38278-5DA3-44E0-B90C-0B8BC07726E6}"/>
              </a:ext>
            </a:extLst>
          </p:cNvPr>
          <p:cNvSpPr>
            <a:spLocks noGrp="1"/>
          </p:cNvSpPr>
          <p:nvPr>
            <p:ph type="title" orient="vert"/>
          </p:nvPr>
        </p:nvSpPr>
        <p:spPr>
          <a:xfrm>
            <a:off x="8724900" y="365125"/>
            <a:ext cx="2628900" cy="5811838"/>
          </a:xfrm>
          <a:prstGeom prst="rect">
            <a:avLst/>
          </a:prstGeo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B9573BC-A791-4E86-BB08-460702EB6301}"/>
              </a:ext>
            </a:extLst>
          </p:cNvPr>
          <p:cNvSpPr>
            <a:spLocks noGrp="1"/>
          </p:cNvSpPr>
          <p:nvPr>
            <p:ph type="body" orient="vert" idx="1"/>
          </p:nvPr>
        </p:nvSpPr>
        <p:spPr>
          <a:xfrm>
            <a:off x="838200" y="365125"/>
            <a:ext cx="7734300" cy="5811838"/>
          </a:xfrm>
          <a:prstGeom prst="rect">
            <a:avLst/>
          </a:prstGeo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6E0A61-8497-4671-B4DF-3323626A176A}"/>
              </a:ext>
            </a:extLst>
          </p:cNvPr>
          <p:cNvSpPr>
            <a:spLocks noGrp="1"/>
          </p:cNvSpPr>
          <p:nvPr>
            <p:ph type="dt" sz="half" idx="10"/>
          </p:nvPr>
        </p:nvSpPr>
        <p:spPr>
          <a:xfrm>
            <a:off x="838200" y="6356350"/>
            <a:ext cx="2743200" cy="365125"/>
          </a:xfrm>
          <a:prstGeom prst="rect">
            <a:avLst/>
          </a:prstGeom>
        </p:spPr>
        <p:txBody>
          <a:bodyPr/>
          <a:lstStyle/>
          <a:p>
            <a:fld id="{A47BE208-E04A-43C3-B5D3-428B380BCF53}" type="datetimeFigureOut">
              <a:rPr lang="pl-PL" smtClean="0">
                <a:solidFill>
                  <a:prstClr val="black">
                    <a:tint val="75000"/>
                  </a:prstClr>
                </a:solidFill>
              </a:rPr>
              <a:pPr/>
              <a:t>18.03.2020</a:t>
            </a:fld>
            <a:endParaRPr lang="pl-PL">
              <a:solidFill>
                <a:prstClr val="black">
                  <a:tint val="75000"/>
                </a:prstClr>
              </a:solidFill>
            </a:endParaRPr>
          </a:p>
        </p:txBody>
      </p:sp>
      <p:sp>
        <p:nvSpPr>
          <p:cNvPr id="5" name="Symbol zastępczy stopki 4">
            <a:extLst>
              <a:ext uri="{FF2B5EF4-FFF2-40B4-BE49-F238E27FC236}">
                <a16:creationId xmlns:a16="http://schemas.microsoft.com/office/drawing/2014/main" id="{B66DCA99-9E14-45C7-B1DF-7E22619A26BD}"/>
              </a:ext>
            </a:extLst>
          </p:cNvPr>
          <p:cNvSpPr>
            <a:spLocks noGrp="1"/>
          </p:cNvSpPr>
          <p:nvPr>
            <p:ph type="ftr" sz="quarter" idx="11"/>
          </p:nvPr>
        </p:nvSpPr>
        <p:spPr>
          <a:xfrm>
            <a:off x="4038600" y="6356350"/>
            <a:ext cx="4114800" cy="365125"/>
          </a:xfrm>
          <a:prstGeom prst="rect">
            <a:avLst/>
          </a:prstGeom>
        </p:spPr>
        <p:txBody>
          <a:bodyPr/>
          <a:lstStyle/>
          <a:p>
            <a:endParaRPr lang="pl-PL">
              <a:solidFill>
                <a:prstClr val="black">
                  <a:tint val="75000"/>
                </a:prstClr>
              </a:solidFill>
            </a:endParaRPr>
          </a:p>
        </p:txBody>
      </p:sp>
      <p:sp>
        <p:nvSpPr>
          <p:cNvPr id="6" name="Symbol zastępczy numeru slajdu 5">
            <a:extLst>
              <a:ext uri="{FF2B5EF4-FFF2-40B4-BE49-F238E27FC236}">
                <a16:creationId xmlns:a16="http://schemas.microsoft.com/office/drawing/2014/main" id="{811A6B6A-E49A-414C-9147-8DEFFB0DC630}"/>
              </a:ext>
            </a:extLst>
          </p:cNvPr>
          <p:cNvSpPr>
            <a:spLocks noGrp="1"/>
          </p:cNvSpPr>
          <p:nvPr>
            <p:ph type="sldNum" sz="quarter" idx="12"/>
          </p:nvPr>
        </p:nvSpPr>
        <p:spPr>
          <a:xfrm>
            <a:off x="8610600" y="6356350"/>
            <a:ext cx="2743200" cy="365125"/>
          </a:xfrm>
          <a:prstGeom prst="rect">
            <a:avLst/>
          </a:prstGeom>
        </p:spPr>
        <p:txBody>
          <a:bodyPr/>
          <a:lstStyle/>
          <a:p>
            <a:fld id="{C2B6A450-92D3-471A-9A98-430C58167CAE}"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40082196"/>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1996236-FD36-4633-8EC9-BD0C4B45ACF3}"/>
              </a:ext>
            </a:extLst>
          </p:cNvPr>
          <p:cNvSpPr>
            <a:spLocks noGrp="1"/>
          </p:cNvSpPr>
          <p:nvPr>
            <p:ph type="title"/>
          </p:nvPr>
        </p:nvSpPr>
        <p:spPr>
          <a:xfrm>
            <a:off x="5201264" y="365125"/>
            <a:ext cx="6152535" cy="942565"/>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510491F1-BD50-49C4-B1DE-FB566079A6FF}"/>
              </a:ext>
            </a:extLst>
          </p:cNvPr>
          <p:cNvSpPr>
            <a:spLocks noGrp="1"/>
          </p:cNvSpPr>
          <p:nvPr>
            <p:ph type="body" idx="1"/>
          </p:nvPr>
        </p:nvSpPr>
        <p:spPr>
          <a:xfrm>
            <a:off x="3581400" y="1825625"/>
            <a:ext cx="7772400" cy="4351338"/>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9B9E8BBD-5F6A-448E-A6C1-FF3B75E464D0}"/>
              </a:ext>
            </a:extLst>
          </p:cNvPr>
          <p:cNvSpPr/>
          <p:nvPr userDrawn="1"/>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spTree>
    <p:extLst>
      <p:ext uri="{BB962C8B-B14F-4D97-AF65-F5344CB8AC3E}">
        <p14:creationId xmlns:p14="http://schemas.microsoft.com/office/powerpoint/2010/main" val="2560739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xStyles>
    <p:titleStyle>
      <a:lvl1pPr algn="r" defTabSz="914400" rtl="0" eaLnBrk="1" latinLnBrk="0" hangingPunct="1">
        <a:lnSpc>
          <a:spcPct val="90000"/>
        </a:lnSpc>
        <a:spcBef>
          <a:spcPct val="0"/>
        </a:spcBef>
        <a:buNone/>
        <a:defRPr sz="4000" kern="1200">
          <a:solidFill>
            <a:srgbClr val="5C5C5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C5C5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C5C5C"/>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C5C5C"/>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Symbol zastępczy tytułu 1">
            <a:extLst>
              <a:ext uri="{FF2B5EF4-FFF2-40B4-BE49-F238E27FC236}">
                <a16:creationId xmlns:a16="http://schemas.microsoft.com/office/drawing/2014/main" id="{16EB6F50-29AA-45FB-873A-5E649465721F}"/>
              </a:ext>
            </a:extLst>
          </p:cNvPr>
          <p:cNvSpPr>
            <a:spLocks noGrp="1"/>
          </p:cNvSpPr>
          <p:nvPr>
            <p:ph type="title"/>
          </p:nvPr>
        </p:nvSpPr>
        <p:spPr>
          <a:xfrm>
            <a:off x="5201264" y="365125"/>
            <a:ext cx="6152535" cy="942565"/>
          </a:xfrm>
          <a:prstGeom prst="rect">
            <a:avLst/>
          </a:prstGeom>
        </p:spPr>
        <p:txBody>
          <a:bodyPr vert="horz" lIns="91440" tIns="45720" rIns="91440" bIns="45720" rtlCol="0" anchor="ctr">
            <a:normAutofit/>
          </a:bodyPr>
          <a:lstStyle/>
          <a:p>
            <a:r>
              <a:rPr lang="pl-PL"/>
              <a:t>Kliknij, aby edytować styl</a:t>
            </a:r>
          </a:p>
        </p:txBody>
      </p:sp>
      <p:sp>
        <p:nvSpPr>
          <p:cNvPr id="8" name="Symbol zastępczy tekstu 2">
            <a:extLst>
              <a:ext uri="{FF2B5EF4-FFF2-40B4-BE49-F238E27FC236}">
                <a16:creationId xmlns:a16="http://schemas.microsoft.com/office/drawing/2014/main" id="{74972A01-594D-4423-80FE-F6454125780D}"/>
              </a:ext>
            </a:extLst>
          </p:cNvPr>
          <p:cNvSpPr>
            <a:spLocks noGrp="1"/>
          </p:cNvSpPr>
          <p:nvPr>
            <p:ph type="body" idx="1"/>
          </p:nvPr>
        </p:nvSpPr>
        <p:spPr>
          <a:xfrm>
            <a:off x="3581400" y="1825625"/>
            <a:ext cx="7772400" cy="4351338"/>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9" name="Prostokąt 8">
            <a:extLst>
              <a:ext uri="{FF2B5EF4-FFF2-40B4-BE49-F238E27FC236}">
                <a16:creationId xmlns:a16="http://schemas.microsoft.com/office/drawing/2014/main" id="{6EFB5F21-5FD4-4513-9B05-7E3AB20CB3EA}"/>
              </a:ext>
            </a:extLst>
          </p:cNvPr>
          <p:cNvSpPr/>
          <p:nvPr userDrawn="1"/>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5C5C5C"/>
              </a:solidFill>
            </a:endParaRPr>
          </a:p>
        </p:txBody>
      </p:sp>
    </p:spTree>
    <p:extLst>
      <p:ext uri="{BB962C8B-B14F-4D97-AF65-F5344CB8AC3E}">
        <p14:creationId xmlns:p14="http://schemas.microsoft.com/office/powerpoint/2010/main" val="20591041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xStyles>
    <p:titleStyle>
      <a:lvl1pPr algn="l" defTabSz="914400" rtl="0" eaLnBrk="1" latinLnBrk="0" hangingPunct="1">
        <a:lnSpc>
          <a:spcPct val="90000"/>
        </a:lnSpc>
        <a:spcBef>
          <a:spcPct val="0"/>
        </a:spcBef>
        <a:buNone/>
        <a:defRPr sz="4400" kern="1200">
          <a:solidFill>
            <a:srgbClr val="5C5C5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C5C5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C5C5C"/>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C5C5C"/>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Symbol zastępczy tytułu 1">
            <a:extLst>
              <a:ext uri="{FF2B5EF4-FFF2-40B4-BE49-F238E27FC236}">
                <a16:creationId xmlns:a16="http://schemas.microsoft.com/office/drawing/2014/main" id="{54CD312C-BEE7-4775-BCAF-0110E1C5F2B2}"/>
              </a:ext>
            </a:extLst>
          </p:cNvPr>
          <p:cNvSpPr>
            <a:spLocks noGrp="1"/>
          </p:cNvSpPr>
          <p:nvPr>
            <p:ph type="title"/>
          </p:nvPr>
        </p:nvSpPr>
        <p:spPr>
          <a:xfrm>
            <a:off x="5201264" y="365125"/>
            <a:ext cx="6152535" cy="942565"/>
          </a:xfrm>
          <a:prstGeom prst="rect">
            <a:avLst/>
          </a:prstGeom>
        </p:spPr>
        <p:txBody>
          <a:bodyPr vert="horz" lIns="91440" tIns="45720" rIns="91440" bIns="45720" rtlCol="0" anchor="ctr">
            <a:normAutofit/>
          </a:bodyPr>
          <a:lstStyle/>
          <a:p>
            <a:r>
              <a:rPr lang="pl-PL"/>
              <a:t>Kliknij, aby edytować styl</a:t>
            </a:r>
          </a:p>
        </p:txBody>
      </p:sp>
      <p:sp>
        <p:nvSpPr>
          <p:cNvPr id="8" name="Symbol zastępczy tekstu 2">
            <a:extLst>
              <a:ext uri="{FF2B5EF4-FFF2-40B4-BE49-F238E27FC236}">
                <a16:creationId xmlns:a16="http://schemas.microsoft.com/office/drawing/2014/main" id="{6244FA4D-F8BA-49CD-A83F-C319B23ADB2C}"/>
              </a:ext>
            </a:extLst>
          </p:cNvPr>
          <p:cNvSpPr>
            <a:spLocks noGrp="1"/>
          </p:cNvSpPr>
          <p:nvPr>
            <p:ph type="body" idx="1"/>
          </p:nvPr>
        </p:nvSpPr>
        <p:spPr>
          <a:xfrm>
            <a:off x="3581400" y="1825625"/>
            <a:ext cx="7772400" cy="4351338"/>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9" name="Prostokąt 8">
            <a:extLst>
              <a:ext uri="{FF2B5EF4-FFF2-40B4-BE49-F238E27FC236}">
                <a16:creationId xmlns:a16="http://schemas.microsoft.com/office/drawing/2014/main" id="{569A7976-AEC7-4195-986D-70520193484B}"/>
              </a:ext>
            </a:extLst>
          </p:cNvPr>
          <p:cNvSpPr/>
          <p:nvPr userDrawn="1"/>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5C5C5C"/>
              </a:solidFill>
            </a:endParaRPr>
          </a:p>
        </p:txBody>
      </p:sp>
    </p:spTree>
    <p:extLst>
      <p:ext uri="{BB962C8B-B14F-4D97-AF65-F5344CB8AC3E}">
        <p14:creationId xmlns:p14="http://schemas.microsoft.com/office/powerpoint/2010/main" val="8188339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xStyles>
    <p:titleStyle>
      <a:lvl1pPr algn="l" defTabSz="914400" rtl="0" eaLnBrk="1" latinLnBrk="0" hangingPunct="1">
        <a:lnSpc>
          <a:spcPct val="90000"/>
        </a:lnSpc>
        <a:spcBef>
          <a:spcPct val="0"/>
        </a:spcBef>
        <a:buNone/>
        <a:defRPr sz="4400" kern="1200">
          <a:solidFill>
            <a:srgbClr val="5C5C5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C5C5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C5C5C"/>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C5C5C"/>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C5C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hyperlink" Target="https://www.biznes.gov.pl/pl/firma/podatki-i-ksiegowosc/chce-rozliczac-pit/proc_292-umorzenie-zaleglosci-podatkowych-lub-odsetek" TargetMode="Externa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www.biznes.gov.pl/pl/firma/podatki-i-ksiegowosc/chce-rozliczac-pit/proc_293-odroczenie-terminu-platnosci-podatku-zaleglosci-podatkowych-lub-odsetek" TargetMode="Externa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s://www.biznes.gov.pl/pl/firma/podatki-i-ksiegowosc/chce-rozliczac-pit/proc_291-rozlozenie-na-raty-zaleglosci-podatkowych" TargetMode="Externa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biznes.gov.pl/pl/firma/podatki-i-ksiegowosc/chce-rozliczac-pit/proc_291-rozlozenie-na-raty-zaleglosci-podatkowych" TargetMode="External"/><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hyperlink" Target="https://www.gov.pl/web/koronawirus/kontakt-z-urzedami-skarbowymi-informacja-dla-podatnikow"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biznes.gov.pl/pl/firma/zus/chce-rozliczac-zus/oplacanie-skladek-zus/jak-oplacac-skladki-zus#8" TargetMode="Externa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biznes.gov.pl/pl/firma/sprawy-urzedowe/chce-przestrzegac-przepisow-szczegolnych/trwaja-prace-nad-pakietem-oslonowym-dla-firm-w-zwiazku-z-koronawirusem"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ov.pl/web/koronawirus"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biznes.gov.pl/pl/aktualnosci/koronawirus-najwazniejsze-informacje-dla-przedsiebiorcow"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renata.murawska@marr.pl" TargetMode="External"/><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hyperlink" Target="http://www.marr.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E13A35F5-04FF-43FD-9E14-E0F005083A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53374" y="1"/>
            <a:ext cx="9747504" cy="6858000"/>
          </a:xfrm>
          <a:prstGeom prst="rect">
            <a:avLst/>
          </a:prstGeom>
        </p:spPr>
      </p:pic>
      <p:sp>
        <p:nvSpPr>
          <p:cNvPr id="14" name="Prostokąt 13">
            <a:extLst>
              <a:ext uri="{FF2B5EF4-FFF2-40B4-BE49-F238E27FC236}">
                <a16:creationId xmlns:a16="http://schemas.microsoft.com/office/drawing/2014/main" id="{411B1627-A3B3-4C68-B870-CFC2C6C853B9}"/>
              </a:ext>
            </a:extLst>
          </p:cNvPr>
          <p:cNvSpPr/>
          <p:nvPr/>
        </p:nvSpPr>
        <p:spPr>
          <a:xfrm>
            <a:off x="3425069" y="2998842"/>
            <a:ext cx="45719" cy="27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ytuł 1">
            <a:extLst>
              <a:ext uri="{FF2B5EF4-FFF2-40B4-BE49-F238E27FC236}">
                <a16:creationId xmlns:a16="http://schemas.microsoft.com/office/drawing/2014/main" id="{ED7F804C-E221-4A07-83C2-911DE7566186}"/>
              </a:ext>
            </a:extLst>
          </p:cNvPr>
          <p:cNvSpPr txBox="1">
            <a:spLocks/>
          </p:cNvSpPr>
          <p:nvPr/>
        </p:nvSpPr>
        <p:spPr>
          <a:xfrm>
            <a:off x="3657600" y="2781301"/>
            <a:ext cx="6105832"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70000"/>
              </a:lnSpc>
            </a:pPr>
            <a:r>
              <a:rPr lang="pl-PL" dirty="0">
                <a:solidFill>
                  <a:schemeClr val="bg1"/>
                </a:solidFill>
                <a:latin typeface="+mn-lt"/>
              </a:rPr>
              <a:t>Przewodnik przedsiębiorcy </a:t>
            </a:r>
          </a:p>
          <a:p>
            <a:pPr>
              <a:lnSpc>
                <a:spcPct val="70000"/>
              </a:lnSpc>
            </a:pPr>
            <a:r>
              <a:rPr lang="pl-PL" dirty="0">
                <a:solidFill>
                  <a:schemeClr val="bg1"/>
                </a:solidFill>
                <a:latin typeface="+mn-lt"/>
              </a:rPr>
              <a:t>w czasie epidemii </a:t>
            </a:r>
            <a:r>
              <a:rPr lang="pl-PL" dirty="0" err="1">
                <a:solidFill>
                  <a:schemeClr val="bg1"/>
                </a:solidFill>
                <a:latin typeface="+mn-lt"/>
              </a:rPr>
              <a:t>koronawirusa</a:t>
            </a:r>
            <a:endParaRPr lang="pl-PL" dirty="0">
              <a:solidFill>
                <a:schemeClr val="bg1"/>
              </a:solidFill>
              <a:latin typeface="+mn-lt"/>
            </a:endParaRPr>
          </a:p>
        </p:txBody>
      </p:sp>
    </p:spTree>
    <p:extLst>
      <p:ext uri="{BB962C8B-B14F-4D97-AF65-F5344CB8AC3E}">
        <p14:creationId xmlns:p14="http://schemas.microsoft.com/office/powerpoint/2010/main" val="3022034941"/>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19AE6CC6-B29C-4995-945D-E543E8C241F1}"/>
              </a:ext>
            </a:extLst>
          </p:cNvPr>
          <p:cNvSpPr/>
          <p:nvPr/>
        </p:nvSpPr>
        <p:spPr>
          <a:xfrm>
            <a:off x="2448232" y="-1"/>
            <a:ext cx="9743768" cy="685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a:extLst>
              <a:ext uri="{FF2B5EF4-FFF2-40B4-BE49-F238E27FC236}">
                <a16:creationId xmlns:a16="http://schemas.microsoft.com/office/drawing/2014/main" id="{36F06A46-C4A8-4B27-A2DB-5BB190B001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0948" y="-838503"/>
            <a:ext cx="5510795" cy="5303531"/>
          </a:xfrm>
          <a:prstGeom prst="rect">
            <a:avLst/>
          </a:prstGeom>
        </p:spPr>
      </p:pic>
      <p:sp>
        <p:nvSpPr>
          <p:cNvPr id="5" name="Prostokąt 4"/>
          <p:cNvSpPr/>
          <p:nvPr/>
        </p:nvSpPr>
        <p:spPr>
          <a:xfrm>
            <a:off x="2098398" y="1694679"/>
            <a:ext cx="9957478" cy="2914644"/>
          </a:xfrm>
          <a:prstGeom prst="rect">
            <a:avLst/>
          </a:prstGeom>
          <a:noFill/>
        </p:spPr>
        <p:txBody>
          <a:bodyPr wrap="square" lIns="91440" tIns="45720" rIns="91440" bIns="45720">
            <a:spAutoFit/>
          </a:bodyPr>
          <a:lstStyle/>
          <a:p>
            <a:pPr marL="457200" indent="-457200" algn="ctr">
              <a:lnSpc>
                <a:spcPct val="90000"/>
              </a:lnSpc>
              <a:spcBef>
                <a:spcPts val="1000"/>
              </a:spcBef>
              <a:buFont typeface="+mj-lt"/>
              <a:buAutoNum type="arabicPeriod"/>
            </a:pPr>
            <a:r>
              <a:rPr lang="pl-PL" sz="4400" dirty="0">
                <a:ln w="18415" cmpd="sng">
                  <a:solidFill>
                    <a:srgbClr val="FFFFFF"/>
                  </a:solidFill>
                  <a:prstDash val="solid"/>
                </a:ln>
                <a:solidFill>
                  <a:srgbClr val="FFFFFF"/>
                </a:solidFill>
                <a:effectLst>
                  <a:outerShdw blurRad="63500" dir="3600000" algn="tl" rotWithShape="0">
                    <a:srgbClr val="000000">
                      <a:alpha val="70000"/>
                    </a:srgbClr>
                  </a:outerShdw>
                </a:effectLst>
              </a:rPr>
              <a:t>Wsparcie</a:t>
            </a:r>
          </a:p>
          <a:p>
            <a:pPr marL="457200" indent="-457200" algn="ctr">
              <a:lnSpc>
                <a:spcPct val="90000"/>
              </a:lnSpc>
              <a:spcBef>
                <a:spcPts val="1000"/>
              </a:spcBef>
              <a:buFont typeface="+mj-lt"/>
              <a:buAutoNum type="arabicPeriod"/>
            </a:pPr>
            <a:r>
              <a:rPr lang="pl-PL" sz="4400" dirty="0">
                <a:ln w="18415" cmpd="sng">
                  <a:solidFill>
                    <a:srgbClr val="FFFFFF"/>
                  </a:solidFill>
                  <a:prstDash val="solid"/>
                </a:ln>
                <a:solidFill>
                  <a:srgbClr val="FFFFFF"/>
                </a:solidFill>
                <a:effectLst>
                  <a:outerShdw blurRad="63500" dir="3600000" algn="tl" rotWithShape="0">
                    <a:srgbClr val="000000">
                      <a:alpha val="70000"/>
                    </a:srgbClr>
                  </a:outerShdw>
                </a:effectLst>
              </a:rPr>
              <a:t>Wsparcie – planowane działania</a:t>
            </a:r>
          </a:p>
          <a:p>
            <a:pPr marL="457200" indent="-457200" algn="ctr">
              <a:lnSpc>
                <a:spcPct val="90000"/>
              </a:lnSpc>
              <a:spcBef>
                <a:spcPts val="1000"/>
              </a:spcBef>
              <a:buFont typeface="+mj-lt"/>
              <a:buAutoNum type="arabicPeriod"/>
            </a:pPr>
            <a:r>
              <a:rPr lang="pl-PL" sz="4400" dirty="0">
                <a:ln w="18415" cmpd="sng">
                  <a:solidFill>
                    <a:srgbClr val="FFFFFF"/>
                  </a:solidFill>
                  <a:prstDash val="solid"/>
                </a:ln>
                <a:solidFill>
                  <a:srgbClr val="FFFFFF"/>
                </a:solidFill>
                <a:effectLst>
                  <a:outerShdw blurRad="63500" dir="3600000" algn="tl" rotWithShape="0">
                    <a:srgbClr val="000000">
                      <a:alpha val="70000"/>
                    </a:srgbClr>
                  </a:outerShdw>
                </a:effectLst>
              </a:rPr>
              <a:t>Ograniczenia gospodarcze</a:t>
            </a:r>
            <a:endParaRPr lang="pl-PL" sz="4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457200" indent="-457200" algn="ctr">
              <a:lnSpc>
                <a:spcPct val="90000"/>
              </a:lnSpc>
              <a:spcBef>
                <a:spcPts val="1000"/>
              </a:spcBef>
              <a:buFont typeface="+mj-lt"/>
              <a:buAutoNum type="arabicPeriod"/>
            </a:pPr>
            <a:r>
              <a:rPr lang="pl-PL" sz="4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Działania ochronne</a:t>
            </a:r>
          </a:p>
        </p:txBody>
      </p:sp>
    </p:spTree>
    <p:extLst>
      <p:ext uri="{BB962C8B-B14F-4D97-AF65-F5344CB8AC3E}">
        <p14:creationId xmlns:p14="http://schemas.microsoft.com/office/powerpoint/2010/main" val="2424265761"/>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4CEE2933-A60B-49DB-92C3-64A70F284BD4}"/>
              </a:ext>
            </a:extLst>
          </p:cNvPr>
          <p:cNvSpPr/>
          <p:nvPr/>
        </p:nvSpPr>
        <p:spPr>
          <a:xfrm>
            <a:off x="8996874" y="1765301"/>
            <a:ext cx="3228194" cy="3975128"/>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00" dirty="0">
              <a:solidFill>
                <a:prstClr val="white"/>
              </a:solidFill>
            </a:endParaRPr>
          </a:p>
        </p:txBody>
      </p:sp>
      <p:sp>
        <p:nvSpPr>
          <p:cNvPr id="5" name="Prostokąt 4">
            <a:extLst>
              <a:ext uri="{FF2B5EF4-FFF2-40B4-BE49-F238E27FC236}">
                <a16:creationId xmlns:a16="http://schemas.microsoft.com/office/drawing/2014/main" id="{B3C66C46-3106-4024-A76A-6D5E8519BD31}"/>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14" name="Podtytuł 2">
            <a:extLst>
              <a:ext uri="{FF2B5EF4-FFF2-40B4-BE49-F238E27FC236}">
                <a16:creationId xmlns:a16="http://schemas.microsoft.com/office/drawing/2014/main" id="{FD8365F0-BC44-458D-8EFE-BA45D4D2ACA9}"/>
              </a:ext>
            </a:extLst>
          </p:cNvPr>
          <p:cNvSpPr txBox="1">
            <a:spLocks/>
          </p:cNvSpPr>
          <p:nvPr/>
        </p:nvSpPr>
        <p:spPr>
          <a:xfrm>
            <a:off x="3127138" y="1765301"/>
            <a:ext cx="5498834" cy="3975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2400" dirty="0"/>
              <a:t>Masz problem ze spłatą zaległego podatku, odsetek za zwłokę lub zapłatą opłaty prolongacyjnej? Złóż wniosek o umorzenie całości lub części zaległości podatkowej </a:t>
            </a:r>
            <a:br>
              <a:rPr lang="pl-PL" sz="2400" dirty="0"/>
            </a:br>
            <a:r>
              <a:rPr lang="pl-PL" sz="2400" dirty="0"/>
              <a:t>i sprawdź czy urząd przyzna ci taką pomoc. Zobacz, jak to zrobić.</a:t>
            </a:r>
          </a:p>
          <a:p>
            <a:pPr marL="0" indent="0" algn="ctr">
              <a:buNone/>
            </a:pPr>
            <a:r>
              <a:rPr lang="pl-PL" sz="2400" dirty="0"/>
              <a:t>Kliknij</a:t>
            </a: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ctr">
              <a:buNone/>
            </a:pPr>
            <a:r>
              <a:rPr lang="pl-PL" sz="2400" baseline="30000" dirty="0">
                <a:solidFill>
                  <a:srgbClr val="5C5C5C"/>
                </a:solidFill>
                <a:latin typeface="Calibri" panose="020F0502020204030204" pitchFamily="34" charset="0"/>
                <a:cs typeface="Calibri" panose="020F0502020204030204" pitchFamily="34" charset="0"/>
                <a:hlinkClick r:id="rId3"/>
              </a:rPr>
              <a:t>Umorzenie zaległości podatkowych</a:t>
            </a:r>
            <a:endParaRPr lang="pl-PL" sz="2400" baseline="30000" dirty="0">
              <a:solidFill>
                <a:srgbClr val="5C5C5C"/>
              </a:solidFill>
              <a:latin typeface="Calibri" panose="020F0502020204030204" pitchFamily="34" charset="0"/>
              <a:cs typeface="Calibri" panose="020F0502020204030204" pitchFamily="34" charset="0"/>
            </a:endParaRPr>
          </a:p>
        </p:txBody>
      </p:sp>
      <p:sp>
        <p:nvSpPr>
          <p:cNvPr id="18" name="pole tekstowe 17">
            <a:extLst>
              <a:ext uri="{FF2B5EF4-FFF2-40B4-BE49-F238E27FC236}">
                <a16:creationId xmlns:a16="http://schemas.microsoft.com/office/drawing/2014/main" id="{0799EAE5-8E37-45AA-A572-A63AAC800E8B}"/>
              </a:ext>
            </a:extLst>
          </p:cNvPr>
          <p:cNvSpPr txBox="1"/>
          <p:nvPr/>
        </p:nvSpPr>
        <p:spPr>
          <a:xfrm>
            <a:off x="9417272" y="3152700"/>
            <a:ext cx="2252144" cy="1569660"/>
          </a:xfrm>
          <a:prstGeom prst="rect">
            <a:avLst/>
          </a:prstGeom>
          <a:noFill/>
        </p:spPr>
        <p:txBody>
          <a:bodyPr wrap="square" rtlCol="0">
            <a:spAutoFit/>
          </a:bodyPr>
          <a:lstStyle/>
          <a:p>
            <a:r>
              <a:rPr lang="pl-PL" sz="2800" dirty="0">
                <a:solidFill>
                  <a:schemeClr val="bg1"/>
                </a:solidFill>
              </a:rPr>
              <a:t>Umorzenie zaległości podatkowych</a:t>
            </a:r>
          </a:p>
          <a:p>
            <a:endParaRPr lang="pl-PL" sz="1200" dirty="0">
              <a:solidFill>
                <a:schemeClr val="bg1"/>
              </a:solidFill>
            </a:endParaRPr>
          </a:p>
        </p:txBody>
      </p:sp>
      <p:sp>
        <p:nvSpPr>
          <p:cNvPr id="19" name="pole tekstowe 18">
            <a:extLst>
              <a:ext uri="{FF2B5EF4-FFF2-40B4-BE49-F238E27FC236}">
                <a16:creationId xmlns:a16="http://schemas.microsoft.com/office/drawing/2014/main" id="{25313210-A72A-4F5F-8B6C-3338639AD585}"/>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Wsparcie</a:t>
            </a:r>
          </a:p>
        </p:txBody>
      </p:sp>
      <p:sp>
        <p:nvSpPr>
          <p:cNvPr id="3" name="Strzałka w dół 2"/>
          <p:cNvSpPr/>
          <p:nvPr/>
        </p:nvSpPr>
        <p:spPr>
          <a:xfrm>
            <a:off x="5710942" y="4225211"/>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928919612"/>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4CEE2933-A60B-49DB-92C3-64A70F284BD4}"/>
              </a:ext>
            </a:extLst>
          </p:cNvPr>
          <p:cNvSpPr/>
          <p:nvPr/>
        </p:nvSpPr>
        <p:spPr>
          <a:xfrm>
            <a:off x="8996874" y="1765301"/>
            <a:ext cx="3228194" cy="3975128"/>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00" dirty="0">
              <a:solidFill>
                <a:prstClr val="white"/>
              </a:solidFill>
            </a:endParaRPr>
          </a:p>
        </p:txBody>
      </p:sp>
      <p:sp>
        <p:nvSpPr>
          <p:cNvPr id="5" name="Prostokąt 4">
            <a:extLst>
              <a:ext uri="{FF2B5EF4-FFF2-40B4-BE49-F238E27FC236}">
                <a16:creationId xmlns:a16="http://schemas.microsoft.com/office/drawing/2014/main" id="{B3C66C46-3106-4024-A76A-6D5E8519BD31}"/>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14" name="Podtytuł 2">
            <a:extLst>
              <a:ext uri="{FF2B5EF4-FFF2-40B4-BE49-F238E27FC236}">
                <a16:creationId xmlns:a16="http://schemas.microsoft.com/office/drawing/2014/main" id="{FD8365F0-BC44-458D-8EFE-BA45D4D2ACA9}"/>
              </a:ext>
            </a:extLst>
          </p:cNvPr>
          <p:cNvSpPr txBox="1">
            <a:spLocks/>
          </p:cNvSpPr>
          <p:nvPr/>
        </p:nvSpPr>
        <p:spPr>
          <a:xfrm>
            <a:off x="2760955" y="1765301"/>
            <a:ext cx="5865017" cy="3975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2400" dirty="0"/>
              <a:t>Nie możesz zapłacić w terminie podatku, zaległości podatkowych lub odsetek od niezapłaconych w terminie zaliczek na podatek? Złóż wniosek o odroczenie terminu płatności i sprawdź czy urząd przyzna ci taką pomoc. Zobacz, jak to zrobić. </a:t>
            </a:r>
          </a:p>
          <a:p>
            <a:pPr marL="0" indent="0" algn="ctr">
              <a:buNone/>
            </a:pPr>
            <a:r>
              <a:rPr lang="pl-PL" sz="2400" dirty="0"/>
              <a:t>Kliknij</a:t>
            </a: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ctr">
              <a:buNone/>
            </a:pPr>
            <a:r>
              <a:rPr lang="pl-PL" sz="2400" baseline="30000" dirty="0">
                <a:solidFill>
                  <a:srgbClr val="5C5C5C"/>
                </a:solidFill>
                <a:latin typeface="Calibri" panose="020F0502020204030204" pitchFamily="34" charset="0"/>
                <a:cs typeface="Calibri" panose="020F0502020204030204" pitchFamily="34" charset="0"/>
                <a:hlinkClick r:id="rId3"/>
              </a:rPr>
              <a:t>Odroczenie terminu zapłaty należności podatkowych</a:t>
            </a:r>
            <a:endParaRPr lang="pl-PL" sz="2400" baseline="30000" dirty="0">
              <a:solidFill>
                <a:srgbClr val="5C5C5C"/>
              </a:solidFill>
              <a:latin typeface="Calibri" panose="020F0502020204030204" pitchFamily="34" charset="0"/>
              <a:cs typeface="Calibri" panose="020F0502020204030204" pitchFamily="34" charset="0"/>
            </a:endParaRPr>
          </a:p>
        </p:txBody>
      </p:sp>
      <p:sp>
        <p:nvSpPr>
          <p:cNvPr id="18" name="pole tekstowe 17">
            <a:extLst>
              <a:ext uri="{FF2B5EF4-FFF2-40B4-BE49-F238E27FC236}">
                <a16:creationId xmlns:a16="http://schemas.microsoft.com/office/drawing/2014/main" id="{0799EAE5-8E37-45AA-A572-A63AAC800E8B}"/>
              </a:ext>
            </a:extLst>
          </p:cNvPr>
          <p:cNvSpPr txBox="1"/>
          <p:nvPr/>
        </p:nvSpPr>
        <p:spPr>
          <a:xfrm>
            <a:off x="9484899" y="2537147"/>
            <a:ext cx="2252144" cy="2431435"/>
          </a:xfrm>
          <a:prstGeom prst="rect">
            <a:avLst/>
          </a:prstGeom>
          <a:noFill/>
        </p:spPr>
        <p:txBody>
          <a:bodyPr wrap="square" rtlCol="0">
            <a:spAutoFit/>
          </a:bodyPr>
          <a:lstStyle/>
          <a:p>
            <a:r>
              <a:rPr lang="pl-PL" sz="2800" dirty="0">
                <a:solidFill>
                  <a:schemeClr val="bg1"/>
                </a:solidFill>
              </a:rPr>
              <a:t>Odroczenie terminu zapłaty należności podatkowych</a:t>
            </a:r>
          </a:p>
          <a:p>
            <a:endParaRPr lang="pl-PL" sz="1200" dirty="0">
              <a:solidFill>
                <a:schemeClr val="bg1"/>
              </a:solidFill>
            </a:endParaRPr>
          </a:p>
        </p:txBody>
      </p:sp>
      <p:sp>
        <p:nvSpPr>
          <p:cNvPr id="19" name="pole tekstowe 18">
            <a:extLst>
              <a:ext uri="{FF2B5EF4-FFF2-40B4-BE49-F238E27FC236}">
                <a16:creationId xmlns:a16="http://schemas.microsoft.com/office/drawing/2014/main" id="{25313210-A72A-4F5F-8B6C-3338639AD585}"/>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Wsparcie</a:t>
            </a:r>
          </a:p>
        </p:txBody>
      </p:sp>
      <p:sp>
        <p:nvSpPr>
          <p:cNvPr id="3" name="Strzałka w dół 2"/>
          <p:cNvSpPr/>
          <p:nvPr/>
        </p:nvSpPr>
        <p:spPr>
          <a:xfrm>
            <a:off x="5489587" y="4224651"/>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40848424"/>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4CEE2933-A60B-49DB-92C3-64A70F284BD4}"/>
              </a:ext>
            </a:extLst>
          </p:cNvPr>
          <p:cNvSpPr/>
          <p:nvPr/>
        </p:nvSpPr>
        <p:spPr>
          <a:xfrm>
            <a:off x="8996874" y="1765301"/>
            <a:ext cx="3228194" cy="3975128"/>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00" dirty="0">
              <a:solidFill>
                <a:prstClr val="white"/>
              </a:solidFill>
            </a:endParaRPr>
          </a:p>
        </p:txBody>
      </p:sp>
      <p:sp>
        <p:nvSpPr>
          <p:cNvPr id="5" name="Prostokąt 4">
            <a:extLst>
              <a:ext uri="{FF2B5EF4-FFF2-40B4-BE49-F238E27FC236}">
                <a16:creationId xmlns:a16="http://schemas.microsoft.com/office/drawing/2014/main" id="{B3C66C46-3106-4024-A76A-6D5E8519BD31}"/>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14" name="Podtytuł 2">
            <a:extLst>
              <a:ext uri="{FF2B5EF4-FFF2-40B4-BE49-F238E27FC236}">
                <a16:creationId xmlns:a16="http://schemas.microsoft.com/office/drawing/2014/main" id="{FD8365F0-BC44-458D-8EFE-BA45D4D2ACA9}"/>
              </a:ext>
            </a:extLst>
          </p:cNvPr>
          <p:cNvSpPr txBox="1">
            <a:spLocks/>
          </p:cNvSpPr>
          <p:nvPr/>
        </p:nvSpPr>
        <p:spPr>
          <a:xfrm>
            <a:off x="2423605" y="1765301"/>
            <a:ext cx="6202368" cy="3975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2400" dirty="0"/>
              <a:t>Nie jesteś w stanie zapłacić jednorazowo całego podatku, zaległości podatkowych lub odsetek od nieuregulowanych w terminie zaliczek na podatek? Złóż wniosek o rozłożenie tych należności na raty i sprawdź czy urząd przyzna ci taką pomoc. Zobacz, jak to zrobić. </a:t>
            </a:r>
          </a:p>
          <a:p>
            <a:pPr marL="0" indent="0" algn="ctr">
              <a:buNone/>
            </a:pPr>
            <a:r>
              <a:rPr lang="pl-PL" sz="2400" dirty="0"/>
              <a:t>Kliknij</a:t>
            </a: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ctr">
              <a:buNone/>
            </a:pPr>
            <a:r>
              <a:rPr lang="pl-PL" sz="2400" baseline="30000" dirty="0">
                <a:solidFill>
                  <a:srgbClr val="5C5C5C"/>
                </a:solidFill>
                <a:latin typeface="Calibri" panose="020F0502020204030204" pitchFamily="34" charset="0"/>
                <a:cs typeface="Calibri" panose="020F0502020204030204" pitchFamily="34" charset="0"/>
                <a:hlinkClick r:id="rId3"/>
              </a:rPr>
              <a:t>Rozłożenie na raty należności podatkowych</a:t>
            </a:r>
            <a:endParaRPr lang="pl-PL" sz="2400" baseline="30000" dirty="0">
              <a:solidFill>
                <a:srgbClr val="5C5C5C"/>
              </a:solidFill>
              <a:latin typeface="Calibri" panose="020F0502020204030204" pitchFamily="34" charset="0"/>
              <a:cs typeface="Calibri" panose="020F0502020204030204" pitchFamily="34" charset="0"/>
            </a:endParaRPr>
          </a:p>
        </p:txBody>
      </p:sp>
      <p:sp>
        <p:nvSpPr>
          <p:cNvPr id="18" name="pole tekstowe 17">
            <a:extLst>
              <a:ext uri="{FF2B5EF4-FFF2-40B4-BE49-F238E27FC236}">
                <a16:creationId xmlns:a16="http://schemas.microsoft.com/office/drawing/2014/main" id="{0799EAE5-8E37-45AA-A572-A63AAC800E8B}"/>
              </a:ext>
            </a:extLst>
          </p:cNvPr>
          <p:cNvSpPr txBox="1"/>
          <p:nvPr/>
        </p:nvSpPr>
        <p:spPr>
          <a:xfrm>
            <a:off x="9484899" y="2537147"/>
            <a:ext cx="2252144" cy="2431435"/>
          </a:xfrm>
          <a:prstGeom prst="rect">
            <a:avLst/>
          </a:prstGeom>
          <a:noFill/>
        </p:spPr>
        <p:txBody>
          <a:bodyPr wrap="square" rtlCol="0">
            <a:spAutoFit/>
          </a:bodyPr>
          <a:lstStyle/>
          <a:p>
            <a:r>
              <a:rPr lang="pl-PL" sz="2800" dirty="0">
                <a:solidFill>
                  <a:schemeClr val="bg1"/>
                </a:solidFill>
              </a:rPr>
              <a:t>Rozłożenie</a:t>
            </a:r>
          </a:p>
          <a:p>
            <a:r>
              <a:rPr lang="pl-PL" sz="2800" dirty="0">
                <a:solidFill>
                  <a:schemeClr val="bg1"/>
                </a:solidFill>
              </a:rPr>
              <a:t>na raty należności podatkowych</a:t>
            </a:r>
          </a:p>
          <a:p>
            <a:endParaRPr lang="pl-PL" sz="2800" dirty="0">
              <a:solidFill>
                <a:schemeClr val="bg1"/>
              </a:solidFill>
            </a:endParaRPr>
          </a:p>
          <a:p>
            <a:endParaRPr lang="pl-PL" sz="1200" dirty="0">
              <a:solidFill>
                <a:schemeClr val="bg1"/>
              </a:solidFill>
            </a:endParaRPr>
          </a:p>
        </p:txBody>
      </p:sp>
      <p:sp>
        <p:nvSpPr>
          <p:cNvPr id="19" name="pole tekstowe 18">
            <a:extLst>
              <a:ext uri="{FF2B5EF4-FFF2-40B4-BE49-F238E27FC236}">
                <a16:creationId xmlns:a16="http://schemas.microsoft.com/office/drawing/2014/main" id="{25313210-A72A-4F5F-8B6C-3338639AD585}"/>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Wsparcie</a:t>
            </a:r>
          </a:p>
        </p:txBody>
      </p:sp>
      <p:sp>
        <p:nvSpPr>
          <p:cNvPr id="3" name="Strzałka w dół 2"/>
          <p:cNvSpPr/>
          <p:nvPr/>
        </p:nvSpPr>
        <p:spPr>
          <a:xfrm>
            <a:off x="5323974" y="4224651"/>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41751420"/>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4CEE2933-A60B-49DB-92C3-64A70F284BD4}"/>
              </a:ext>
            </a:extLst>
          </p:cNvPr>
          <p:cNvSpPr/>
          <p:nvPr/>
        </p:nvSpPr>
        <p:spPr>
          <a:xfrm>
            <a:off x="8996874" y="1765301"/>
            <a:ext cx="3228194" cy="3975128"/>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00" dirty="0">
              <a:solidFill>
                <a:prstClr val="white"/>
              </a:solidFill>
            </a:endParaRPr>
          </a:p>
        </p:txBody>
      </p:sp>
      <p:sp>
        <p:nvSpPr>
          <p:cNvPr id="5" name="Prostokąt 4">
            <a:extLst>
              <a:ext uri="{FF2B5EF4-FFF2-40B4-BE49-F238E27FC236}">
                <a16:creationId xmlns:a16="http://schemas.microsoft.com/office/drawing/2014/main" id="{B3C66C46-3106-4024-A76A-6D5E8519BD31}"/>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14" name="Podtytuł 2">
            <a:extLst>
              <a:ext uri="{FF2B5EF4-FFF2-40B4-BE49-F238E27FC236}">
                <a16:creationId xmlns:a16="http://schemas.microsoft.com/office/drawing/2014/main" id="{FD8365F0-BC44-458D-8EFE-BA45D4D2ACA9}"/>
              </a:ext>
            </a:extLst>
          </p:cNvPr>
          <p:cNvSpPr txBox="1">
            <a:spLocks/>
          </p:cNvSpPr>
          <p:nvPr/>
        </p:nvSpPr>
        <p:spPr>
          <a:xfrm>
            <a:off x="2423605" y="1765301"/>
            <a:ext cx="6202368" cy="3975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pl-PL" sz="2400" dirty="0"/>
          </a:p>
          <a:p>
            <a:pPr marL="0" indent="0" algn="ctr">
              <a:buNone/>
            </a:pPr>
            <a:r>
              <a:rPr lang="pl-PL" sz="2400" dirty="0"/>
              <a:t>Kliknij</a:t>
            </a:r>
          </a:p>
          <a:p>
            <a:pPr marL="0" indent="0" algn="ctr">
              <a:buNone/>
            </a:pPr>
            <a:endParaRPr lang="pl-PL" sz="2400" dirty="0"/>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r">
              <a:buNone/>
            </a:pPr>
            <a:endParaRPr lang="pl-PL" sz="2400" baseline="30000" dirty="0">
              <a:solidFill>
                <a:srgbClr val="5C5C5C"/>
              </a:solidFill>
              <a:latin typeface="Calibri" panose="020F0502020204030204" pitchFamily="34" charset="0"/>
              <a:cs typeface="Calibri" panose="020F0502020204030204" pitchFamily="34" charset="0"/>
            </a:endParaRPr>
          </a:p>
          <a:p>
            <a:pPr marL="0" indent="0" algn="ctr">
              <a:buNone/>
            </a:pPr>
            <a:endParaRPr lang="pl-PL" sz="2400" baseline="30000" dirty="0">
              <a:solidFill>
                <a:srgbClr val="5C5C5C"/>
              </a:solidFill>
              <a:latin typeface="Calibri" panose="020F0502020204030204" pitchFamily="34" charset="0"/>
              <a:cs typeface="Calibri" panose="020F0502020204030204" pitchFamily="34" charset="0"/>
              <a:hlinkClick r:id="rId3"/>
            </a:endParaRPr>
          </a:p>
          <a:p>
            <a:pPr marL="0" indent="0" algn="ctr">
              <a:buNone/>
            </a:pPr>
            <a:r>
              <a:rPr lang="pl-PL" sz="2400" baseline="30000" dirty="0">
                <a:solidFill>
                  <a:srgbClr val="5C5C5C"/>
                </a:solidFill>
                <a:latin typeface="Calibri" panose="020F0502020204030204" pitchFamily="34" charset="0"/>
                <a:cs typeface="Calibri" panose="020F0502020204030204" pitchFamily="34" charset="0"/>
                <a:hlinkClick r:id="rId4"/>
              </a:rPr>
              <a:t>KONTAKT Z URZĘDAMI SKARBOWYMI</a:t>
            </a:r>
            <a:endParaRPr lang="pl-PL" sz="2400" baseline="30000" dirty="0">
              <a:solidFill>
                <a:srgbClr val="5C5C5C"/>
              </a:solidFill>
              <a:latin typeface="Calibri" panose="020F0502020204030204" pitchFamily="34" charset="0"/>
              <a:cs typeface="Calibri" panose="020F0502020204030204" pitchFamily="34" charset="0"/>
            </a:endParaRPr>
          </a:p>
        </p:txBody>
      </p:sp>
      <p:sp>
        <p:nvSpPr>
          <p:cNvPr id="18" name="pole tekstowe 17">
            <a:extLst>
              <a:ext uri="{FF2B5EF4-FFF2-40B4-BE49-F238E27FC236}">
                <a16:creationId xmlns:a16="http://schemas.microsoft.com/office/drawing/2014/main" id="{0799EAE5-8E37-45AA-A572-A63AAC800E8B}"/>
              </a:ext>
            </a:extLst>
          </p:cNvPr>
          <p:cNvSpPr txBox="1"/>
          <p:nvPr/>
        </p:nvSpPr>
        <p:spPr>
          <a:xfrm>
            <a:off x="9484899" y="2537147"/>
            <a:ext cx="2252144" cy="2000548"/>
          </a:xfrm>
          <a:prstGeom prst="rect">
            <a:avLst/>
          </a:prstGeom>
          <a:noFill/>
        </p:spPr>
        <p:txBody>
          <a:bodyPr wrap="square" rtlCol="0">
            <a:spAutoFit/>
          </a:bodyPr>
          <a:lstStyle/>
          <a:p>
            <a:r>
              <a:rPr lang="pl-PL" sz="2800" dirty="0">
                <a:solidFill>
                  <a:schemeClr val="bg1"/>
                </a:solidFill>
              </a:rPr>
              <a:t>Kontakt </a:t>
            </a:r>
            <a:br>
              <a:rPr lang="pl-PL" sz="2800" dirty="0">
                <a:solidFill>
                  <a:schemeClr val="bg1"/>
                </a:solidFill>
              </a:rPr>
            </a:br>
            <a:r>
              <a:rPr lang="pl-PL" sz="2800" dirty="0">
                <a:solidFill>
                  <a:schemeClr val="bg1"/>
                </a:solidFill>
              </a:rPr>
              <a:t>z Urzędami Skarbowymi</a:t>
            </a:r>
          </a:p>
          <a:p>
            <a:endParaRPr lang="pl-PL" sz="2800" dirty="0">
              <a:solidFill>
                <a:schemeClr val="bg1"/>
              </a:solidFill>
            </a:endParaRPr>
          </a:p>
          <a:p>
            <a:endParaRPr lang="pl-PL" sz="1200" dirty="0">
              <a:solidFill>
                <a:schemeClr val="bg1"/>
              </a:solidFill>
            </a:endParaRPr>
          </a:p>
        </p:txBody>
      </p:sp>
      <p:sp>
        <p:nvSpPr>
          <p:cNvPr id="19" name="pole tekstowe 18">
            <a:extLst>
              <a:ext uri="{FF2B5EF4-FFF2-40B4-BE49-F238E27FC236}">
                <a16:creationId xmlns:a16="http://schemas.microsoft.com/office/drawing/2014/main" id="{25313210-A72A-4F5F-8B6C-3338639AD585}"/>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Wsparcie</a:t>
            </a:r>
          </a:p>
        </p:txBody>
      </p:sp>
      <p:sp>
        <p:nvSpPr>
          <p:cNvPr id="3" name="Strzałka w dół 2"/>
          <p:cNvSpPr/>
          <p:nvPr/>
        </p:nvSpPr>
        <p:spPr>
          <a:xfrm>
            <a:off x="5359176" y="3060407"/>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07061239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4CEE2933-A60B-49DB-92C3-64A70F284BD4}"/>
              </a:ext>
            </a:extLst>
          </p:cNvPr>
          <p:cNvSpPr/>
          <p:nvPr/>
        </p:nvSpPr>
        <p:spPr>
          <a:xfrm>
            <a:off x="8996874" y="1765301"/>
            <a:ext cx="3228194" cy="3975128"/>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600" dirty="0">
              <a:solidFill>
                <a:prstClr val="white"/>
              </a:solidFill>
            </a:endParaRPr>
          </a:p>
        </p:txBody>
      </p:sp>
      <p:sp>
        <p:nvSpPr>
          <p:cNvPr id="5" name="Prostokąt 4">
            <a:extLst>
              <a:ext uri="{FF2B5EF4-FFF2-40B4-BE49-F238E27FC236}">
                <a16:creationId xmlns:a16="http://schemas.microsoft.com/office/drawing/2014/main" id="{B3C66C46-3106-4024-A76A-6D5E8519BD31}"/>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14" name="Podtytuł 2">
            <a:extLst>
              <a:ext uri="{FF2B5EF4-FFF2-40B4-BE49-F238E27FC236}">
                <a16:creationId xmlns:a16="http://schemas.microsoft.com/office/drawing/2014/main" id="{FD8365F0-BC44-458D-8EFE-BA45D4D2ACA9}"/>
              </a:ext>
            </a:extLst>
          </p:cNvPr>
          <p:cNvSpPr txBox="1">
            <a:spLocks/>
          </p:cNvSpPr>
          <p:nvPr/>
        </p:nvSpPr>
        <p:spPr>
          <a:xfrm>
            <a:off x="2423605" y="1765301"/>
            <a:ext cx="6202368" cy="3975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2400" dirty="0"/>
              <a:t>Jeśli masz problem z opłaceniem składek ZUS, pamiętaj, że może przysługiwać CI odroczenie terminu płatności składek, układ ratalny, umorzenie należności. Pamiętaj, że wnioski możesz składać elektronicznie za pośrednictwem platformy PUE ZUS. Zobacz, jak to zrobić.</a:t>
            </a:r>
          </a:p>
          <a:p>
            <a:pPr marL="0" indent="0" algn="ctr">
              <a:buNone/>
            </a:pPr>
            <a:r>
              <a:rPr lang="pl-PL" sz="2400" dirty="0"/>
              <a:t>Kliknij</a:t>
            </a:r>
          </a:p>
          <a:p>
            <a:pPr marL="0" indent="0" algn="ctr">
              <a:buNone/>
            </a:pPr>
            <a:endParaRPr lang="pl-PL" sz="2400" dirty="0"/>
          </a:p>
          <a:p>
            <a:pPr marL="0" indent="0" algn="ctr">
              <a:buNone/>
            </a:pPr>
            <a:endParaRPr lang="pl-PL" sz="2400" dirty="0"/>
          </a:p>
          <a:p>
            <a:pPr marL="0" indent="0" algn="ctr">
              <a:buNone/>
            </a:pPr>
            <a:r>
              <a:rPr lang="pl-PL" sz="2400" dirty="0">
                <a:hlinkClick r:id="rId3"/>
              </a:rPr>
              <a:t>Składki ZUS</a:t>
            </a:r>
            <a:endParaRPr lang="pl-PL" sz="2400" dirty="0"/>
          </a:p>
        </p:txBody>
      </p:sp>
      <p:sp>
        <p:nvSpPr>
          <p:cNvPr id="18" name="pole tekstowe 17">
            <a:extLst>
              <a:ext uri="{FF2B5EF4-FFF2-40B4-BE49-F238E27FC236}">
                <a16:creationId xmlns:a16="http://schemas.microsoft.com/office/drawing/2014/main" id="{0799EAE5-8E37-45AA-A572-A63AAC800E8B}"/>
              </a:ext>
            </a:extLst>
          </p:cNvPr>
          <p:cNvSpPr txBox="1"/>
          <p:nvPr/>
        </p:nvSpPr>
        <p:spPr>
          <a:xfrm>
            <a:off x="9215021" y="2537147"/>
            <a:ext cx="2522022" cy="2431435"/>
          </a:xfrm>
          <a:prstGeom prst="rect">
            <a:avLst/>
          </a:prstGeom>
          <a:noFill/>
        </p:spPr>
        <p:txBody>
          <a:bodyPr wrap="square" rtlCol="0">
            <a:spAutoFit/>
          </a:bodyPr>
          <a:lstStyle/>
          <a:p>
            <a:r>
              <a:rPr lang="pl-PL" sz="2800" dirty="0">
                <a:solidFill>
                  <a:schemeClr val="bg1"/>
                </a:solidFill>
              </a:rPr>
              <a:t>Składki ZUS</a:t>
            </a:r>
          </a:p>
          <a:p>
            <a:pPr marL="457200" indent="-457200">
              <a:buFont typeface="Arial" panose="020B0604020202020204" pitchFamily="34" charset="0"/>
              <a:buChar char="•"/>
            </a:pPr>
            <a:r>
              <a:rPr lang="pl-PL" sz="2800" dirty="0">
                <a:solidFill>
                  <a:schemeClr val="bg1"/>
                </a:solidFill>
              </a:rPr>
              <a:t>Odroczenie</a:t>
            </a:r>
          </a:p>
          <a:p>
            <a:pPr marL="457200" indent="-457200">
              <a:buFont typeface="Arial" panose="020B0604020202020204" pitchFamily="34" charset="0"/>
              <a:buChar char="•"/>
            </a:pPr>
            <a:r>
              <a:rPr lang="pl-PL" sz="2800" dirty="0">
                <a:solidFill>
                  <a:schemeClr val="bg1"/>
                </a:solidFill>
              </a:rPr>
              <a:t>Raty</a:t>
            </a:r>
          </a:p>
          <a:p>
            <a:pPr marL="457200" indent="-457200">
              <a:buFont typeface="Arial" panose="020B0604020202020204" pitchFamily="34" charset="0"/>
              <a:buChar char="•"/>
            </a:pPr>
            <a:r>
              <a:rPr lang="pl-PL" sz="2800" dirty="0">
                <a:solidFill>
                  <a:schemeClr val="bg1"/>
                </a:solidFill>
              </a:rPr>
              <a:t>Umorzenie</a:t>
            </a:r>
          </a:p>
          <a:p>
            <a:endParaRPr lang="pl-PL" sz="2800" dirty="0">
              <a:solidFill>
                <a:schemeClr val="bg1"/>
              </a:solidFill>
            </a:endParaRPr>
          </a:p>
          <a:p>
            <a:endParaRPr lang="pl-PL" sz="1200" dirty="0">
              <a:solidFill>
                <a:schemeClr val="bg1"/>
              </a:solidFill>
            </a:endParaRPr>
          </a:p>
        </p:txBody>
      </p:sp>
      <p:sp>
        <p:nvSpPr>
          <p:cNvPr id="19" name="pole tekstowe 18">
            <a:extLst>
              <a:ext uri="{FF2B5EF4-FFF2-40B4-BE49-F238E27FC236}">
                <a16:creationId xmlns:a16="http://schemas.microsoft.com/office/drawing/2014/main" id="{25313210-A72A-4F5F-8B6C-3338639AD585}"/>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Wsparcie</a:t>
            </a:r>
          </a:p>
        </p:txBody>
      </p:sp>
      <p:sp>
        <p:nvSpPr>
          <p:cNvPr id="3" name="Strzałka w dół 2"/>
          <p:cNvSpPr/>
          <p:nvPr/>
        </p:nvSpPr>
        <p:spPr>
          <a:xfrm>
            <a:off x="5359176" y="4276124"/>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49321816"/>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3410838" y="1494744"/>
            <a:ext cx="7790562"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pl-PL" sz="1400" dirty="0">
              <a:solidFill>
                <a:srgbClr val="5C5C5C"/>
              </a:solidFill>
            </a:endParaRPr>
          </a:p>
          <a:p>
            <a:pPr marL="0" indent="0">
              <a:lnSpc>
                <a:spcPct val="100000"/>
              </a:lnSpc>
              <a:spcBef>
                <a:spcPts val="600"/>
              </a:spcBef>
              <a:buNone/>
            </a:pPr>
            <a:endParaRPr lang="pl-PL" sz="1400" dirty="0">
              <a:solidFill>
                <a:srgbClr val="5C5C5C"/>
              </a:solidFill>
            </a:endParaRPr>
          </a:p>
        </p:txBody>
      </p:sp>
      <p:sp>
        <p:nvSpPr>
          <p:cNvPr id="4" name="Prostokąt 3">
            <a:extLst>
              <a:ext uri="{FF2B5EF4-FFF2-40B4-BE49-F238E27FC236}">
                <a16:creationId xmlns:a16="http://schemas.microsoft.com/office/drawing/2014/main" id="{0523454B-212A-4180-9877-80C6052148DB}"/>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sp>
        <p:nvSpPr>
          <p:cNvPr id="7" name="pole tekstowe 6">
            <a:extLst>
              <a:ext uri="{FF2B5EF4-FFF2-40B4-BE49-F238E27FC236}">
                <a16:creationId xmlns:a16="http://schemas.microsoft.com/office/drawing/2014/main" id="{88DF6A12-29C5-4D1E-B9EA-821663D26429}"/>
              </a:ext>
            </a:extLst>
          </p:cNvPr>
          <p:cNvSpPr txBox="1"/>
          <p:nvPr/>
        </p:nvSpPr>
        <p:spPr>
          <a:xfrm>
            <a:off x="5696712" y="427722"/>
            <a:ext cx="5854880" cy="1323439"/>
          </a:xfrm>
          <a:prstGeom prst="rect">
            <a:avLst/>
          </a:prstGeom>
          <a:noFill/>
        </p:spPr>
        <p:txBody>
          <a:bodyPr wrap="square" rtlCol="0">
            <a:spAutoFit/>
          </a:bodyPr>
          <a:lstStyle/>
          <a:p>
            <a:pPr algn="r"/>
            <a:r>
              <a:rPr lang="pl-PL" sz="4000" dirty="0">
                <a:solidFill>
                  <a:srgbClr val="5C5C5C"/>
                </a:solidFill>
                <a:latin typeface="+mj-lt"/>
              </a:rPr>
              <a:t>Wsparcie – planowane działania</a:t>
            </a:r>
          </a:p>
        </p:txBody>
      </p:sp>
      <p:sp>
        <p:nvSpPr>
          <p:cNvPr id="9" name="Prostokąt 8">
            <a:extLst>
              <a:ext uri="{FF2B5EF4-FFF2-40B4-BE49-F238E27FC236}">
                <a16:creationId xmlns:a16="http://schemas.microsoft.com/office/drawing/2014/main" id="{3C605D38-03A7-4115-B505-1C93BFA43343}"/>
              </a:ext>
            </a:extLst>
          </p:cNvPr>
          <p:cNvSpPr/>
          <p:nvPr/>
        </p:nvSpPr>
        <p:spPr>
          <a:xfrm>
            <a:off x="2290439" y="1823837"/>
            <a:ext cx="9708658" cy="2646878"/>
          </a:xfrm>
          <a:prstGeom prst="rect">
            <a:avLst/>
          </a:prstGeom>
        </p:spPr>
        <p:txBody>
          <a:bodyPr wrap="square">
            <a:spAutoFit/>
          </a:bodyPr>
          <a:lstStyle/>
          <a:p>
            <a:pPr algn="ctr"/>
            <a:r>
              <a:rPr lang="pl-PL" sz="3200" dirty="0">
                <a:solidFill>
                  <a:srgbClr val="E9530E"/>
                </a:solidFill>
              </a:rPr>
              <a:t>PAKIET OSŁONOWY</a:t>
            </a:r>
          </a:p>
          <a:p>
            <a:pPr algn="ctr"/>
            <a:endParaRPr lang="pl-PL" sz="1400" b="1" dirty="0">
              <a:solidFill>
                <a:srgbClr val="5C5C5C"/>
              </a:solidFill>
            </a:endParaRPr>
          </a:p>
          <a:p>
            <a:pPr algn="ctr"/>
            <a:r>
              <a:rPr lang="pl-PL" sz="2000" dirty="0"/>
              <a:t>Zobacz nad jakimi rozwiązaniami pracuje obecnie Ministerstwo Rozwoju,</a:t>
            </a:r>
            <a:br>
              <a:rPr lang="pl-PL" sz="2000" dirty="0"/>
            </a:br>
            <a:r>
              <a:rPr lang="pl-PL" sz="2000" dirty="0"/>
              <a:t>żeby zmniejszyć negatywne efekty związane z możliwą epidemią </a:t>
            </a:r>
            <a:r>
              <a:rPr lang="pl-PL" sz="2000" dirty="0" err="1"/>
              <a:t>koronawirusa</a:t>
            </a:r>
            <a:r>
              <a:rPr lang="pl-PL" sz="2000" dirty="0"/>
              <a:t>.   </a:t>
            </a:r>
          </a:p>
          <a:p>
            <a:pPr algn="ctr"/>
            <a:endParaRPr lang="pl-PL" sz="2000" dirty="0">
              <a:solidFill>
                <a:srgbClr val="5C5C5C"/>
              </a:solidFill>
            </a:endParaRPr>
          </a:p>
          <a:p>
            <a:endParaRPr lang="pl-PL" sz="2000" dirty="0">
              <a:solidFill>
                <a:srgbClr val="5C5C5C"/>
              </a:solidFill>
            </a:endParaRPr>
          </a:p>
          <a:p>
            <a:endParaRPr lang="pl-PL" sz="2000" dirty="0">
              <a:solidFill>
                <a:srgbClr val="5C5C5C"/>
              </a:solidFill>
            </a:endParaRPr>
          </a:p>
          <a:p>
            <a:pPr algn="ctr"/>
            <a:r>
              <a:rPr lang="pl-PL" sz="2000" dirty="0">
                <a:solidFill>
                  <a:srgbClr val="5C5C5C"/>
                </a:solidFill>
                <a:hlinkClick r:id="rId3"/>
              </a:rPr>
              <a:t>PAKIET OSŁONOWY</a:t>
            </a:r>
            <a:endParaRPr lang="pl-PL" sz="2000" dirty="0">
              <a:solidFill>
                <a:srgbClr val="5C5C5C"/>
              </a:solidFill>
            </a:endParaRPr>
          </a:p>
        </p:txBody>
      </p:sp>
      <p:sp>
        <p:nvSpPr>
          <p:cNvPr id="8" name="Strzałka w dół 7"/>
          <p:cNvSpPr/>
          <p:nvPr/>
        </p:nvSpPr>
        <p:spPr>
          <a:xfrm>
            <a:off x="6974893" y="3335091"/>
            <a:ext cx="331226" cy="6924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217218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4" name="Prostokąt 3">
            <a:extLst>
              <a:ext uri="{FF2B5EF4-FFF2-40B4-BE49-F238E27FC236}">
                <a16:creationId xmlns:a16="http://schemas.microsoft.com/office/drawing/2014/main" id="{0523454B-212A-4180-9877-80C6052148DB}"/>
              </a:ext>
            </a:extLst>
          </p:cNvPr>
          <p:cNvSpPr/>
          <p:nvPr/>
        </p:nvSpPr>
        <p:spPr>
          <a:xfrm>
            <a:off x="11646557" y="487608"/>
            <a:ext cx="45719" cy="648000"/>
          </a:xfrm>
          <a:prstGeom prst="rect">
            <a:avLst/>
          </a:prstGeom>
          <a:solidFill>
            <a:srgbClr val="E95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sp>
        <p:nvSpPr>
          <p:cNvPr id="10" name="Prostokąt 9">
            <a:extLst>
              <a:ext uri="{FF2B5EF4-FFF2-40B4-BE49-F238E27FC236}">
                <a16:creationId xmlns:a16="http://schemas.microsoft.com/office/drawing/2014/main" id="{D7A68478-5947-4159-8C69-A1428CA13254}"/>
              </a:ext>
            </a:extLst>
          </p:cNvPr>
          <p:cNvSpPr/>
          <p:nvPr/>
        </p:nvSpPr>
        <p:spPr>
          <a:xfrm>
            <a:off x="3327389" y="1823837"/>
            <a:ext cx="8671708" cy="2123658"/>
          </a:xfrm>
          <a:prstGeom prst="rect">
            <a:avLst/>
          </a:prstGeom>
        </p:spPr>
        <p:txBody>
          <a:bodyPr wrap="square">
            <a:spAutoFit/>
          </a:bodyPr>
          <a:lstStyle/>
          <a:p>
            <a:r>
              <a:rPr lang="pl-PL" sz="2000" dirty="0"/>
              <a:t>Źródła:</a:t>
            </a:r>
          </a:p>
          <a:p>
            <a:pPr marL="457200" indent="-457200">
              <a:buFont typeface="Arial" panose="020B0604020202020204" pitchFamily="34" charset="0"/>
              <a:buChar char="•"/>
            </a:pPr>
            <a:r>
              <a:rPr lang="pl-PL" sz="2000" dirty="0">
                <a:hlinkClick r:id="rId3"/>
              </a:rPr>
              <a:t>https://www.gov.pl/web/koronawirus</a:t>
            </a:r>
            <a:endParaRPr lang="pl-PL" sz="2000" dirty="0"/>
          </a:p>
          <a:p>
            <a:pPr marL="457200" indent="-457200">
              <a:buFont typeface="Arial" panose="020B0604020202020204" pitchFamily="34" charset="0"/>
              <a:buChar char="•"/>
            </a:pPr>
            <a:endParaRPr lang="pl-PL" sz="2000" dirty="0"/>
          </a:p>
          <a:p>
            <a:pPr marL="457200" indent="-457200">
              <a:buFont typeface="Arial" panose="020B0604020202020204" pitchFamily="34" charset="0"/>
              <a:buChar char="•"/>
            </a:pPr>
            <a:r>
              <a:rPr lang="pl-PL" sz="2000" dirty="0">
                <a:hlinkClick r:id="rId4"/>
              </a:rPr>
              <a:t>https://www.biznes.gov.pl/pl/aktualnosci/koronawirus-najwazniejsze-informacje-dla-przedsiebiorcow</a:t>
            </a:r>
            <a:endParaRPr lang="pl-PL" sz="2000" dirty="0"/>
          </a:p>
          <a:p>
            <a:pPr marL="457200" indent="-457200">
              <a:buFont typeface="Arial" panose="020B0604020202020204" pitchFamily="34" charset="0"/>
              <a:buChar char="•"/>
            </a:pPr>
            <a:endParaRPr lang="pl-PL" sz="3200" dirty="0">
              <a:solidFill>
                <a:srgbClr val="E9530E"/>
              </a:solidFill>
            </a:endParaRPr>
          </a:p>
        </p:txBody>
      </p:sp>
    </p:spTree>
    <p:extLst>
      <p:ext uri="{BB962C8B-B14F-4D97-AF65-F5344CB8AC3E}">
        <p14:creationId xmlns:p14="http://schemas.microsoft.com/office/powerpoint/2010/main" val="106958642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A71D3C54-A584-4412-ACBA-5045D48C58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92" y="-255798"/>
            <a:ext cx="2762769" cy="2461188"/>
          </a:xfrm>
          <a:prstGeom prst="rect">
            <a:avLst/>
          </a:prstGeom>
        </p:spPr>
      </p:pic>
      <p:sp>
        <p:nvSpPr>
          <p:cNvPr id="5" name="Podtytuł 2">
            <a:extLst>
              <a:ext uri="{FF2B5EF4-FFF2-40B4-BE49-F238E27FC236}">
                <a16:creationId xmlns:a16="http://schemas.microsoft.com/office/drawing/2014/main" id="{BC4E53FF-7BB5-498E-A7B8-272773A08EF3}"/>
              </a:ext>
            </a:extLst>
          </p:cNvPr>
          <p:cNvSpPr txBox="1">
            <a:spLocks/>
          </p:cNvSpPr>
          <p:nvPr/>
        </p:nvSpPr>
        <p:spPr>
          <a:xfrm>
            <a:off x="3200400" y="1522176"/>
            <a:ext cx="8138160"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l-PL" sz="4000" dirty="0"/>
              <a:t>Ograniczenia w prowadzeniu działalności obowiązują </a:t>
            </a:r>
          </a:p>
          <a:p>
            <a:pPr marL="0" indent="0" algn="ctr">
              <a:buNone/>
            </a:pPr>
            <a:r>
              <a:rPr lang="pl-PL" sz="4000" b="1" dirty="0"/>
              <a:t>od 14 marca 2020 r. do odwołania.</a:t>
            </a:r>
            <a:r>
              <a:rPr lang="pl-PL" sz="4000" dirty="0"/>
              <a:t> </a:t>
            </a:r>
          </a:p>
          <a:p>
            <a:pPr marL="0" indent="0" algn="ctr">
              <a:buNone/>
            </a:pPr>
            <a:r>
              <a:rPr lang="pl-PL" sz="4000" dirty="0"/>
              <a:t>Po 14 dniach Ministerstwo Zdrowia </a:t>
            </a:r>
          </a:p>
          <a:p>
            <a:pPr marL="0" indent="0" algn="ctr">
              <a:buNone/>
            </a:pPr>
            <a:r>
              <a:rPr lang="pl-PL" sz="4000" dirty="0"/>
              <a:t>– w przypadku poprawy sytuacji – przeanalizuje możliwość uchylenia rozporządzenia</a:t>
            </a:r>
            <a:r>
              <a:rPr lang="pl-PL" sz="3200" dirty="0"/>
              <a:t>.</a:t>
            </a:r>
            <a:endParaRPr lang="pl-PL" sz="3200" baseline="30000" dirty="0">
              <a:solidFill>
                <a:srgbClr val="E9530E"/>
              </a:solidFill>
              <a:latin typeface="Calibri" panose="020F0502020204030204" pitchFamily="34" charset="0"/>
              <a:cs typeface="Calibri" panose="020F0502020204030204" pitchFamily="34" charset="0"/>
            </a:endParaRPr>
          </a:p>
        </p:txBody>
      </p:sp>
      <p:sp>
        <p:nvSpPr>
          <p:cNvPr id="4" name="pole tekstowe 3">
            <a:extLst>
              <a:ext uri="{FF2B5EF4-FFF2-40B4-BE49-F238E27FC236}">
                <a16:creationId xmlns:a16="http://schemas.microsoft.com/office/drawing/2014/main" id="{FF22B97B-93C5-407F-A5B0-2475EC84B79C}"/>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Ograniczenia gospodarcze</a:t>
            </a:r>
          </a:p>
        </p:txBody>
      </p:sp>
    </p:spTree>
    <p:extLst>
      <p:ext uri="{BB962C8B-B14F-4D97-AF65-F5344CB8AC3E}">
        <p14:creationId xmlns:p14="http://schemas.microsoft.com/office/powerpoint/2010/main" val="34571702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A71D3C54-A584-4412-ACBA-5045D48C58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92" y="-255798"/>
            <a:ext cx="2762769" cy="2461188"/>
          </a:xfrm>
          <a:prstGeom prst="rect">
            <a:avLst/>
          </a:prstGeom>
        </p:spPr>
      </p:pic>
      <p:sp>
        <p:nvSpPr>
          <p:cNvPr id="5" name="Podtytuł 2">
            <a:extLst>
              <a:ext uri="{FF2B5EF4-FFF2-40B4-BE49-F238E27FC236}">
                <a16:creationId xmlns:a16="http://schemas.microsoft.com/office/drawing/2014/main" id="{BC4E53FF-7BB5-498E-A7B8-272773A08EF3}"/>
              </a:ext>
            </a:extLst>
          </p:cNvPr>
          <p:cNvSpPr txBox="1">
            <a:spLocks/>
          </p:cNvSpPr>
          <p:nvPr/>
        </p:nvSpPr>
        <p:spPr>
          <a:xfrm>
            <a:off x="3410838" y="1494744"/>
            <a:ext cx="8565138"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800" dirty="0"/>
              <a:t>Jeżeli po 14 marca 2020 r. chcesz wywieźć lub sprzedać poza terytorium Polski:</a:t>
            </a:r>
          </a:p>
          <a:p>
            <a:r>
              <a:rPr lang="pl-PL" sz="1800" dirty="0"/>
              <a:t>gogle ochronne,</a:t>
            </a:r>
          </a:p>
          <a:p>
            <a:r>
              <a:rPr lang="pl-PL" sz="1800" dirty="0"/>
              <a:t>kombinezony typu TYVEK,</a:t>
            </a:r>
          </a:p>
          <a:p>
            <a:r>
              <a:rPr lang="pl-PL" sz="1800" dirty="0"/>
              <a:t>maski typu FFP2/FFP3,</a:t>
            </a:r>
          </a:p>
          <a:p>
            <a:r>
              <a:rPr lang="pl-PL" sz="1800" dirty="0"/>
              <a:t>maseczki chirurgiczne,</a:t>
            </a:r>
          </a:p>
          <a:p>
            <a:r>
              <a:rPr lang="pl-PL" sz="1800" dirty="0"/>
              <a:t>ochraniacze na buty (obuwie),</a:t>
            </a:r>
          </a:p>
          <a:p>
            <a:r>
              <a:rPr lang="pl-PL" sz="1800" dirty="0"/>
              <a:t>rękawiczki lateksowe,</a:t>
            </a:r>
          </a:p>
          <a:p>
            <a:r>
              <a:rPr lang="pl-PL" sz="1800" dirty="0"/>
              <a:t>rękawiczki nitrylowe,</a:t>
            </a:r>
          </a:p>
          <a:p>
            <a:r>
              <a:rPr lang="pl-PL" sz="1800" dirty="0"/>
              <a:t>środki do dezynfekcji rąk, powierzchni i pomieszczeń,</a:t>
            </a:r>
          </a:p>
          <a:p>
            <a:pPr marL="0" indent="0" algn="just">
              <a:buNone/>
            </a:pPr>
            <a:r>
              <a:rPr lang="pl-PL" sz="1800" dirty="0"/>
              <a:t>– masz </a:t>
            </a:r>
            <a:r>
              <a:rPr lang="pl-PL" sz="1800" b="1" dirty="0"/>
              <a:t>obowiązek powiadomić o tym wojewodę</a:t>
            </a:r>
            <a:r>
              <a:rPr lang="pl-PL" sz="1800" dirty="0"/>
              <a:t> właściwego dla siedziby twojej firmy albo miejsca twojego zamieszkania. Zrób to nie później niż 24 godziny przed planowanym wywozem. Podaj wykaz i ilość produktów, które chcesz wywieźć lub sprzedać poza Polską.</a:t>
            </a:r>
          </a:p>
          <a:p>
            <a:pPr marL="0" indent="0">
              <a:buNone/>
            </a:pPr>
            <a:endParaRPr lang="pl-PL" sz="4000" baseline="30000" dirty="0">
              <a:solidFill>
                <a:srgbClr val="E9530E"/>
              </a:solidFill>
              <a:latin typeface="Calibri" panose="020F0502020204030204" pitchFamily="34" charset="0"/>
              <a:cs typeface="Calibri" panose="020F0502020204030204" pitchFamily="34" charset="0"/>
            </a:endParaRPr>
          </a:p>
        </p:txBody>
      </p:sp>
      <p:sp>
        <p:nvSpPr>
          <p:cNvPr id="4" name="pole tekstowe 3">
            <a:extLst>
              <a:ext uri="{FF2B5EF4-FFF2-40B4-BE49-F238E27FC236}">
                <a16:creationId xmlns:a16="http://schemas.microsoft.com/office/drawing/2014/main" id="{FF22B97B-93C5-407F-A5B0-2475EC84B79C}"/>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Ograniczenia gospodarcze</a:t>
            </a:r>
          </a:p>
        </p:txBody>
      </p:sp>
    </p:spTree>
    <p:extLst>
      <p:ext uri="{BB962C8B-B14F-4D97-AF65-F5344CB8AC3E}">
        <p14:creationId xmlns:p14="http://schemas.microsoft.com/office/powerpoint/2010/main" val="332382236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A71D3C54-A584-4412-ACBA-5045D48C58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92" y="-255798"/>
            <a:ext cx="2762769" cy="2461188"/>
          </a:xfrm>
          <a:prstGeom prst="rect">
            <a:avLst/>
          </a:prstGeom>
        </p:spPr>
      </p:pic>
      <p:sp>
        <p:nvSpPr>
          <p:cNvPr id="5" name="Podtytuł 2">
            <a:extLst>
              <a:ext uri="{FF2B5EF4-FFF2-40B4-BE49-F238E27FC236}">
                <a16:creationId xmlns:a16="http://schemas.microsoft.com/office/drawing/2014/main" id="{BC4E53FF-7BB5-498E-A7B8-272773A08EF3}"/>
              </a:ext>
            </a:extLst>
          </p:cNvPr>
          <p:cNvSpPr txBox="1">
            <a:spLocks/>
          </p:cNvSpPr>
          <p:nvPr/>
        </p:nvSpPr>
        <p:spPr>
          <a:xfrm>
            <a:off x="3410838" y="1494744"/>
            <a:ext cx="8565138"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1800" dirty="0"/>
              <a:t>Od 14 marca 2020 r. do odwołania obowiązuje całkowity zakaz prowadzenia działalności:</a:t>
            </a:r>
          </a:p>
          <a:p>
            <a:pPr algn="just"/>
            <a:r>
              <a:rPr lang="pl-PL" sz="1800" dirty="0"/>
              <a:t>polegającej na </a:t>
            </a:r>
            <a:r>
              <a:rPr lang="pl-PL" sz="1800" b="1" dirty="0"/>
              <a:t>przygotowywaniu i podawaniu posiłków i napojów gościom siedzącym przy stołach</a:t>
            </a:r>
            <a:r>
              <a:rPr lang="pl-PL" sz="1800" dirty="0"/>
              <a:t> lub gościom dokonującym własnego wyboru potraw z wystawionego menu, spożywanych na miejscu (PKD  56.10.A),</a:t>
            </a:r>
          </a:p>
          <a:p>
            <a:pPr algn="just"/>
            <a:r>
              <a:rPr lang="pl-PL" sz="1800" b="1" dirty="0"/>
              <a:t>Ważne!</a:t>
            </a:r>
            <a:r>
              <a:rPr lang="pl-PL" sz="1800" dirty="0"/>
              <a:t> Zakaz</a:t>
            </a:r>
            <a:r>
              <a:rPr lang="pl-PL" sz="1800" b="1" dirty="0"/>
              <a:t> nie dotyczy świadczenia usług polegających na przygotowywaniu</a:t>
            </a:r>
            <a:br>
              <a:rPr lang="pl-PL" sz="1800" b="1" dirty="0"/>
            </a:br>
            <a:r>
              <a:rPr lang="pl-PL" sz="1800" b="1" dirty="0"/>
              <a:t>i podawaniu żywności na wynos</a:t>
            </a:r>
            <a:r>
              <a:rPr lang="pl-PL" sz="1800" dirty="0"/>
              <a:t> lub na jej przygotowywaniu i dostarczaniu</a:t>
            </a:r>
            <a:br>
              <a:rPr lang="pl-PL" sz="1800" dirty="0"/>
            </a:br>
            <a:r>
              <a:rPr lang="pl-PL" sz="1800" dirty="0"/>
              <a:t>oraz działalności restauracyjnej lub barowej prowadzonej w środkach transportu, wykonywanej przez oddzielne jednostki.</a:t>
            </a:r>
          </a:p>
          <a:p>
            <a:pPr algn="just"/>
            <a:r>
              <a:rPr lang="pl-PL" sz="1800" dirty="0"/>
              <a:t>związanej z organizacją, promocją lub zarządzaniem imprezami, takimi jak</a:t>
            </a:r>
            <a:r>
              <a:rPr lang="pl-PL" sz="1800" b="1" dirty="0"/>
              <a:t> targi, wystawy, kongresy, konferencje, spotkania</a:t>
            </a:r>
            <a:r>
              <a:rPr lang="pl-PL" sz="1800" dirty="0"/>
              <a:t>, włączając działalności polegające na zarządzaniu i dostarczaniu pracowników do obsługi terenów i obiektów, w których te imprezy mają miejsce (PKD 82.30.Z),</a:t>
            </a:r>
          </a:p>
          <a:p>
            <a:pPr algn="just"/>
            <a:r>
              <a:rPr lang="pl-PL" sz="1800" dirty="0"/>
              <a:t>twórczej związanej z wszelkimi zbiorowymi formami kultury i rozrywki (PKD 90.0),</a:t>
            </a:r>
          </a:p>
        </p:txBody>
      </p:sp>
      <p:sp>
        <p:nvSpPr>
          <p:cNvPr id="4" name="pole tekstowe 3">
            <a:extLst>
              <a:ext uri="{FF2B5EF4-FFF2-40B4-BE49-F238E27FC236}">
                <a16:creationId xmlns:a16="http://schemas.microsoft.com/office/drawing/2014/main" id="{FF22B97B-93C5-407F-A5B0-2475EC84B79C}"/>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Ograniczenia gospodarcze</a:t>
            </a:r>
          </a:p>
        </p:txBody>
      </p:sp>
    </p:spTree>
    <p:extLst>
      <p:ext uri="{BB962C8B-B14F-4D97-AF65-F5344CB8AC3E}">
        <p14:creationId xmlns:p14="http://schemas.microsoft.com/office/powerpoint/2010/main" val="123152006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A71D3C54-A584-4412-ACBA-5045D48C58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92" y="-255798"/>
            <a:ext cx="2762769" cy="2461188"/>
          </a:xfrm>
          <a:prstGeom prst="rect">
            <a:avLst/>
          </a:prstGeom>
        </p:spPr>
      </p:pic>
      <p:sp>
        <p:nvSpPr>
          <p:cNvPr id="5" name="Podtytuł 2">
            <a:extLst>
              <a:ext uri="{FF2B5EF4-FFF2-40B4-BE49-F238E27FC236}">
                <a16:creationId xmlns:a16="http://schemas.microsoft.com/office/drawing/2014/main" id="{BC4E53FF-7BB5-498E-A7B8-272773A08EF3}"/>
              </a:ext>
            </a:extLst>
          </p:cNvPr>
          <p:cNvSpPr txBox="1">
            <a:spLocks/>
          </p:cNvSpPr>
          <p:nvPr/>
        </p:nvSpPr>
        <p:spPr>
          <a:xfrm>
            <a:off x="3410838" y="1494744"/>
            <a:ext cx="8565138"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sz="1800" dirty="0"/>
              <a:t>związanej ze sportem, rozrywkowej i rekreacyjnej (PKD 93.0), w szczególności polegającej </a:t>
            </a:r>
            <a:r>
              <a:rPr lang="pl-PL" sz="1800" b="1" dirty="0"/>
              <a:t>na prowadzeniu miejsc spotkań, klubów, w tym klubów tanecznych </a:t>
            </a:r>
            <a:br>
              <a:rPr lang="pl-PL" sz="1800" b="1" dirty="0"/>
            </a:br>
            <a:r>
              <a:rPr lang="pl-PL" sz="1800" b="1" dirty="0"/>
              <a:t>i klubów nocnych oraz basenów, siłowni, klubów fitness</a:t>
            </a:r>
            <a:r>
              <a:rPr lang="pl-PL" sz="1800" dirty="0"/>
              <a:t>,</a:t>
            </a:r>
          </a:p>
          <a:p>
            <a:pPr algn="just"/>
            <a:r>
              <a:rPr lang="pl-PL" sz="1800" dirty="0"/>
              <a:t>związanej z projekcją filmów lub nagrań wideo w kinach, na otwartym powietrzu</a:t>
            </a:r>
            <a:br>
              <a:rPr lang="pl-PL" sz="1800" dirty="0"/>
            </a:br>
            <a:r>
              <a:rPr lang="pl-PL" sz="1800" dirty="0"/>
              <a:t>lub w pozostałych miejscach oraz działalności klubów filmowych (PKD 59.14.Z),</a:t>
            </a:r>
          </a:p>
          <a:p>
            <a:pPr algn="just"/>
            <a:r>
              <a:rPr lang="pl-PL" sz="1800" dirty="0"/>
              <a:t>związanej z </a:t>
            </a:r>
            <a:r>
              <a:rPr lang="pl-PL" sz="1800" b="1" dirty="0"/>
              <a:t>konsumpcją i podawaniem napojów</a:t>
            </a:r>
            <a:r>
              <a:rPr lang="pl-PL" sz="1800" dirty="0"/>
              <a:t> (PKD 56.30),</a:t>
            </a:r>
          </a:p>
          <a:p>
            <a:r>
              <a:rPr lang="pl-PL" sz="1800" dirty="0"/>
              <a:t>związanej z prowadzeniem </a:t>
            </a:r>
            <a:r>
              <a:rPr lang="pl-PL" sz="1800" b="1" dirty="0"/>
              <a:t>obiektów noclegowych turystycznych i miejsc krótkotrwałego zakwaterowania</a:t>
            </a:r>
            <a:r>
              <a:rPr lang="pl-PL" sz="1800" dirty="0"/>
              <a:t> (PKD 55.20),</a:t>
            </a:r>
          </a:p>
          <a:p>
            <a:pPr algn="just"/>
            <a:r>
              <a:rPr lang="pl-PL" sz="1800" dirty="0"/>
              <a:t>związanej z prowadzeniem kasyn, z wyłączeniem kasyn internetowych;</a:t>
            </a:r>
          </a:p>
          <a:p>
            <a:r>
              <a:rPr lang="pl-PL" sz="1800" dirty="0"/>
              <a:t>bibliotek, archiwów, muzeów oraz pozostałej działalności związanej z kulturą (PKD91.0);</a:t>
            </a:r>
          </a:p>
          <a:p>
            <a:pPr algn="just"/>
            <a:r>
              <a:rPr lang="pl-PL" sz="1800" dirty="0"/>
              <a:t>w zakresie lecznictwa uzdrowiskowego, w części polegającej na udzielaniu pacjentom świadczeń opieki zdrowotnej.</a:t>
            </a:r>
          </a:p>
          <a:p>
            <a:pPr marL="0" indent="0">
              <a:buNone/>
            </a:pPr>
            <a:endParaRPr lang="pl-PL" sz="4000" baseline="30000" dirty="0">
              <a:solidFill>
                <a:srgbClr val="E9530E"/>
              </a:solidFill>
              <a:latin typeface="Calibri" panose="020F0502020204030204" pitchFamily="34" charset="0"/>
              <a:cs typeface="Calibri" panose="020F0502020204030204" pitchFamily="34" charset="0"/>
            </a:endParaRPr>
          </a:p>
        </p:txBody>
      </p:sp>
      <p:sp>
        <p:nvSpPr>
          <p:cNvPr id="4" name="pole tekstowe 3">
            <a:extLst>
              <a:ext uri="{FF2B5EF4-FFF2-40B4-BE49-F238E27FC236}">
                <a16:creationId xmlns:a16="http://schemas.microsoft.com/office/drawing/2014/main" id="{FF22B97B-93C5-407F-A5B0-2475EC84B79C}"/>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Ograniczenia gospodarcze</a:t>
            </a:r>
          </a:p>
        </p:txBody>
      </p:sp>
    </p:spTree>
    <p:extLst>
      <p:ext uri="{BB962C8B-B14F-4D97-AF65-F5344CB8AC3E}">
        <p14:creationId xmlns:p14="http://schemas.microsoft.com/office/powerpoint/2010/main" val="387252274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A71D3C54-A584-4412-ACBA-5045D48C58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92" y="-255798"/>
            <a:ext cx="2762769" cy="2461188"/>
          </a:xfrm>
          <a:prstGeom prst="rect">
            <a:avLst/>
          </a:prstGeom>
        </p:spPr>
      </p:pic>
      <p:sp>
        <p:nvSpPr>
          <p:cNvPr id="5" name="Podtytuł 2">
            <a:extLst>
              <a:ext uri="{FF2B5EF4-FFF2-40B4-BE49-F238E27FC236}">
                <a16:creationId xmlns:a16="http://schemas.microsoft.com/office/drawing/2014/main" id="{BC4E53FF-7BB5-498E-A7B8-272773A08EF3}"/>
              </a:ext>
            </a:extLst>
          </p:cNvPr>
          <p:cNvSpPr txBox="1">
            <a:spLocks/>
          </p:cNvSpPr>
          <p:nvPr/>
        </p:nvSpPr>
        <p:spPr>
          <a:xfrm>
            <a:off x="3099942" y="1403304"/>
            <a:ext cx="8565138" cy="45402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1600" dirty="0"/>
              <a:t>Od 14 marca 2020 r. do odwołania obowiązuje całkowity zakaz prowadzenia działalności </a:t>
            </a:r>
            <a:r>
              <a:rPr lang="pl-PL" sz="1600" b="1" dirty="0"/>
              <a:t>w obiektach handlowych o powierzchni sprzedaży powyżej 2000 m2</a:t>
            </a:r>
            <a:r>
              <a:rPr lang="pl-PL" sz="1600" dirty="0"/>
              <a:t>, w zakresie:</a:t>
            </a:r>
          </a:p>
          <a:p>
            <a:pPr marL="0" indent="0">
              <a:buNone/>
            </a:pPr>
            <a:r>
              <a:rPr lang="pl-PL" sz="1600" dirty="0"/>
              <a:t>handlu detalicznego prowadzonego przez najemców powierzchni handlowej,</a:t>
            </a:r>
            <a:br>
              <a:rPr lang="pl-PL" sz="1600" dirty="0"/>
            </a:br>
            <a:r>
              <a:rPr lang="pl-PL" sz="1600" dirty="0"/>
              <a:t>których przeważająca działalność polega na handlu: </a:t>
            </a:r>
          </a:p>
          <a:p>
            <a:pPr lvl="1" algn="just"/>
            <a:r>
              <a:rPr lang="pl-PL" sz="1600" dirty="0"/>
              <a:t>wyrobami tekstylnymi,</a:t>
            </a:r>
          </a:p>
          <a:p>
            <a:pPr lvl="1" algn="just"/>
            <a:r>
              <a:rPr lang="pl-PL" sz="1600" dirty="0"/>
              <a:t>wyrobami odzieżowymi,</a:t>
            </a:r>
          </a:p>
          <a:p>
            <a:pPr lvl="1" algn="just"/>
            <a:r>
              <a:rPr lang="pl-PL" sz="1600" dirty="0"/>
              <a:t>obuwiem i wyrobami skórzanymi,</a:t>
            </a:r>
          </a:p>
          <a:p>
            <a:pPr lvl="1" algn="just"/>
            <a:r>
              <a:rPr lang="pl-PL" sz="1600" dirty="0"/>
              <a:t>meblami i sprzętem oświetleniowym,</a:t>
            </a:r>
          </a:p>
          <a:p>
            <a:pPr lvl="1" algn="just"/>
            <a:r>
              <a:rPr lang="pl-PL" sz="1600" dirty="0"/>
              <a:t>sprzętem radiowo-telewizyjnym lub sprzętem gospodarstwa domowego,</a:t>
            </a:r>
          </a:p>
          <a:p>
            <a:pPr lvl="1" algn="just"/>
            <a:r>
              <a:rPr lang="pl-PL" sz="1600" dirty="0"/>
              <a:t>artykułami piśmiennymi i księgarskimi;</a:t>
            </a:r>
          </a:p>
          <a:p>
            <a:pPr algn="just"/>
            <a:r>
              <a:rPr lang="pl-PL" sz="1600" dirty="0"/>
              <a:t>prowadzenia działalności gastronomicznej i rozrywkowej.</a:t>
            </a:r>
          </a:p>
          <a:p>
            <a:pPr marL="0" indent="0" algn="just">
              <a:buNone/>
            </a:pPr>
            <a:r>
              <a:rPr lang="pl-PL" sz="1600" b="1" dirty="0"/>
              <a:t>Ważne! </a:t>
            </a:r>
            <a:r>
              <a:rPr lang="pl-PL" sz="1600" dirty="0"/>
              <a:t>Zakaz nie dotyczy:</a:t>
            </a:r>
          </a:p>
          <a:p>
            <a:pPr algn="just"/>
            <a:r>
              <a:rPr lang="pl-PL" sz="1600" dirty="0"/>
              <a:t>sklepów spożywczych, aptek, drogerii, pralni, banków i placówek finansowych, prowadzonych </a:t>
            </a:r>
            <a:br>
              <a:rPr lang="pl-PL" sz="1600" dirty="0"/>
            </a:br>
            <a:r>
              <a:rPr lang="pl-PL" sz="1600" dirty="0"/>
              <a:t>w galeriach handlowych,</a:t>
            </a:r>
          </a:p>
          <a:p>
            <a:pPr algn="just"/>
            <a:r>
              <a:rPr lang="pl-PL" sz="1600" dirty="0"/>
              <a:t>oraz </a:t>
            </a:r>
            <a:r>
              <a:rPr lang="pl-PL" sz="1600" b="1" dirty="0"/>
              <a:t>wszystkich sklepów poza galeriami handlowymi</a:t>
            </a:r>
            <a:r>
              <a:rPr lang="pl-PL" sz="1600" dirty="0"/>
              <a:t>, niezależnie od tego co sprzedają.</a:t>
            </a:r>
          </a:p>
          <a:p>
            <a:pPr marL="0" indent="0">
              <a:buNone/>
            </a:pPr>
            <a:endParaRPr lang="pl-PL" sz="4000" baseline="30000" dirty="0">
              <a:solidFill>
                <a:srgbClr val="E9530E"/>
              </a:solidFill>
              <a:latin typeface="Calibri" panose="020F0502020204030204" pitchFamily="34" charset="0"/>
              <a:cs typeface="Calibri" panose="020F0502020204030204" pitchFamily="34" charset="0"/>
            </a:endParaRPr>
          </a:p>
        </p:txBody>
      </p:sp>
      <p:sp>
        <p:nvSpPr>
          <p:cNvPr id="4" name="pole tekstowe 3">
            <a:extLst>
              <a:ext uri="{FF2B5EF4-FFF2-40B4-BE49-F238E27FC236}">
                <a16:creationId xmlns:a16="http://schemas.microsoft.com/office/drawing/2014/main" id="{FF22B97B-93C5-407F-A5B0-2475EC84B79C}"/>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Ograniczenia gospodarcze</a:t>
            </a:r>
          </a:p>
        </p:txBody>
      </p:sp>
    </p:spTree>
    <p:extLst>
      <p:ext uri="{BB962C8B-B14F-4D97-AF65-F5344CB8AC3E}">
        <p14:creationId xmlns:p14="http://schemas.microsoft.com/office/powerpoint/2010/main" val="21615720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706750" y="1540464"/>
            <a:ext cx="8565138" cy="4027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400" dirty="0"/>
              <a:t>Zachować bezpieczną odległość od rozmówcy (1-1,5 metra).</a:t>
            </a:r>
          </a:p>
          <a:p>
            <a:r>
              <a:rPr lang="pl-PL" sz="2400" dirty="0"/>
              <a:t>Promować w miarę możliwości kontakt z klientami za pomocą urządzeń teleinformatycznych.</a:t>
            </a:r>
          </a:p>
          <a:p>
            <a:r>
              <a:rPr lang="pl-PL" sz="2400" dirty="0"/>
              <a:t>Promować dokonywanie płatności bezgotówkowych.</a:t>
            </a:r>
          </a:p>
          <a:p>
            <a:r>
              <a:rPr lang="pl-PL" sz="2400" dirty="0"/>
              <a:t>Promować regularne i dokładne mycie rąk wodą z mydłem </a:t>
            </a:r>
            <a:br>
              <a:rPr lang="pl-PL" sz="2400" dirty="0"/>
            </a:br>
            <a:r>
              <a:rPr lang="pl-PL" sz="2400" dirty="0"/>
              <a:t>lub ich dezynfekcję środkiem na bazie alkoholu (min. 60%).</a:t>
            </a:r>
            <a:endParaRPr lang="pl-PL" sz="2400" b="1" baseline="30000" dirty="0">
              <a:solidFill>
                <a:srgbClr val="5C5C5C"/>
              </a:solidFill>
              <a:cs typeface="Calibri" panose="020F0502020204030204" pitchFamily="34" charset="0"/>
            </a:endParaRPr>
          </a:p>
          <a:p>
            <a:r>
              <a:rPr lang="pl-PL" sz="2400" dirty="0"/>
              <a:t>Upewnić się, że pracownicy oraz klienci mają dostęp do miejsc, </a:t>
            </a:r>
            <a:br>
              <a:rPr lang="pl-PL" sz="2400" dirty="0"/>
            </a:br>
            <a:r>
              <a:rPr lang="pl-PL" sz="2400" dirty="0"/>
              <a:t>w których mogą myć ręce mydłem i wodą. </a:t>
            </a:r>
          </a:p>
          <a:p>
            <a:endParaRPr lang="pl-PL" sz="2400" b="1" baseline="30000" dirty="0">
              <a:solidFill>
                <a:srgbClr val="5C5C5C"/>
              </a:solidFill>
              <a:cs typeface="Calibri" panose="020F0502020204030204" pitchFamily="34" charset="0"/>
            </a:endParaRPr>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spTree>
    <p:extLst>
      <p:ext uri="{BB962C8B-B14F-4D97-AF65-F5344CB8AC3E}">
        <p14:creationId xmlns:p14="http://schemas.microsoft.com/office/powerpoint/2010/main" val="40812225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999412" y="1332760"/>
            <a:ext cx="8565138" cy="47515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sz="2400" dirty="0"/>
              <a:t>Umieścić dozowniki z mydłem lub innym płynem odkażającym </a:t>
            </a:r>
            <a:br>
              <a:rPr lang="pl-PL" sz="2400" dirty="0"/>
            </a:br>
            <a:r>
              <a:rPr lang="pl-PL" sz="2400" dirty="0"/>
              <a:t>w widocznych miejscach i upewnić się, że dozowniki te są regularnie napełniane. </a:t>
            </a:r>
          </a:p>
          <a:p>
            <a:pPr algn="just"/>
            <a:r>
              <a:rPr lang="pl-PL" sz="2400" dirty="0">
                <a:solidFill>
                  <a:srgbClr val="FF0000"/>
                </a:solidFill>
              </a:rPr>
              <a:t>Wywiesić w widocznym miejscu instrukcję mycia rąk.</a:t>
            </a:r>
          </a:p>
          <a:p>
            <a:pPr algn="just"/>
            <a:r>
              <a:rPr lang="pl-PL" sz="2400" dirty="0"/>
              <a:t>Upowszechniać wśród pracowników wiedzę z zakresu BHP. Zwrócić szczególną uwagę na rekomendacje, aby NIE dotykać dłońmi okolic twarzy zwłaszcza ust, nosa i oczu.</a:t>
            </a:r>
          </a:p>
          <a:p>
            <a:pPr algn="just"/>
            <a:r>
              <a:rPr lang="pl-PL" sz="2400" dirty="0"/>
              <a:t>Przestrzegać higieny kaszlu i oddychania. Podczas kaszlu i kichania należy zakryć usta i nos zgiętym łokciem lub chusteczką </a:t>
            </a:r>
            <a:br>
              <a:rPr lang="pl-PL" sz="2400" dirty="0"/>
            </a:br>
            <a:r>
              <a:rPr lang="pl-PL" sz="2400" dirty="0"/>
              <a:t>– jak najszybciej wyrzuć chusteczkę do zamkniętego kosza i umyć ręce, używając mydła i wody lub zdezynfekować je środkami na bazie alkoholu (min. 60%).</a:t>
            </a:r>
          </a:p>
          <a:p>
            <a:endParaRPr lang="pl-PL" sz="2400" b="1" baseline="30000" dirty="0">
              <a:solidFill>
                <a:srgbClr val="5C5C5C"/>
              </a:solidFill>
              <a:cs typeface="Calibri" panose="020F0502020204030204" pitchFamily="34" charset="0"/>
            </a:endParaRPr>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spTree>
    <p:extLst>
      <p:ext uri="{BB962C8B-B14F-4D97-AF65-F5344CB8AC3E}">
        <p14:creationId xmlns:p14="http://schemas.microsoft.com/office/powerpoint/2010/main" val="16835930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798064" y="1231532"/>
            <a:ext cx="8766486" cy="50629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sz="2400" dirty="0"/>
              <a:t>Nie obawiać się zwracać uwagi współpracownikowi i klientom, aby nie kasłał i nie kichał w naszym kierunku.</a:t>
            </a:r>
          </a:p>
          <a:p>
            <a:pPr algn="just"/>
            <a:r>
              <a:rPr lang="pl-PL" sz="2400" dirty="0"/>
              <a:t>Zapewnić, aby pomieszczenia były czyste i higieniczne:</a:t>
            </a:r>
          </a:p>
          <a:p>
            <a:pPr algn="just">
              <a:buFont typeface="Wingdings" panose="05000000000000000000" pitchFamily="2" charset="2"/>
              <a:buChar char="ü"/>
            </a:pPr>
            <a:r>
              <a:rPr lang="pl-PL" sz="2400" dirty="0"/>
              <a:t>powierzchnie dotykowe takie jak: biurka, stoły, klamki, włączniki światła, poręcze i inne przedmioty (np. telefony, klawiatury, terminale płatnicze), a także wyposażenia magazynów oraz urządzenia do przemieszczania wewnętrznego towarów muszą być regularnie wycierane środkiem dezynfekującym lub przecierane wodą z detergentem;</a:t>
            </a:r>
          </a:p>
          <a:p>
            <a:pPr algn="just">
              <a:buFont typeface="Wingdings" panose="05000000000000000000" pitchFamily="2" charset="2"/>
              <a:buChar char="ü"/>
            </a:pPr>
            <a:r>
              <a:rPr lang="pl-PL" sz="2400" dirty="0"/>
              <a:t>wszystkie obszary często używane, takie jak toalety, pomieszczenia wspólne, powinny być regularnie i starannie sprzątane z użyciem wody z detergentem.</a:t>
            </a:r>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spTree>
    <p:extLst>
      <p:ext uri="{BB962C8B-B14F-4D97-AF65-F5344CB8AC3E}">
        <p14:creationId xmlns:p14="http://schemas.microsoft.com/office/powerpoint/2010/main" val="14212227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551176" y="1652535"/>
            <a:ext cx="8839584" cy="3989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sz="2400" dirty="0"/>
              <a:t>Przypominamy, że zgodnie z art. 3 ustawy z dnia 2 marca 2020 r. </a:t>
            </a:r>
            <a:br>
              <a:rPr lang="pl-PL" sz="2400" dirty="0"/>
            </a:br>
            <a:r>
              <a:rPr lang="pl-PL" sz="2400" dirty="0"/>
              <a:t>o szczególnych rozwiązaniach związanych z zapobieganiem, przeciwdziałaniem i zwalczaniem COVID-19, innych chorób zakaźnych oraz wywołanych nimi sytuacji kryzysowych, w celu przeciwdziałania COVID 19 pracodawca może polecić pracownikowi wykonywanie, przez czas oznaczony, pracy określonej w umowie </a:t>
            </a:r>
            <a:br>
              <a:rPr lang="pl-PL" sz="2400" dirty="0"/>
            </a:br>
            <a:r>
              <a:rPr lang="pl-PL" sz="2400" dirty="0"/>
              <a:t>o pracę, poza miejscem jej stałego wykonywania (praca zdalna).</a:t>
            </a:r>
          </a:p>
          <a:p>
            <a:pPr algn="just"/>
            <a:r>
              <a:rPr lang="pl-PL" sz="2400" dirty="0"/>
              <a:t>NIE zaleca się noszenia maseczek ochronnych przez osoby zdrowe! </a:t>
            </a:r>
            <a:br>
              <a:rPr lang="pl-PL" sz="2400" dirty="0"/>
            </a:br>
            <a:r>
              <a:rPr lang="pl-PL" sz="2400" dirty="0"/>
              <a:t>Maseczki ochronne powinny nosić osoby chore, osoby opiekujące się chorymi oraz personel medyczny pracujący z pacjentami podejrzewanymi o zakażenie </a:t>
            </a:r>
            <a:r>
              <a:rPr lang="pl-PL" sz="2400" dirty="0" err="1"/>
              <a:t>koronawirusem</a:t>
            </a:r>
            <a:r>
              <a:rPr lang="pl-PL" sz="2400" dirty="0"/>
              <a:t>.</a:t>
            </a:r>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spTree>
    <p:extLst>
      <p:ext uri="{BB962C8B-B14F-4D97-AF65-F5344CB8AC3E}">
        <p14:creationId xmlns:p14="http://schemas.microsoft.com/office/powerpoint/2010/main" val="6601557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450237" y="1135609"/>
            <a:ext cx="9598891" cy="33298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pl-PL" sz="2400" b="1" dirty="0"/>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pic>
        <p:nvPicPr>
          <p:cNvPr id="3" name="Obraz 2">
            <a:extLst>
              <a:ext uri="{FF2B5EF4-FFF2-40B4-BE49-F238E27FC236}">
                <a16:creationId xmlns:a16="http://schemas.microsoft.com/office/drawing/2014/main" id="{037C7730-6665-4230-8ABB-62140BD4C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5653" y="1366940"/>
            <a:ext cx="4544923" cy="4497536"/>
          </a:xfrm>
          <a:prstGeom prst="rect">
            <a:avLst/>
          </a:prstGeom>
        </p:spPr>
      </p:pic>
    </p:spTree>
    <p:extLst>
      <p:ext uri="{BB962C8B-B14F-4D97-AF65-F5344CB8AC3E}">
        <p14:creationId xmlns:p14="http://schemas.microsoft.com/office/powerpoint/2010/main" val="10904564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50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0EBA49F-A7B3-4105-A2B5-544851FC4B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50" y="-98806"/>
            <a:ext cx="2462543" cy="2602309"/>
          </a:xfrm>
          <a:prstGeom prst="rect">
            <a:avLst/>
          </a:prstGeom>
        </p:spPr>
      </p:pic>
      <p:sp>
        <p:nvSpPr>
          <p:cNvPr id="5" name="Podtytuł 2">
            <a:extLst>
              <a:ext uri="{FF2B5EF4-FFF2-40B4-BE49-F238E27FC236}">
                <a16:creationId xmlns:a16="http://schemas.microsoft.com/office/drawing/2014/main" id="{7B88FFB5-D0E2-44AC-8BC0-A1D6A583505D}"/>
              </a:ext>
            </a:extLst>
          </p:cNvPr>
          <p:cNvSpPr txBox="1">
            <a:spLocks/>
          </p:cNvSpPr>
          <p:nvPr/>
        </p:nvSpPr>
        <p:spPr>
          <a:xfrm>
            <a:off x="2450237" y="1135609"/>
            <a:ext cx="9598891" cy="33298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pl-PL" sz="2400" b="1" dirty="0"/>
          </a:p>
          <a:p>
            <a:pPr marL="0" indent="0" algn="ctr">
              <a:buNone/>
            </a:pPr>
            <a:r>
              <a:rPr lang="pl-PL" sz="4000" b="1" dirty="0"/>
              <a:t>Ważne!</a:t>
            </a:r>
            <a:br>
              <a:rPr lang="pl-PL" sz="4000" b="1" dirty="0"/>
            </a:br>
            <a:endParaRPr lang="pl-PL" sz="4000" b="1" dirty="0"/>
          </a:p>
          <a:p>
            <a:pPr marL="0" indent="0" algn="ctr">
              <a:buNone/>
            </a:pPr>
            <a:r>
              <a:rPr lang="pl-PL" sz="4000" b="1" dirty="0"/>
              <a:t>Działa infolinia Narodowego Funduszu Zdrowia 800 190 590, gdzie można uzyskać informacje dotyczące postępowania </a:t>
            </a:r>
            <a:br>
              <a:rPr lang="pl-PL" sz="4000" b="1" dirty="0"/>
            </a:br>
            <a:r>
              <a:rPr lang="pl-PL" sz="4000" b="1" dirty="0"/>
              <a:t>w sytuacji podejrzenia zakażenia </a:t>
            </a:r>
            <a:r>
              <a:rPr lang="pl-PL" sz="4000" b="1" dirty="0" err="1"/>
              <a:t>koronawirusem</a:t>
            </a:r>
            <a:r>
              <a:rPr lang="pl-PL" sz="4000" b="1" dirty="0"/>
              <a:t>.</a:t>
            </a:r>
            <a:endParaRPr lang="pl-PL" sz="4000" dirty="0"/>
          </a:p>
        </p:txBody>
      </p:sp>
      <p:sp>
        <p:nvSpPr>
          <p:cNvPr id="4" name="pole tekstowe 3">
            <a:extLst>
              <a:ext uri="{FF2B5EF4-FFF2-40B4-BE49-F238E27FC236}">
                <a16:creationId xmlns:a16="http://schemas.microsoft.com/office/drawing/2014/main" id="{82E655CE-9F22-41E1-BD32-F9E4C51FA11F}"/>
              </a:ext>
            </a:extLst>
          </p:cNvPr>
          <p:cNvSpPr txBox="1"/>
          <p:nvPr/>
        </p:nvSpPr>
        <p:spPr>
          <a:xfrm>
            <a:off x="5696712" y="427722"/>
            <a:ext cx="5854880" cy="707886"/>
          </a:xfrm>
          <a:prstGeom prst="rect">
            <a:avLst/>
          </a:prstGeom>
          <a:noFill/>
        </p:spPr>
        <p:txBody>
          <a:bodyPr wrap="square" rtlCol="0">
            <a:spAutoFit/>
          </a:bodyPr>
          <a:lstStyle/>
          <a:p>
            <a:pPr algn="r"/>
            <a:r>
              <a:rPr lang="pl-PL" sz="4000" dirty="0">
                <a:solidFill>
                  <a:srgbClr val="5C5C5C"/>
                </a:solidFill>
                <a:latin typeface="+mj-lt"/>
              </a:rPr>
              <a:t>Działania ochronne</a:t>
            </a:r>
          </a:p>
        </p:txBody>
      </p:sp>
    </p:spTree>
    <p:extLst>
      <p:ext uri="{BB962C8B-B14F-4D97-AF65-F5344CB8AC3E}">
        <p14:creationId xmlns:p14="http://schemas.microsoft.com/office/powerpoint/2010/main" val="2890330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1B484DAB-3E09-4D8E-8EBA-C5EE1177F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708" y="-159264"/>
            <a:ext cx="3287975" cy="2227338"/>
          </a:xfrm>
          <a:prstGeom prst="rect">
            <a:avLst/>
          </a:prstGeom>
        </p:spPr>
      </p:pic>
      <p:sp>
        <p:nvSpPr>
          <p:cNvPr id="2" name="pole tekstowe 1">
            <a:extLst>
              <a:ext uri="{FF2B5EF4-FFF2-40B4-BE49-F238E27FC236}">
                <a16:creationId xmlns:a16="http://schemas.microsoft.com/office/drawing/2014/main" id="{5B1410F5-6C3A-45AC-976B-2DEFBFB59F55}"/>
              </a:ext>
            </a:extLst>
          </p:cNvPr>
          <p:cNvSpPr txBox="1"/>
          <p:nvPr/>
        </p:nvSpPr>
        <p:spPr>
          <a:xfrm>
            <a:off x="2404872" y="1204987"/>
            <a:ext cx="9278420" cy="2923877"/>
          </a:xfrm>
          <a:prstGeom prst="rect">
            <a:avLst/>
          </a:prstGeom>
          <a:noFill/>
        </p:spPr>
        <p:txBody>
          <a:bodyPr wrap="square" rtlCol="0">
            <a:spAutoFit/>
          </a:bodyPr>
          <a:lstStyle/>
          <a:p>
            <a:pPr algn="just"/>
            <a:r>
              <a:rPr lang="pl-PL" sz="2800" dirty="0"/>
              <a:t>Zachęcamy do kontaktu oraz śledzenia naszych mediów społecznościowych, gdzie na bieżąco umieszczamy  najnowsze  informacje dla przedsiębiorców</a:t>
            </a:r>
            <a:r>
              <a:rPr lang="pl-PL" sz="3200" dirty="0"/>
              <a:t>.</a:t>
            </a:r>
          </a:p>
          <a:p>
            <a:pPr algn="just"/>
            <a:endParaRPr lang="pl-PL" sz="3200" dirty="0">
              <a:solidFill>
                <a:srgbClr val="FF6600"/>
              </a:solidFill>
            </a:endParaRPr>
          </a:p>
          <a:p>
            <a:pPr algn="just"/>
            <a:r>
              <a:rPr lang="pl-PL" sz="3200" dirty="0">
                <a:solidFill>
                  <a:srgbClr val="FF6600"/>
                </a:solidFill>
              </a:rPr>
              <a:t>Kontakt pod numerem telefonu: </a:t>
            </a:r>
            <a:r>
              <a:rPr lang="pl-PL" sz="3200" b="1" dirty="0">
                <a:solidFill>
                  <a:srgbClr val="FF6600"/>
                </a:solidFill>
              </a:rPr>
              <a:t>785 059 104</a:t>
            </a:r>
            <a:r>
              <a:rPr lang="pl-PL" sz="3200" dirty="0">
                <a:solidFill>
                  <a:srgbClr val="FF6600"/>
                </a:solidFill>
              </a:rPr>
              <a:t> </a:t>
            </a:r>
            <a:br>
              <a:rPr lang="pl-PL" sz="3200" dirty="0">
                <a:solidFill>
                  <a:srgbClr val="FF6600"/>
                </a:solidFill>
              </a:rPr>
            </a:br>
            <a:r>
              <a:rPr lang="pl-PL" sz="3200" dirty="0">
                <a:solidFill>
                  <a:srgbClr val="FF6600"/>
                </a:solidFill>
              </a:rPr>
              <a:t>lub mailem: </a:t>
            </a:r>
            <a:r>
              <a:rPr lang="pl-PL" sz="3200" b="1" dirty="0">
                <a:solidFill>
                  <a:srgbClr val="FF6600"/>
                </a:solidFill>
                <a:hlinkClick r:id="rId3">
                  <a:extLst>
                    <a:ext uri="{A12FA001-AC4F-418D-AE19-62706E023703}">
                      <ahyp:hlinkClr xmlns:ahyp="http://schemas.microsoft.com/office/drawing/2018/hyperlinkcolor" val="tx"/>
                    </a:ext>
                  </a:extLst>
                </a:hlinkClick>
              </a:rPr>
              <a:t>renata.murawska@marr.pl</a:t>
            </a:r>
            <a:endParaRPr lang="pl-PL" sz="3200" dirty="0">
              <a:solidFill>
                <a:srgbClr val="FF6600"/>
              </a:solidFill>
            </a:endParaRPr>
          </a:p>
        </p:txBody>
      </p:sp>
      <p:sp>
        <p:nvSpPr>
          <p:cNvPr id="19" name="pole tekstowe 18">
            <a:extLst>
              <a:ext uri="{FF2B5EF4-FFF2-40B4-BE49-F238E27FC236}">
                <a16:creationId xmlns:a16="http://schemas.microsoft.com/office/drawing/2014/main" id="{263F3FD4-463C-414A-94D9-ADDCDE670EB9}"/>
              </a:ext>
            </a:extLst>
          </p:cNvPr>
          <p:cNvSpPr txBox="1"/>
          <p:nvPr/>
        </p:nvSpPr>
        <p:spPr>
          <a:xfrm>
            <a:off x="3959860" y="4893388"/>
            <a:ext cx="6159500" cy="1138773"/>
          </a:xfrm>
          <a:prstGeom prst="rect">
            <a:avLst/>
          </a:prstGeom>
          <a:noFill/>
        </p:spPr>
        <p:txBody>
          <a:bodyPr wrap="square" rtlCol="0">
            <a:spAutoFit/>
          </a:bodyPr>
          <a:lstStyle/>
          <a:p>
            <a:pPr algn="ctr"/>
            <a:r>
              <a:rPr lang="pl-PL" sz="4400" dirty="0">
                <a:solidFill>
                  <a:srgbClr val="5C5C5C"/>
                </a:solidFill>
                <a:hlinkClick r:id="rId4"/>
              </a:rPr>
              <a:t>www.marr.pl</a:t>
            </a:r>
            <a:endParaRPr lang="pl-PL" sz="4400" dirty="0">
              <a:solidFill>
                <a:srgbClr val="5C5C5C"/>
              </a:solidFill>
            </a:endParaRPr>
          </a:p>
          <a:p>
            <a:pPr algn="ctr"/>
            <a:endParaRPr lang="pl-PL" sz="1200" dirty="0">
              <a:solidFill>
                <a:srgbClr val="5C5C5C"/>
              </a:solidFill>
            </a:endParaRPr>
          </a:p>
          <a:p>
            <a:pPr algn="ctr"/>
            <a:endParaRPr lang="pl-PL" sz="1200" dirty="0">
              <a:solidFill>
                <a:srgbClr val="5C5C5C"/>
              </a:solidFill>
            </a:endParaRPr>
          </a:p>
        </p:txBody>
      </p:sp>
    </p:spTree>
    <p:extLst>
      <p:ext uri="{BB962C8B-B14F-4D97-AF65-F5344CB8AC3E}">
        <p14:creationId xmlns:p14="http://schemas.microsoft.com/office/powerpoint/2010/main" val="1281675424"/>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2301</TotalTime>
  <Words>1271</Words>
  <Application>Microsoft Office PowerPoint</Application>
  <PresentationFormat>Panoramiczny</PresentationFormat>
  <Paragraphs>130</Paragraphs>
  <Slides>21</Slides>
  <Notes>0</Notes>
  <HiddenSlides>0</HiddenSlides>
  <MMClips>0</MMClips>
  <ScaleCrop>false</ScaleCrop>
  <HeadingPairs>
    <vt:vector size="6" baseType="variant">
      <vt:variant>
        <vt:lpstr>Używane czcionki</vt:lpstr>
      </vt:variant>
      <vt:variant>
        <vt:i4>4</vt:i4>
      </vt:variant>
      <vt:variant>
        <vt:lpstr>Motyw</vt:lpstr>
      </vt:variant>
      <vt:variant>
        <vt:i4>3</vt:i4>
      </vt:variant>
      <vt:variant>
        <vt:lpstr>Tytuły slajdów</vt:lpstr>
      </vt:variant>
      <vt:variant>
        <vt:i4>21</vt:i4>
      </vt:variant>
    </vt:vector>
  </HeadingPairs>
  <TitlesOfParts>
    <vt:vector size="28" baseType="lpstr">
      <vt:lpstr>Arial</vt:lpstr>
      <vt:lpstr>Wingdings</vt:lpstr>
      <vt:lpstr>Calibri Light</vt:lpstr>
      <vt:lpstr>Calibri</vt:lpstr>
      <vt:lpstr>Motyw pakietu Office</vt:lpstr>
      <vt:lpstr>1_Motyw pakietu Office</vt:lpstr>
      <vt:lpstr>3_Motyw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Marcin Rebeta</dc:creator>
  <cp:lastModifiedBy>Murawska, Renata</cp:lastModifiedBy>
  <cp:revision>231</cp:revision>
  <cp:lastPrinted>2019-09-17T06:57:29Z</cp:lastPrinted>
  <dcterms:created xsi:type="dcterms:W3CDTF">2019-08-12T12:47:36Z</dcterms:created>
  <dcterms:modified xsi:type="dcterms:W3CDTF">2020-03-18T10:37:29Z</dcterms:modified>
</cp:coreProperties>
</file>