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1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2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3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77" r:id="rId4"/>
    <p:sldId id="279" r:id="rId5"/>
    <p:sldId id="278" r:id="rId6"/>
    <p:sldId id="280" r:id="rId7"/>
    <p:sldId id="281" r:id="rId8"/>
    <p:sldId id="282" r:id="rId9"/>
    <p:sldId id="284" r:id="rId10"/>
    <p:sldId id="270" r:id="rId11"/>
    <p:sldId id="271" r:id="rId12"/>
    <p:sldId id="285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zyra, Monika" initials="KM" lastIdx="1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DEFB"/>
    <a:srgbClr val="0596B8"/>
    <a:srgbClr val="0489A8"/>
    <a:srgbClr val="07CBF9"/>
    <a:srgbClr val="05A7CD"/>
    <a:srgbClr val="0070C0"/>
    <a:srgbClr val="253E55"/>
    <a:srgbClr val="566D90"/>
    <a:srgbClr val="FFFFFF"/>
    <a:srgbClr val="774D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E0057F-D39A-407A-9CCB-CC16B306AA72}" v="20" dt="2020-12-03T10:28:03.120"/>
    <p1510:client id="{7985E794-8B7C-430A-AF8B-C1B12D020E84}" v="3" dt="2020-12-03T09:14:53.4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8" autoAdjust="0"/>
    <p:restoredTop sz="94660"/>
  </p:normalViewPr>
  <p:slideViewPr>
    <p:cSldViewPr snapToGrid="0">
      <p:cViewPr varScale="1">
        <p:scale>
          <a:sx n="70" d="100"/>
          <a:sy n="70" d="100"/>
        </p:scale>
        <p:origin x="32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Arkusz_programu_Microsoft_Excel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Arkusz_programu_Microsoft_Excel11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Arkusz_programu_Microsoft_Excel12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769726700829064"/>
          <c:y val="2.2631077997841365E-2"/>
          <c:w val="0.38562523434570678"/>
          <c:h val="0.93514892434756802"/>
        </c:manualLayout>
      </c:layout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Kolumna2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6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626-4A67-9B46-5F0D43DBB3EA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626-4A67-9B46-5F0D43DBB3EA}"/>
              </c:ext>
            </c:extLst>
          </c:dPt>
          <c:dPt>
            <c:idx val="2"/>
            <c:bubble3D val="0"/>
            <c:spPr>
              <a:solidFill>
                <a:schemeClr val="accent1">
                  <a:tint val="6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626-4A67-9B46-5F0D43DBB3EA}"/>
              </c:ext>
            </c:extLst>
          </c:dPt>
          <c:dPt>
            <c:idx val="3"/>
            <c:bubble3D val="0"/>
            <c:spPr>
              <a:solidFill>
                <a:schemeClr val="accent1">
                  <a:tint val="30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sysClr val="window" lastClr="FFFFFF">
                    <a:lumMod val="75000"/>
                    <a:alpha val="40000"/>
                  </a:sysClr>
                </a:outerShdw>
              </a:effectLst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626-4A67-9B46-5F0D43DBB3EA}"/>
              </c:ext>
            </c:extLst>
          </c:dPt>
          <c:dPt>
            <c:idx val="4"/>
            <c:bubble3D val="0"/>
            <c:spPr>
              <a:solidFill>
                <a:schemeClr val="accent1">
                  <a:tint val="9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sysClr val="window" lastClr="FFFFFF">
                    <a:lumMod val="75000"/>
                    <a:alpha val="40000"/>
                  </a:sysClr>
                </a:outerShdw>
              </a:effectLst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626-4A67-9B46-5F0D43DBB3EA}"/>
              </c:ext>
            </c:extLst>
          </c:dPt>
          <c:dPt>
            <c:idx val="5"/>
            <c:bubble3D val="0"/>
            <c:spPr>
              <a:solidFill>
                <a:schemeClr val="accent1">
                  <a:tint val="60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sysClr val="window" lastClr="FFFFFF">
                    <a:lumMod val="75000"/>
                    <a:alpha val="40000"/>
                  </a:sysClr>
                </a:outerShdw>
              </a:effectLst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3626-4A67-9B46-5F0D43DBB3EA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6F071601-6079-451E-9770-320DA8243FB5}" type="VALUE">
                      <a:rPr lang="en-US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626-4A67-9B46-5F0D43DBB3EA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8.8183421516754047E-3"/>
                  <c:y val="9.9354197714853452E-3"/>
                </c:manualLayout>
              </c:layout>
              <c:tx>
                <c:rich>
                  <a:bodyPr/>
                  <a:lstStyle/>
                  <a:p>
                    <a:fld id="{FAB76F79-07B9-4D4B-A5DD-E5C8160BB191}" type="VALUE">
                      <a:rPr lang="en-US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626-4A67-9B46-5F0D43DBB3EA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"/>
                  <c:y val="-3.4773969200198721E-2"/>
                </c:manualLayout>
              </c:layout>
              <c:tx>
                <c:rich>
                  <a:bodyPr/>
                  <a:lstStyle/>
                  <a:p>
                    <a:fld id="{8A5A2B31-6890-48D6-BDA5-5103205E3535}" type="VALUE">
                      <a:rPr lang="en-US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626-4A67-9B46-5F0D43DBB3EA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aramond" panose="02020404030301010803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Tak</c:v>
                </c:pt>
                <c:pt idx="1">
                  <c:v>Nie</c:v>
                </c:pt>
                <c:pt idx="2">
                  <c:v>Nie jestem pewien/pewna</c:v>
                </c:pt>
              </c:strCache>
            </c:strRef>
          </c:cat>
          <c:val>
            <c:numRef>
              <c:f>Arkusz1!$B$2:$B$4</c:f>
              <c:numCache>
                <c:formatCode>0.0%</c:formatCode>
                <c:ptCount val="3"/>
                <c:pt idx="0">
                  <c:v>0.891795226651659</c:v>
                </c:pt>
                <c:pt idx="1">
                  <c:v>5.0439909218949405E-2</c:v>
                </c:pt>
                <c:pt idx="2">
                  <c:v>5.7764864129386903E-2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3626-4A67-9B46-5F0D43DBB3E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4.6296296296296294E-2"/>
          <c:y val="7.6014944982372809E-2"/>
          <c:w val="0.28784683164604424"/>
          <c:h val="0.874619601134445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defRPr>
          </a:pPr>
          <a:endParaRPr lang="pl-P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latin typeface="Garamond" panose="02020404030301010803" pitchFamily="18" charset="0"/>
          <a:cs typeface="Times New Roman" panose="02020603050405020304" pitchFamily="18" charset="0"/>
        </a:defRPr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4679067894291"/>
          <c:y val="1.7930553012268816E-2"/>
          <c:w val="0.77530343429293558"/>
          <c:h val="0.8707604098614311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169-4025-B8E7-B41AE53CEEE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169-4025-B8E7-B41AE53CEEE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169-4025-B8E7-B41AE53CEEE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169-4025-B8E7-B41AE53CEEE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169-4025-B8E7-B41AE53CEEE8}"/>
              </c:ext>
            </c:extLst>
          </c:dPt>
          <c:dLbls>
            <c:dLbl>
              <c:idx val="3"/>
              <c:layout>
                <c:manualLayout>
                  <c:x val="-4.685407188632096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D169-4025-B8E7-B41AE53CEEE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Arkusz1!$A$2:$A$6</c:f>
              <c:strCache>
                <c:ptCount val="5"/>
                <c:pt idx="0">
                  <c:v>Nie wiem/Trudno powiedzieć</c:v>
                </c:pt>
                <c:pt idx="1">
                  <c:v>Zakaz spalania drewna o wilgotności powyżej 20%</c:v>
                </c:pt>
                <c:pt idx="2">
                  <c:v>Całkowity zakaz spalania węgla i drewna</c:v>
                </c:pt>
                <c:pt idx="3">
                  <c:v>Zakaz instalacji nowych kominków, które nie spełniają wymagań ekoprojektu, czyli minimalnego odzysku ciepła itp.</c:v>
                </c:pt>
                <c:pt idx="4">
                  <c:v>Nakaz wymiany pozaklasowych kotłów na węgiel i drewno do końca 2022 roku</c:v>
                </c:pt>
              </c:strCache>
            </c:strRef>
          </c:cat>
          <c:val>
            <c:numRef>
              <c:f>Arkusz1!$B$2:$B$6</c:f>
              <c:numCache>
                <c:formatCode>0.0%</c:formatCode>
                <c:ptCount val="5"/>
                <c:pt idx="0">
                  <c:v>0.19124223774816168</c:v>
                </c:pt>
                <c:pt idx="1">
                  <c:v>0.41386208091238968</c:v>
                </c:pt>
                <c:pt idx="2">
                  <c:v>0.43167714100069227</c:v>
                </c:pt>
                <c:pt idx="3">
                  <c:v>0.46782194280827505</c:v>
                </c:pt>
                <c:pt idx="4">
                  <c:v>0.63256476117704641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D169-4025-B8E7-B41AE53CEE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"/>
        <c:axId val="445685776"/>
        <c:axId val="445684600"/>
      </c:barChart>
      <c:catAx>
        <c:axId val="4456857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5684600"/>
        <c:crosses val="autoZero"/>
        <c:auto val="1"/>
        <c:lblAlgn val="ctr"/>
        <c:lblOffset val="100"/>
        <c:noMultiLvlLbl val="0"/>
      </c:catAx>
      <c:valAx>
        <c:axId val="445684600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568577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baseline="0">
          <a:latin typeface="Calibri" panose="020F0502020204030204" pitchFamily="34" charset="0"/>
          <a:cs typeface="Times New Roman" panose="02020603050405020304" pitchFamily="18" charset="0"/>
        </a:defRPr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876541210749848"/>
          <c:y val="1.7930553012268816E-2"/>
          <c:w val="0.58800593120362044"/>
          <c:h val="0.8707604098614311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B51-4929-B735-8050C97C4F3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B51-4929-B735-8050C97C4F3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B51-4929-B735-8050C97C4F3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B51-4929-B735-8050C97C4F3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B51-4929-B735-8050C97C4F3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05FA-4C71-9090-330C16F85D15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E76B-4B11-9D2D-37BA118453A0}"/>
              </c:ext>
            </c:extLst>
          </c:dPt>
          <c:dLbls>
            <c:dLbl>
              <c:idx val="3"/>
              <c:layout>
                <c:manualLayout>
                  <c:x val="-4.685407188632096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B51-4929-B735-8050C97C4F3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aramond" panose="02020404030301010803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Arkusz1!$A$2:$A$8</c:f>
              <c:strCache>
                <c:ptCount val="7"/>
                <c:pt idx="0">
                  <c:v>Nie wiem/Trudno powiedzieć</c:v>
                </c:pt>
                <c:pt idx="1">
                  <c:v>Informacji na temat przepisów dotyczących ochrony powietrza</c:v>
                </c:pt>
                <c:pt idx="2">
                  <c:v>Zamieszczania na stronie internetowej komunikatów o jakości powietrza</c:v>
                </c:pt>
                <c:pt idx="3">
                  <c:v>Przeprowadzenia dokładnej inwentaryzacji źródeł ciepła, aby zaoferować pomoc przy wymianie kotłów węglowych</c:v>
                </c:pt>
                <c:pt idx="4">
                  <c:v>Wsparcia przy składaniu wniosków o dofinansowanie</c:v>
                </c:pt>
                <c:pt idx="5">
                  <c:v>Prowadzenia kontroli pieców pod kątem spalania odpadów</c:v>
                </c:pt>
                <c:pt idx="6">
                  <c:v>Wykorzystanie w budynkach użyteczności publicznej (np. szkoły, urzędy) energii elektrycznej podchodzącej ze źródeł odnawialnych </c:v>
                </c:pt>
              </c:strCache>
            </c:strRef>
          </c:cat>
          <c:val>
            <c:numRef>
              <c:f>Arkusz1!$B$2:$B$8</c:f>
              <c:numCache>
                <c:formatCode>0.0%</c:formatCode>
                <c:ptCount val="7"/>
                <c:pt idx="0">
                  <c:v>4.0718261488759691E-2</c:v>
                </c:pt>
                <c:pt idx="1">
                  <c:v>0.42472848637425231</c:v>
                </c:pt>
                <c:pt idx="2">
                  <c:v>0.50282691281475766</c:v>
                </c:pt>
                <c:pt idx="3">
                  <c:v>0.60072423090509008</c:v>
                </c:pt>
                <c:pt idx="4">
                  <c:v>0.649722821260308</c:v>
                </c:pt>
                <c:pt idx="5">
                  <c:v>0.65005502223053679</c:v>
                </c:pt>
                <c:pt idx="6">
                  <c:v>0.69793630635153636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AB51-4929-B735-8050C97C4F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"/>
        <c:axId val="445684992"/>
        <c:axId val="445689696"/>
      </c:barChart>
      <c:catAx>
        <c:axId val="4456849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5689696"/>
        <c:crosses val="autoZero"/>
        <c:auto val="1"/>
        <c:lblAlgn val="ctr"/>
        <c:lblOffset val="100"/>
        <c:noMultiLvlLbl val="0"/>
      </c:catAx>
      <c:valAx>
        <c:axId val="445689696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568499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Garamond" panose="02020404030301010803" pitchFamily="18" charset="0"/>
          <a:cs typeface="Times New Roman" panose="02020603050405020304" pitchFamily="18" charset="0"/>
        </a:defRPr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30050155845247"/>
          <c:y val="0.17121530573798951"/>
          <c:w val="0.47413586267225222"/>
          <c:h val="0.700705890175161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C37-4772-8DF2-C1C29646F1F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C37-4772-8DF2-C1C29646F1F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C37-4772-8DF2-C1C29646F1F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C37-4772-8DF2-C1C29646F1F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C37-4772-8DF2-C1C29646F1F3}"/>
              </c:ext>
            </c:extLst>
          </c:dPt>
          <c:dLbls>
            <c:dLbl>
              <c:idx val="3"/>
              <c:layout>
                <c:manualLayout>
                  <c:x val="-4.685407188632096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C37-4772-8DF2-C1C29646F1F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aramond" panose="02020404030301010803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Arkusz1!$A$2:$A$6</c:f>
              <c:strCache>
                <c:ptCount val="5"/>
                <c:pt idx="0">
                  <c:v>Nie wiem/Trudno powiedzieć</c:v>
                </c:pt>
                <c:pt idx="1">
                  <c:v>W zależności od możliwości organizacyjnych, w ciągu kilku dni lub tygodni</c:v>
                </c:pt>
                <c:pt idx="2">
                  <c:v>W ciągu kilku dni od zgłoszenia</c:v>
                </c:pt>
                <c:pt idx="3">
                  <c:v>W ciągu 12 godzin od zgłoszenia</c:v>
                </c:pt>
                <c:pt idx="4">
                  <c:v>W ciągu 2 godzin od zgłoszenia</c:v>
                </c:pt>
              </c:strCache>
            </c:strRef>
          </c:cat>
          <c:val>
            <c:numRef>
              <c:f>Arkusz1!$B$2:$B$6</c:f>
              <c:numCache>
                <c:formatCode>0.0%</c:formatCode>
                <c:ptCount val="5"/>
                <c:pt idx="0">
                  <c:v>3.5000000000000003E-2</c:v>
                </c:pt>
                <c:pt idx="1">
                  <c:v>8.5000000000000006E-2</c:v>
                </c:pt>
                <c:pt idx="2">
                  <c:v>0.04</c:v>
                </c:pt>
                <c:pt idx="3">
                  <c:v>0.14199999999999999</c:v>
                </c:pt>
                <c:pt idx="4">
                  <c:v>0.69799999999999995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CC37-4772-8DF2-C1C29646F1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"/>
        <c:axId val="445686168"/>
        <c:axId val="445685384"/>
      </c:barChart>
      <c:catAx>
        <c:axId val="4456861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5685384"/>
        <c:crosses val="autoZero"/>
        <c:auto val="1"/>
        <c:lblAlgn val="ctr"/>
        <c:lblOffset val="100"/>
        <c:noMultiLvlLbl val="0"/>
      </c:catAx>
      <c:valAx>
        <c:axId val="445685384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568616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Garamond" panose="02020404030301010803" pitchFamily="18" charset="0"/>
          <a:cs typeface="Times New Roman" panose="02020603050405020304" pitchFamily="18" charset="0"/>
        </a:defRPr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790299705897334"/>
          <c:y val="1.7930553012268816E-2"/>
          <c:w val="0.46886828114820694"/>
          <c:h val="0.8707604098614311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754-4AB0-8C3C-BD558ACF7A4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754-4AB0-8C3C-BD558ACF7A4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754-4AB0-8C3C-BD558ACF7A4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754-4AB0-8C3C-BD558ACF7A4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754-4AB0-8C3C-BD558ACF7A4F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149-4A9A-9B25-6A0B9D493ECF}"/>
              </c:ext>
            </c:extLst>
          </c:dPt>
          <c:dLbls>
            <c:dLbl>
              <c:idx val="3"/>
              <c:layout>
                <c:manualLayout>
                  <c:x val="-4.685407188632096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E754-4AB0-8C3C-BD558ACF7A4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Arkusz1!$A$2:$A$7</c:f>
              <c:strCache>
                <c:ptCount val="6"/>
                <c:pt idx="0">
                  <c:v>Nie wiem/Trudno powiedzieć</c:v>
                </c:pt>
                <c:pt idx="1">
                  <c:v>Dodatkowa pomoc ze strony Urzędu Gminy nie jest potrzebna</c:v>
                </c:pt>
                <c:pt idx="2">
                  <c:v>Uruchomienie punktu obsługi, w którym można osobiście złożyć wniosek o dofinansowanie</c:v>
                </c:pt>
                <c:pt idx="3">
                  <c:v>Pomoc specjalnego ekodoradcy w wyborze technologii źródła ciepła</c:v>
                </c:pt>
                <c:pt idx="4">
                  <c:v>Pomoc specjalnego ekodoradcy w wypełnieniu wniosku o dofinansowanie</c:v>
                </c:pt>
                <c:pt idx="5">
                  <c:v>Zapewnienie dofinansowania do wyższych rachunków za ogrzewanie dla najuboższych</c:v>
                </c:pt>
              </c:strCache>
            </c:strRef>
          </c:cat>
          <c:val>
            <c:numRef>
              <c:f>Arkusz1!$B$2:$B$7</c:f>
              <c:numCache>
                <c:formatCode>0.0%</c:formatCode>
                <c:ptCount val="6"/>
                <c:pt idx="0">
                  <c:v>6.4812572864320253E-2</c:v>
                </c:pt>
                <c:pt idx="1">
                  <c:v>5.7279157002253889E-2</c:v>
                </c:pt>
                <c:pt idx="2">
                  <c:v>0.55993969768604379</c:v>
                </c:pt>
                <c:pt idx="3">
                  <c:v>0.57499022110620024</c:v>
                </c:pt>
                <c:pt idx="4">
                  <c:v>0.61038575757507685</c:v>
                </c:pt>
                <c:pt idx="5">
                  <c:v>0.72146936995388922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E754-4AB0-8C3C-BD558ACF7A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"/>
        <c:axId val="445690088"/>
        <c:axId val="445690480"/>
      </c:barChart>
      <c:catAx>
        <c:axId val="4456900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5690480"/>
        <c:crosses val="autoZero"/>
        <c:auto val="1"/>
        <c:lblAlgn val="ctr"/>
        <c:lblOffset val="100"/>
        <c:noMultiLvlLbl val="0"/>
      </c:catAx>
      <c:valAx>
        <c:axId val="445690480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569008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baseline="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cs typeface="Times New Roman" panose="02020603050405020304" pitchFamily="18" charset="0"/>
        </a:defRPr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658615589717948"/>
          <c:y val="3.6664045906333244E-2"/>
          <c:w val="0.38562523434570678"/>
          <c:h val="0.93514892434756802"/>
        </c:manualLayout>
      </c:layout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Kolumna2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446-4802-AB1C-B0F9D4B5D3B0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446-4802-AB1C-B0F9D4B5D3B0}"/>
              </c:ext>
            </c:extLst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446-4802-AB1C-B0F9D4B5D3B0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sysClr val="window" lastClr="FFFFFF">
                    <a:lumMod val="75000"/>
                    <a:alpha val="40000"/>
                  </a:sysClr>
                </a:outerShdw>
              </a:effectLst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446-4802-AB1C-B0F9D4B5D3B0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sysClr val="window" lastClr="FFFFFF">
                    <a:lumMod val="75000"/>
                    <a:alpha val="40000"/>
                  </a:sysClr>
                </a:outerShdw>
              </a:effectLst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446-4802-AB1C-B0F9D4B5D3B0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sysClr val="window" lastClr="FFFFFF">
                    <a:lumMod val="75000"/>
                    <a:alpha val="40000"/>
                  </a:sysClr>
                </a:outerShdw>
              </a:effectLst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446-4802-AB1C-B0F9D4B5D3B0}"/>
              </c:ext>
            </c:extLst>
          </c:dPt>
          <c:dLbls>
            <c:dLbl>
              <c:idx val="2"/>
              <c:layout>
                <c:manualLayout>
                  <c:x val="4.4091710758376616E-3"/>
                  <c:y val="-4.47093889716840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446-4802-AB1C-B0F9D4B5D3B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Garamond" panose="02020404030301010803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Tak, od uzdrowiska powinno się wymagać wyższych standardów niż od innych miejscowości</c:v>
                </c:pt>
                <c:pt idx="1">
                  <c:v>Nie, te gminy powinny podlegać takim samym przepisom jak pozostałe gminy w województwie</c:v>
                </c:pt>
                <c:pt idx="2">
                  <c:v>Nie wiem/Trudno powiedzieć/Nie mam zdania </c:v>
                </c:pt>
              </c:strCache>
            </c:strRef>
          </c:cat>
          <c:val>
            <c:numRef>
              <c:f>Arkusz1!$B$2:$B$4</c:f>
              <c:numCache>
                <c:formatCode>0.0%</c:formatCode>
                <c:ptCount val="3"/>
                <c:pt idx="0">
                  <c:v>0.784054575716153</c:v>
                </c:pt>
                <c:pt idx="1">
                  <c:v>0.16569908589726051</c:v>
                </c:pt>
                <c:pt idx="2">
                  <c:v>5.0246338386576793E-2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1446-4802-AB1C-B0F9D4B5D3B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1.984126984126984E-2"/>
          <c:y val="2.137562536426612E-2"/>
          <c:w val="0.42232654945909537"/>
          <c:h val="0.909956933475714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defRPr>
          </a:pPr>
          <a:endParaRPr lang="pl-P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latin typeface="Garamond" panose="02020404030301010803" pitchFamily="18" charset="0"/>
          <a:cs typeface="Times New Roman" panose="02020603050405020304" pitchFamily="18" charset="0"/>
        </a:defRPr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4372107511328882"/>
          <c:y val="5.7606104367958398E-2"/>
          <c:w val="0.4230501992204535"/>
          <c:h val="0.8326310330204356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4E61-4B97-8DF4-BD1C5F96C24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E57-4FB6-AE8D-FD95023D552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7D5-40B1-8376-490897B8D13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7D5-40B1-8376-490897B8D131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7D5-40B1-8376-490897B8D13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7D1-4C46-86B6-DBC68C9AC71C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0E57-4FB6-AE8D-FD95023D5524}"/>
              </c:ext>
            </c:extLst>
          </c:dPt>
          <c:dPt>
            <c:idx val="7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AB6-4702-BB4B-05DEA0314912}"/>
              </c:ext>
            </c:extLst>
          </c:dPt>
          <c:dLbls>
            <c:dLbl>
              <c:idx val="3"/>
              <c:layout>
                <c:manualLayout>
                  <c:x val="-4.685407188632096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7D5-40B1-8376-490897B8D131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Arkusz1!$A$2:$A$9</c:f>
              <c:strCache>
                <c:ptCount val="8"/>
                <c:pt idx="0">
                  <c:v>Nie wiem/Trudno powiedzieć</c:v>
                </c:pt>
                <c:pt idx="1">
                  <c:v>Ograniczenie prac budowlanych powodujących pylenie</c:v>
                </c:pt>
                <c:pt idx="2">
                  <c:v>Ograniczenie rekreacyjnego używania kominków</c:v>
                </c:pt>
                <c:pt idx="3">
                  <c:v>Ograniczenie aktywności dzieci na zewnątrz ( w przedszkolach, szkołach)</c:v>
                </c:pt>
                <c:pt idx="4">
                  <c:v>Ograniczenie wjazdu samochodów do centrów dużych miast</c:v>
                </c:pt>
                <c:pt idx="5">
                  <c:v>Ograniczenia dla zakładów przemysłowych emitujących znaczne ilości pyłu</c:v>
                </c:pt>
                <c:pt idx="6">
                  <c:v>Częstsze kontrole spalania odpadów</c:v>
                </c:pt>
                <c:pt idx="7">
                  <c:v>Darmowa komunikacja miejska</c:v>
                </c:pt>
              </c:strCache>
            </c:strRef>
          </c:cat>
          <c:val>
            <c:numRef>
              <c:f>Arkusz1!$B$2:$B$9</c:f>
              <c:numCache>
                <c:formatCode>0.0%</c:formatCode>
                <c:ptCount val="8"/>
                <c:pt idx="0">
                  <c:v>3.9399849829743303E-2</c:v>
                </c:pt>
                <c:pt idx="1">
                  <c:v>0.35507003365838957</c:v>
                </c:pt>
                <c:pt idx="2">
                  <c:v>0.39322680038895685</c:v>
                </c:pt>
                <c:pt idx="3">
                  <c:v>0.48468739555466411</c:v>
                </c:pt>
                <c:pt idx="4">
                  <c:v>0.51870258738481856</c:v>
                </c:pt>
                <c:pt idx="5">
                  <c:v>0.59053461267720297</c:v>
                </c:pt>
                <c:pt idx="6">
                  <c:v>0.67006323839834248</c:v>
                </c:pt>
                <c:pt idx="7">
                  <c:v>0.69070344930747962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7D5-40B1-8376-490897B8D1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446728696"/>
        <c:axId val="446721640"/>
      </c:barChart>
      <c:catAx>
        <c:axId val="4467286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6721640"/>
        <c:crosses val="autoZero"/>
        <c:auto val="1"/>
        <c:lblAlgn val="ctr"/>
        <c:lblOffset val="100"/>
        <c:noMultiLvlLbl val="0"/>
      </c:catAx>
      <c:valAx>
        <c:axId val="446721640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672869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baseline="0">
          <a:latin typeface="Calibri" panose="020F0502020204030204" pitchFamily="34" charset="0"/>
          <a:cs typeface="Times New Roman" panose="02020603050405020304" pitchFamily="18" charset="0"/>
        </a:defRPr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14679067894291"/>
          <c:y val="5.7606104367958398E-2"/>
          <c:w val="0.77530343429293558"/>
          <c:h val="0.8326310330204356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rgbClr val="5B9BD5">
                <a:lumMod val="75000"/>
              </a:srgbClr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7E6E6">
                  <a:lumMod val="75000"/>
                </a:srgbClr>
              </a:solidFill>
              <a:ln>
                <a:solidFill>
                  <a:sysClr val="window" lastClr="FFFFFF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D72-49F3-94A3-377EA56173CB}"/>
              </c:ext>
            </c:extLst>
          </c:dPt>
          <c:dPt>
            <c:idx val="1"/>
            <c:invertIfNegative val="0"/>
            <c:bubble3D val="0"/>
            <c:spPr>
              <a:solidFill>
                <a:srgbClr val="5B9BD5">
                  <a:lumMod val="60000"/>
                  <a:lumOff val="40000"/>
                </a:srgbClr>
              </a:solidFill>
              <a:ln>
                <a:solidFill>
                  <a:sysClr val="window" lastClr="FFFFFF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D72-49F3-94A3-377EA56173CB}"/>
              </c:ext>
            </c:extLst>
          </c:dPt>
          <c:dPt>
            <c:idx val="2"/>
            <c:invertIfNegative val="0"/>
            <c:bubble3D val="0"/>
            <c:spPr>
              <a:solidFill>
                <a:srgbClr val="5B9BD5">
                  <a:lumMod val="75000"/>
                </a:srgbClr>
              </a:solidFill>
              <a:ln>
                <a:solidFill>
                  <a:sysClr val="window" lastClr="FFFFFF"/>
                </a:solidFill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D72-49F3-94A3-377EA56173CB}"/>
              </c:ext>
            </c:extLst>
          </c:dPt>
          <c:dPt>
            <c:idx val="3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solidFill>
                  <a:sysClr val="window" lastClr="FFFFFF"/>
                </a:solidFill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D72-49F3-94A3-377EA56173CB}"/>
              </c:ext>
            </c:extLst>
          </c:dPt>
          <c:dPt>
            <c:idx val="4"/>
            <c:invertIfNegative val="0"/>
            <c:bubble3D val="0"/>
            <c:spPr>
              <a:solidFill>
                <a:srgbClr val="4472C4">
                  <a:lumMod val="50000"/>
                </a:srgbClr>
              </a:solidFill>
              <a:ln>
                <a:solidFill>
                  <a:sysClr val="window" lastClr="FFFFFF"/>
                </a:solidFill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D72-49F3-94A3-377EA56173CB}"/>
              </c:ext>
            </c:extLst>
          </c:dPt>
          <c:dLbls>
            <c:dLbl>
              <c:idx val="3"/>
              <c:layout>
                <c:manualLayout>
                  <c:x val="-4.685407188632096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ED72-49F3-94A3-377EA56173C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aramond" panose="02020404030301010803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Arkusz1!$A$2:$A$6</c:f>
              <c:strCache>
                <c:ptCount val="5"/>
                <c:pt idx="0">
                  <c:v>Nie wiem/Trudno powiedzieć</c:v>
                </c:pt>
                <c:pt idx="1">
                  <c:v>Inne</c:v>
                </c:pt>
                <c:pt idx="2">
                  <c:v>Prowadzenie kampanii informacyjnych i edukacyjnych dotyczących przeciwdziałania zmianom klimatu</c:v>
                </c:pt>
                <c:pt idx="3">
                  <c:v>Promowanie wykorzystania odnawialnych źródeł energii</c:v>
                </c:pt>
                <c:pt idx="4">
                  <c:v>Zapewnienie wsparcia dla gmin, by realizowały swoje zadania w zakresie ochrony powietrza</c:v>
                </c:pt>
              </c:strCache>
            </c:strRef>
          </c:cat>
          <c:val>
            <c:numRef>
              <c:f>Arkusz1!$B$2:$B$6</c:f>
              <c:numCache>
                <c:formatCode>0.0%</c:formatCode>
                <c:ptCount val="5"/>
                <c:pt idx="0">
                  <c:v>4.7593882937078252E-2</c:v>
                </c:pt>
                <c:pt idx="1">
                  <c:v>1.0268988218629633E-2</c:v>
                </c:pt>
                <c:pt idx="2">
                  <c:v>0.56645214716596826</c:v>
                </c:pt>
                <c:pt idx="3">
                  <c:v>0.68055766823493313</c:v>
                </c:pt>
                <c:pt idx="4">
                  <c:v>0.78307112046223248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ED72-49F3-94A3-377EA56173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"/>
        <c:axId val="446726736"/>
        <c:axId val="446727128"/>
      </c:barChart>
      <c:catAx>
        <c:axId val="4467267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6727128"/>
        <c:crosses val="autoZero"/>
        <c:auto val="1"/>
        <c:lblAlgn val="ctr"/>
        <c:lblOffset val="100"/>
        <c:noMultiLvlLbl val="0"/>
      </c:catAx>
      <c:valAx>
        <c:axId val="446727128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672673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Garamond" panose="02020404030301010803" pitchFamily="18" charset="0"/>
          <a:cs typeface="Times New Roman" panose="02020603050405020304" pitchFamily="18" charset="0"/>
        </a:defRPr>
      </a:pPr>
      <a:endParaRPr lang="pl-PL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414425468659064"/>
          <c:y val="5.7606104367958398E-2"/>
          <c:w val="0.48436975226035089"/>
          <c:h val="0.8326310330204356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06A-40EE-AD73-3074D1610F8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D06A-40EE-AD73-3074D1610F8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06A-40EE-AD73-3074D1610F8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06A-40EE-AD73-3074D1610F8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06A-40EE-AD73-3074D1610F8C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06A-40EE-AD73-3074D1610F8C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EE1B-484C-B7AB-071F6A9D1142}"/>
              </c:ext>
            </c:extLst>
          </c:dPt>
          <c:dLbls>
            <c:dLbl>
              <c:idx val="3"/>
              <c:layout>
                <c:manualLayout>
                  <c:x val="-4.685407188632096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06A-40EE-AD73-3074D1610F8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aramond" panose="02020404030301010803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Arkusz1!$A$2:$A$8</c:f>
              <c:strCache>
                <c:ptCount val="7"/>
                <c:pt idx="0">
                  <c:v>Nie wiem/Trudno powiedzieć</c:v>
                </c:pt>
                <c:pt idx="1">
                  <c:v>Żadne z tych działań nie są efektywne</c:v>
                </c:pt>
                <c:pt idx="2">
                  <c:v>Udostępnianie informacji o poziomie zanieczyszczenia powietrza oraz wielkości emisji z zakładów przemysłowych</c:v>
                </c:pt>
                <c:pt idx="3">
                  <c:v>Ułatwienie zgłaszania interwencji w zakresie np. spalania odpadów (system ekointerwencja)</c:v>
                </c:pt>
                <c:pt idx="4">
                  <c:v>Nacisk na zwiększenie zaangażowania gmin w pomoc mieszkańcom przy wymianie źródeł ogrzewania</c:v>
                </c:pt>
                <c:pt idx="5">
                  <c:v>Przyjęcie przepisów nakazujących wymianę starych pieców i kotłów węglowych</c:v>
                </c:pt>
                <c:pt idx="6">
                  <c:v>Przeznaczenie większych środków na wymianę pieców, fotowoltaikę i inne działania</c:v>
                </c:pt>
              </c:strCache>
            </c:strRef>
          </c:cat>
          <c:val>
            <c:numRef>
              <c:f>Arkusz1!$B$2:$B$8</c:f>
              <c:numCache>
                <c:formatCode>0.0%</c:formatCode>
                <c:ptCount val="7"/>
                <c:pt idx="0">
                  <c:v>3.1374412186993911E-2</c:v>
                </c:pt>
                <c:pt idx="1">
                  <c:v>1.9680475322069596E-2</c:v>
                </c:pt>
                <c:pt idx="2">
                  <c:v>2.0683595816492373E-2</c:v>
                </c:pt>
                <c:pt idx="3">
                  <c:v>5.5954237337009743E-2</c:v>
                </c:pt>
                <c:pt idx="4">
                  <c:v>0.15904032494332423</c:v>
                </c:pt>
                <c:pt idx="5">
                  <c:v>0.17238105498803985</c:v>
                </c:pt>
                <c:pt idx="6">
                  <c:v>0.54088589940605936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D06A-40EE-AD73-3074D1610F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"/>
        <c:axId val="446724776"/>
        <c:axId val="446723992"/>
      </c:barChart>
      <c:catAx>
        <c:axId val="4467247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6723992"/>
        <c:crosses val="autoZero"/>
        <c:auto val="1"/>
        <c:lblAlgn val="ctr"/>
        <c:lblOffset val="100"/>
        <c:noMultiLvlLbl val="0"/>
      </c:catAx>
      <c:valAx>
        <c:axId val="446723992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672477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Garamond" panose="02020404030301010803" pitchFamily="18" charset="0"/>
          <a:cs typeface="Times New Roman" panose="02020603050405020304" pitchFamily="18" charset="0"/>
        </a:defRPr>
      </a:pPr>
      <a:endParaRPr lang="pl-P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875314196836525E-2"/>
          <c:y val="6.8260425780110823E-2"/>
          <c:w val="0.86789602688552825"/>
          <c:h val="0.539868330247610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6DD-45ED-8120-EEB96FD0E80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6DD-45ED-8120-EEB96FD0E80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6DD-45ED-8120-EEB96FD0E802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76DD-45ED-8120-EEB96FD0E802}"/>
              </c:ext>
            </c:extLst>
          </c:dPt>
          <c:dPt>
            <c:idx val="4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6DD-45ED-8120-EEB96FD0E80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ysClr val="windowText" lastClr="000000"/>
                    </a:solidFill>
                    <a:latin typeface="Garamond" panose="02020404030301010803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Arkusz1!$A$2:$A$6</c:f>
              <c:strCache>
                <c:ptCount val="5"/>
                <c:pt idx="0">
                  <c:v>Zdecydowanie tak</c:v>
                </c:pt>
                <c:pt idx="1">
                  <c:v>Raczej tak</c:v>
                </c:pt>
                <c:pt idx="2">
                  <c:v>Raczej nie</c:v>
                </c:pt>
                <c:pt idx="3">
                  <c:v>Zdecydowanie nie</c:v>
                </c:pt>
                <c:pt idx="4">
                  <c:v>Nie wiem/Trudno powiedzieć/Nie mam zdania </c:v>
                </c:pt>
              </c:strCache>
            </c:strRef>
          </c:cat>
          <c:val>
            <c:numRef>
              <c:f>Arkusz1!$B$2:$B$6</c:f>
              <c:numCache>
                <c:formatCode>0.0%</c:formatCode>
                <c:ptCount val="5"/>
                <c:pt idx="0">
                  <c:v>0.76929700028354209</c:v>
                </c:pt>
                <c:pt idx="1">
                  <c:v>0.16212888299955072</c:v>
                </c:pt>
                <c:pt idx="2">
                  <c:v>2.2545648587196945E-2</c:v>
                </c:pt>
                <c:pt idx="3">
                  <c:v>1.1654749399293203E-2</c:v>
                </c:pt>
                <c:pt idx="4">
                  <c:v>3.4373718730406226E-2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76DD-45ED-8120-EEB96FD0E8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6"/>
        <c:axId val="446727520"/>
        <c:axId val="446725560"/>
      </c:barChart>
      <c:catAx>
        <c:axId val="446727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6725560"/>
        <c:crosses val="autoZero"/>
        <c:auto val="1"/>
        <c:lblAlgn val="ctr"/>
        <c:lblOffset val="100"/>
        <c:noMultiLvlLbl val="0"/>
      </c:catAx>
      <c:valAx>
        <c:axId val="44672556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ysClr val="windowText" lastClr="000000"/>
                </a:solidFill>
                <a:latin typeface="Garamond" panose="02020404030301010803" pitchFamily="18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672752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Garamond" panose="02020404030301010803" pitchFamily="18" charset="0"/>
          <a:cs typeface="Times New Roman" panose="02020603050405020304" pitchFamily="18" charset="0"/>
        </a:defRPr>
      </a:pPr>
      <a:endParaRPr lang="pl-P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4229895234900029E-2"/>
          <c:y val="5.8081314080163107E-2"/>
          <c:w val="0.86789602688552825"/>
          <c:h val="0.813120078740157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rgbClr val="5B9BD5">
                <a:lumMod val="75000"/>
              </a:srgbClr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0AD47">
                  <a:lumMod val="50000"/>
                </a:srgbClr>
              </a:solidFill>
              <a:ln>
                <a:solidFill>
                  <a:sysClr val="window" lastClr="FFFFFF"/>
                </a:solidFill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091-44BA-927B-40828EE12281}"/>
              </c:ext>
            </c:extLst>
          </c:dPt>
          <c:dPt>
            <c:idx val="1"/>
            <c:invertIfNegative val="0"/>
            <c:bubble3D val="0"/>
            <c:spPr>
              <a:solidFill>
                <a:srgbClr val="70AD47">
                  <a:lumMod val="75000"/>
                </a:srgbClr>
              </a:solidFill>
              <a:ln>
                <a:solidFill>
                  <a:sysClr val="window" lastClr="FFFFFF"/>
                </a:solidFill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091-44BA-927B-40828EE12281}"/>
              </c:ext>
            </c:extLst>
          </c:dPt>
          <c:dPt>
            <c:idx val="2"/>
            <c:invertIfNegative val="0"/>
            <c:bubble3D val="0"/>
            <c:spPr>
              <a:solidFill>
                <a:srgbClr val="70AD47">
                  <a:lumMod val="60000"/>
                  <a:lumOff val="40000"/>
                </a:srgbClr>
              </a:solidFill>
              <a:ln>
                <a:solidFill>
                  <a:sysClr val="window" lastClr="FFFFFF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091-44BA-927B-40828EE12281}"/>
              </c:ext>
            </c:extLst>
          </c:dPt>
          <c:dPt>
            <c:idx val="3"/>
            <c:invertIfNegative val="0"/>
            <c:bubble3D val="0"/>
            <c:spPr>
              <a:solidFill>
                <a:srgbClr val="70AD47">
                  <a:lumMod val="40000"/>
                  <a:lumOff val="60000"/>
                </a:srgbClr>
              </a:solidFill>
              <a:ln>
                <a:solidFill>
                  <a:sysClr val="window" lastClr="FFFFFF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091-44BA-927B-40828EE12281}"/>
              </c:ext>
            </c:extLst>
          </c:dPt>
          <c:dPt>
            <c:idx val="4"/>
            <c:invertIfNegative val="0"/>
            <c:bubble3D val="0"/>
            <c:spPr>
              <a:solidFill>
                <a:srgbClr val="E7E6E6">
                  <a:lumMod val="75000"/>
                </a:srgbClr>
              </a:solidFill>
              <a:ln>
                <a:solidFill>
                  <a:sysClr val="window" lastClr="FFFFFF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091-44BA-927B-40828EE1228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ysClr val="windowText" lastClr="000000"/>
                    </a:solidFill>
                    <a:latin typeface="Garamond" panose="02020404030301010803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Arkusz1!$A$2:$A$6</c:f>
              <c:strCache>
                <c:ptCount val="5"/>
                <c:pt idx="0">
                  <c:v>Zdecydowanie zakończyć dofinansowanie</c:v>
                </c:pt>
                <c:pt idx="1">
                  <c:v>Raczej zakończyć dofinansowanie</c:v>
                </c:pt>
                <c:pt idx="2">
                  <c:v>Raczej dalej finansować</c:v>
                </c:pt>
                <c:pt idx="3">
                  <c:v>Zdecydowanie dalej finansować</c:v>
                </c:pt>
                <c:pt idx="4">
                  <c:v>Nie wiem/Trudno powiedzieć</c:v>
                </c:pt>
              </c:strCache>
            </c:strRef>
          </c:cat>
          <c:val>
            <c:numRef>
              <c:f>Arkusz1!$B$2:$B$6</c:f>
              <c:numCache>
                <c:formatCode>0.0%</c:formatCode>
                <c:ptCount val="5"/>
                <c:pt idx="0">
                  <c:v>0.36855009117259951</c:v>
                </c:pt>
                <c:pt idx="1">
                  <c:v>0.22049921562192676</c:v>
                </c:pt>
                <c:pt idx="2">
                  <c:v>0.18744617843196834</c:v>
                </c:pt>
                <c:pt idx="3">
                  <c:v>0.14498135637981366</c:v>
                </c:pt>
                <c:pt idx="4">
                  <c:v>7.8523158393682735E-2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A091-44BA-927B-40828EE122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6"/>
        <c:axId val="446722032"/>
        <c:axId val="446722424"/>
      </c:barChart>
      <c:catAx>
        <c:axId val="446722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6722424"/>
        <c:crosses val="autoZero"/>
        <c:auto val="1"/>
        <c:lblAlgn val="ctr"/>
        <c:lblOffset val="100"/>
        <c:noMultiLvlLbl val="0"/>
      </c:catAx>
      <c:valAx>
        <c:axId val="446722424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ysClr val="windowText" lastClr="000000"/>
                </a:solidFill>
                <a:latin typeface="Garamond" panose="02020404030301010803" pitchFamily="18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672203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Garamond" panose="02020404030301010803" pitchFamily="18" charset="0"/>
          <a:cs typeface="Times New Roman" panose="02020603050405020304" pitchFamily="18" charset="0"/>
        </a:defRPr>
      </a:pPr>
      <a:endParaRPr lang="pl-PL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8875314196836525E-2"/>
          <c:y val="6.8260425780110823E-2"/>
          <c:w val="0.86789602688552825"/>
          <c:h val="0.813120078740157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rgbClr val="70AD47">
                <a:lumMod val="50000"/>
              </a:srgbClr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0AD47">
                  <a:lumMod val="50000"/>
                </a:srgbClr>
              </a:solidFill>
              <a:ln>
                <a:solidFill>
                  <a:sysClr val="window" lastClr="FFFFFF"/>
                </a:solidFill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6B9-4211-84A1-4D3A0377B9F0}"/>
              </c:ext>
            </c:extLst>
          </c:dPt>
          <c:dPt>
            <c:idx val="1"/>
            <c:invertIfNegative val="0"/>
            <c:bubble3D val="0"/>
            <c:spPr>
              <a:solidFill>
                <a:srgbClr val="70AD47">
                  <a:lumMod val="75000"/>
                </a:srgbClr>
              </a:solidFill>
              <a:ln>
                <a:solidFill>
                  <a:sysClr val="window" lastClr="FFFFFF"/>
                </a:solidFill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6B9-4211-84A1-4D3A0377B9F0}"/>
              </c:ext>
            </c:extLst>
          </c:dPt>
          <c:dPt>
            <c:idx val="2"/>
            <c:invertIfNegative val="0"/>
            <c:bubble3D val="0"/>
            <c:spPr>
              <a:solidFill>
                <a:srgbClr val="70AD47">
                  <a:lumMod val="60000"/>
                  <a:lumOff val="40000"/>
                </a:srgbClr>
              </a:solidFill>
              <a:ln>
                <a:solidFill>
                  <a:sysClr val="window" lastClr="FFFFFF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6B9-4211-84A1-4D3A0377B9F0}"/>
              </c:ext>
            </c:extLst>
          </c:dPt>
          <c:dPt>
            <c:idx val="3"/>
            <c:invertIfNegative val="0"/>
            <c:bubble3D val="0"/>
            <c:spPr>
              <a:solidFill>
                <a:srgbClr val="70AD47">
                  <a:lumMod val="40000"/>
                  <a:lumOff val="60000"/>
                </a:srgbClr>
              </a:solidFill>
              <a:ln>
                <a:solidFill>
                  <a:sysClr val="window" lastClr="FFFFFF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6B9-4211-84A1-4D3A0377B9F0}"/>
              </c:ext>
            </c:extLst>
          </c:dPt>
          <c:dPt>
            <c:idx val="4"/>
            <c:invertIfNegative val="0"/>
            <c:bubble3D val="0"/>
            <c:spPr>
              <a:solidFill>
                <a:srgbClr val="E7E6E6">
                  <a:lumMod val="75000"/>
                </a:srgbClr>
              </a:solidFill>
              <a:ln>
                <a:solidFill>
                  <a:sysClr val="window" lastClr="FFFFFF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6B9-4211-84A1-4D3A0377B9F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ysClr val="windowText" lastClr="000000"/>
                    </a:solidFill>
                    <a:latin typeface="Garamond" panose="02020404030301010803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Arkusz1!$A$2:$A$6</c:f>
              <c:strCache>
                <c:ptCount val="5"/>
                <c:pt idx="0">
                  <c:v>Zdecydowanie dobrze</c:v>
                </c:pt>
                <c:pt idx="1">
                  <c:v>Raczej dobrze</c:v>
                </c:pt>
                <c:pt idx="2">
                  <c:v>Raczej źle</c:v>
                </c:pt>
                <c:pt idx="3">
                  <c:v>Zdecydowanie źle</c:v>
                </c:pt>
                <c:pt idx="4">
                  <c:v>Nie wiem/Trudno powiedzieć</c:v>
                </c:pt>
              </c:strCache>
            </c:strRef>
          </c:cat>
          <c:val>
            <c:numRef>
              <c:f>Arkusz1!$B$2:$B$6</c:f>
              <c:numCache>
                <c:formatCode>0.0%</c:formatCode>
                <c:ptCount val="5"/>
                <c:pt idx="0">
                  <c:v>0.2240513812090919</c:v>
                </c:pt>
                <c:pt idx="1">
                  <c:v>0.59300743696089087</c:v>
                </c:pt>
                <c:pt idx="2">
                  <c:v>0.10491393893715939</c:v>
                </c:pt>
                <c:pt idx="3">
                  <c:v>8.3246671201405529E-3</c:v>
                </c:pt>
                <c:pt idx="4">
                  <c:v>6.9702575772705874E-2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46B9-4211-84A1-4D3A0377B9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6"/>
        <c:axId val="446723208"/>
        <c:axId val="446724384"/>
      </c:barChart>
      <c:catAx>
        <c:axId val="446723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6724384"/>
        <c:crosses val="autoZero"/>
        <c:auto val="1"/>
        <c:lblAlgn val="ctr"/>
        <c:lblOffset val="100"/>
        <c:noMultiLvlLbl val="0"/>
      </c:catAx>
      <c:valAx>
        <c:axId val="446724384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ysClr val="windowText" lastClr="000000"/>
                </a:solidFill>
                <a:latin typeface="Garamond" panose="02020404030301010803" pitchFamily="18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672320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Garamond" panose="02020404030301010803" pitchFamily="18" charset="0"/>
          <a:cs typeface="Times New Roman" panose="02020603050405020304" pitchFamily="18" charset="0"/>
        </a:defRPr>
      </a:pPr>
      <a:endParaRPr lang="pl-PL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238629893485542E-2"/>
          <c:y val="7.341333141942967E-2"/>
          <c:w val="0.89876022441639236"/>
          <c:h val="0.784086199751346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Mężczyźni</c:v>
                </c:pt>
              </c:strCache>
            </c:strRef>
          </c:tx>
          <c:spPr>
            <a:solidFill>
              <a:srgbClr val="0596B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596B8"/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45E-4D70-A3B8-37030892D46F}"/>
              </c:ext>
            </c:extLst>
          </c:dPt>
          <c:dPt>
            <c:idx val="1"/>
            <c:invertIfNegative val="0"/>
            <c:bubble3D val="0"/>
            <c:spPr>
              <a:solidFill>
                <a:srgbClr val="0596B8"/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45E-4D70-A3B8-37030892D46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ysClr val="windowText" lastClr="000000"/>
                    </a:solidFill>
                    <a:latin typeface="Garamond" panose="02020404030301010803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Małopolska (bez Krakowa)</c:v>
                </c:pt>
                <c:pt idx="1">
                  <c:v>Kraków</c:v>
                </c:pt>
              </c:strCache>
            </c:strRef>
          </c:cat>
          <c:val>
            <c:numRef>
              <c:f>Arkusz1!$B$2:$B$3</c:f>
              <c:numCache>
                <c:formatCode>0.0%</c:formatCode>
                <c:ptCount val="2"/>
                <c:pt idx="0">
                  <c:v>0.48280000000000001</c:v>
                </c:pt>
                <c:pt idx="1">
                  <c:v>0.41599999999999998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45E-4D70-A3B8-37030892D46F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Kobiety</c:v>
                </c:pt>
              </c:strCache>
            </c:strRef>
          </c:tx>
          <c:spPr>
            <a:solidFill>
              <a:srgbClr val="61DEFB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ysClr val="windowText" lastClr="000000"/>
                    </a:solidFill>
                    <a:latin typeface="Garamond" panose="02020404030301010803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Małopolska (bez Krakowa)</c:v>
                </c:pt>
                <c:pt idx="1">
                  <c:v>Kraków</c:v>
                </c:pt>
              </c:strCache>
            </c:strRef>
          </c:cat>
          <c:val>
            <c:numRef>
              <c:f>Arkusz1!$C$2:$C$3</c:f>
              <c:numCache>
                <c:formatCode>0.0%</c:formatCode>
                <c:ptCount val="2"/>
                <c:pt idx="0">
                  <c:v>0.51719999999999999</c:v>
                </c:pt>
                <c:pt idx="1">
                  <c:v>0.58399999999999996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945E-4D70-A3B8-37030892D4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axId val="445689304"/>
        <c:axId val="442813664"/>
      </c:barChart>
      <c:catAx>
        <c:axId val="445689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2813664"/>
        <c:crosses val="autoZero"/>
        <c:auto val="1"/>
        <c:lblAlgn val="ctr"/>
        <c:lblOffset val="100"/>
        <c:noMultiLvlLbl val="0"/>
      </c:catAx>
      <c:valAx>
        <c:axId val="442813664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ysClr val="windowText" lastClr="000000"/>
                </a:solidFill>
                <a:latin typeface="Garamond" panose="02020404030301010803" pitchFamily="18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568930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6.8684083506027685E-2"/>
          <c:y val="5.9510828261199946E-4"/>
          <c:w val="0.93131591649397227"/>
          <c:h val="0.10420474897070389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ysClr val="windowText" lastClr="000000"/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defRPr>
          </a:pPr>
          <a:endParaRPr lang="pl-P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Garamond" panose="02020404030301010803" pitchFamily="18" charset="0"/>
          <a:cs typeface="Times New Roman" panose="02020603050405020304" pitchFamily="18" charset="0"/>
        </a:defRPr>
      </a:pPr>
      <a:endParaRPr lang="pl-PL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238629893485542E-2"/>
          <c:y val="7.341333141942967E-2"/>
          <c:w val="0.89876022441639236"/>
          <c:h val="0.784086199751346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rgbClr val="0596B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596B8"/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631-465F-BF56-88D52C331EC0}"/>
              </c:ext>
            </c:extLst>
          </c:dPt>
          <c:dPt>
            <c:idx val="1"/>
            <c:invertIfNegative val="0"/>
            <c:bubble3D val="0"/>
            <c:spPr>
              <a:solidFill>
                <a:srgbClr val="0596B8"/>
              </a:solidFill>
              <a:ln>
                <a:noFill/>
              </a:ln>
              <a:effectLst/>
              <a:sp3d>
                <a:contourClr>
                  <a:sysClr val="window" lastClr="FFFFFF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631-465F-BF56-88D52C331EC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ysClr val="windowText" lastClr="000000"/>
                    </a:solidFill>
                    <a:latin typeface="Garamond" panose="02020404030301010803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Małopolska</c:v>
                </c:pt>
                <c:pt idx="1">
                  <c:v>Kraków</c:v>
                </c:pt>
              </c:strCache>
            </c:strRef>
          </c:cat>
          <c:val>
            <c:numRef>
              <c:f>Arkusz1!$B$2:$B$3</c:f>
              <c:numCache>
                <c:formatCode>0.0%</c:formatCode>
                <c:ptCount val="2"/>
                <c:pt idx="0">
                  <c:v>0.1152</c:v>
                </c:pt>
                <c:pt idx="1">
                  <c:v>8.2000000000000003E-2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631-465F-BF56-88D52C331EC0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25-44</c:v>
                </c:pt>
              </c:strCache>
            </c:strRef>
          </c:tx>
          <c:spPr>
            <a:solidFill>
              <a:srgbClr val="0489A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5A7CD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DBB-438D-BF43-2AE707327A8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ysClr val="windowText" lastClr="000000"/>
                    </a:solidFill>
                    <a:latin typeface="Garamond" panose="02020404030301010803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Małopolska</c:v>
                </c:pt>
                <c:pt idx="1">
                  <c:v>Kraków</c:v>
                </c:pt>
              </c:strCache>
            </c:strRef>
          </c:cat>
          <c:val>
            <c:numRef>
              <c:f>Arkusz1!$C$2:$C$3</c:f>
              <c:numCache>
                <c:formatCode>0.0%</c:formatCode>
                <c:ptCount val="2"/>
                <c:pt idx="0">
                  <c:v>0.3644</c:v>
                </c:pt>
                <c:pt idx="1">
                  <c:v>0.40400000000000003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631-465F-BF56-88D52C331EC0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45-59</c:v>
                </c:pt>
              </c:strCache>
            </c:strRef>
          </c:tx>
          <c:spPr>
            <a:solidFill>
              <a:srgbClr val="07CBF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ysClr val="windowText" lastClr="000000"/>
                    </a:solidFill>
                    <a:latin typeface="Garamond" panose="02020404030301010803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Małopolska</c:v>
                </c:pt>
                <c:pt idx="1">
                  <c:v>Kraków</c:v>
                </c:pt>
              </c:strCache>
            </c:strRef>
          </c:cat>
          <c:val>
            <c:numRef>
              <c:f>Arkusz1!$D$2:$D$3</c:f>
              <c:numCache>
                <c:formatCode>0.0%</c:formatCode>
                <c:ptCount val="2"/>
                <c:pt idx="0">
                  <c:v>0.25080000000000002</c:v>
                </c:pt>
                <c:pt idx="1">
                  <c:v>0.216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631-465F-BF56-88D52C331EC0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60 i więcej</c:v>
                </c:pt>
              </c:strCache>
            </c:strRef>
          </c:tx>
          <c:spPr>
            <a:solidFill>
              <a:srgbClr val="61DEF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ysClr val="windowText" lastClr="000000"/>
                    </a:solidFill>
                    <a:latin typeface="Garamond" panose="02020404030301010803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Małopolska</c:v>
                </c:pt>
                <c:pt idx="1">
                  <c:v>Kraków</c:v>
                </c:pt>
              </c:strCache>
            </c:strRef>
          </c:cat>
          <c:val>
            <c:numRef>
              <c:f>Arkusz1!$E$2:$E$3</c:f>
              <c:numCache>
                <c:formatCode>0.0%</c:formatCode>
                <c:ptCount val="2"/>
                <c:pt idx="0">
                  <c:v>0.26960000000000001</c:v>
                </c:pt>
                <c:pt idx="1">
                  <c:v>0.29799999999999999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631-465F-BF56-88D52C331E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axId val="442816016"/>
        <c:axId val="442818368"/>
      </c:barChart>
      <c:catAx>
        <c:axId val="442816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ysClr val="windowText" lastClr="000000"/>
                </a:solidFill>
                <a:latin typeface="Calibri 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2818368"/>
        <c:crosses val="autoZero"/>
        <c:auto val="1"/>
        <c:lblAlgn val="ctr"/>
        <c:lblOffset val="100"/>
        <c:noMultiLvlLbl val="0"/>
      </c:catAx>
      <c:valAx>
        <c:axId val="442818368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ysClr val="windowText" lastClr="000000"/>
                </a:solidFill>
                <a:latin typeface="Garamond" panose="02020404030301010803" pitchFamily="18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44281601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7.7207655629188285E-2"/>
          <c:y val="8.6400897549392618E-4"/>
          <c:w val="0.9227923443708117"/>
          <c:h val="0.13905248650210728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ysClr val="windowText" lastClr="000000"/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defRPr>
          </a:pPr>
          <a:endParaRPr lang="pl-P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Garamond" panose="02020404030301010803" pitchFamily="18" charset="0"/>
          <a:cs typeface="Times New Roman" panose="02020603050405020304" pitchFamily="18" charset="0"/>
        </a:defRPr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03.12.2020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5760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03.12.2020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0215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03.12.2020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891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03.12.2020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800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03.12.2020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4002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03.12.2020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1906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03.12.2020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943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03.12.2020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1444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03.12.2020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3988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03.12.2020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0858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03.12.2020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2690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7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B5365-9EF8-49B1-87D3-35DA3949AE26}" type="datetimeFigureOut">
              <a:rPr lang="pl-PL" smtClean="0"/>
              <a:t>03.12.2020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538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.xml"/><Relationship Id="rId4" Type="http://schemas.openxmlformats.org/officeDocument/2006/relationships/image" Target="../media/image3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bip.malopolska.pl/umwm,a,1495135,siedziba-przy-ul-raclawickiej-56.htm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/>
          <p:cNvSpPr/>
          <p:nvPr/>
        </p:nvSpPr>
        <p:spPr>
          <a:xfrm>
            <a:off x="6239524" y="5407574"/>
            <a:ext cx="5469924" cy="119448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Prostokąt zaokrąglony 8"/>
          <p:cNvSpPr/>
          <p:nvPr/>
        </p:nvSpPr>
        <p:spPr>
          <a:xfrm>
            <a:off x="1941728" y="1365104"/>
            <a:ext cx="8725610" cy="3483769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41728" y="2330369"/>
            <a:ext cx="8595592" cy="195980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sz="3200" b="1" i="1" dirty="0">
                <a:solidFill>
                  <a:srgbClr val="000000"/>
                </a:solidFill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Badanie opinii mieszkańców Małopolski </a:t>
            </a:r>
            <a:r>
              <a:rPr lang="pl-PL" sz="1900" b="1" i="1" dirty="0">
                <a:solidFill>
                  <a:srgbClr val="000000"/>
                </a:solidFill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1900" b="1" i="1" dirty="0">
                <a:solidFill>
                  <a:srgbClr val="000000"/>
                </a:solidFill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200" b="1" i="1" dirty="0">
                <a:solidFill>
                  <a:srgbClr val="000000"/>
                </a:solidFill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zrealizowane na </a:t>
            </a:r>
            <a:r>
              <a:rPr lang="pl-PL" sz="2200" b="1" i="1">
                <a:solidFill>
                  <a:srgbClr val="000000"/>
                </a:solidFill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przełomie października i </a:t>
            </a:r>
            <a:r>
              <a:rPr lang="pl-PL" sz="2200" b="1" i="1" dirty="0">
                <a:solidFill>
                  <a:srgbClr val="000000"/>
                </a:solidFill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listopada 2020 roku na temat działań prowadzonych przez Zarząd Województwa </a:t>
            </a:r>
            <a:br>
              <a:rPr lang="pl-PL" sz="2200" b="1" i="1" dirty="0">
                <a:solidFill>
                  <a:srgbClr val="000000"/>
                </a:solidFill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200" b="1" i="1" dirty="0">
                <a:solidFill>
                  <a:srgbClr val="000000"/>
                </a:solidFill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w zakresie ochrony środowiska</a:t>
            </a:r>
            <a:endParaRPr lang="pl-PL" sz="2200" b="1" i="1" dirty="0">
              <a:latin typeface="Calibri "/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3235" y="160997"/>
            <a:ext cx="1263885" cy="3503840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005" y="904803"/>
            <a:ext cx="1291139" cy="1299861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="" xmlns:a16="http://schemas.microsoft.com/office/drawing/2014/main" id="{E800ADB9-CA42-441C-91EA-9A4D73C479B3}"/>
              </a:ext>
            </a:extLst>
          </p:cNvPr>
          <p:cNvSpPr txBox="1"/>
          <p:nvPr/>
        </p:nvSpPr>
        <p:spPr>
          <a:xfrm>
            <a:off x="6622313" y="5773984"/>
            <a:ext cx="4704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Raport opracowany przez Instytut Badań Rynkowych i Społecznych </a:t>
            </a:r>
            <a:r>
              <a:rPr lang="pl-PL" sz="12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IBRiS</a:t>
            </a:r>
            <a:r>
              <a:rPr lang="pl-PL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pl-PL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na zlecenie Urzędu Marszałkowskiego Województwa Małopolskiego.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51909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/>
          <p:cNvSpPr/>
          <p:nvPr/>
        </p:nvSpPr>
        <p:spPr>
          <a:xfrm>
            <a:off x="888023" y="1257300"/>
            <a:ext cx="10902462" cy="5284177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6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888023" y="1699425"/>
            <a:ext cx="10902462" cy="492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200"/>
              </a:spcBef>
              <a:spcAft>
                <a:spcPts val="600"/>
              </a:spcAft>
            </a:pPr>
            <a:r>
              <a:rPr lang="pl-PL" sz="2400" b="1" dirty="0">
                <a:solidFill>
                  <a:srgbClr val="566D9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WIEDZA NA TEMAT UCHWAŁY ANTYSMOGOWEJ</a:t>
            </a:r>
          </a:p>
        </p:txBody>
      </p:sp>
      <p:graphicFrame>
        <p:nvGraphicFramePr>
          <p:cNvPr id="17" name="Wykres 16">
            <a:extLst>
              <a:ext uri="{FF2B5EF4-FFF2-40B4-BE49-F238E27FC236}">
                <a16:creationId xmlns="" xmlns:a16="http://schemas.microsoft.com/office/drawing/2014/main" id="{CEA63702-8412-3A46-9D8A-BFA5167426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7126582"/>
              </p:ext>
            </p:extLst>
          </p:nvPr>
        </p:nvGraphicFramePr>
        <p:xfrm>
          <a:off x="1288033" y="3078907"/>
          <a:ext cx="4105234" cy="2754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Prostokąt 21"/>
          <p:cNvSpPr/>
          <p:nvPr/>
        </p:nvSpPr>
        <p:spPr>
          <a:xfrm>
            <a:off x="1422079" y="2325860"/>
            <a:ext cx="33519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000"/>
              </a:spcAft>
            </a:pPr>
            <a:r>
              <a:rPr lang="pl-PL" sz="16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Czy wie Pan/i, że w Małopolsce obowiązuje uchwała antysmogowa?</a:t>
            </a:r>
            <a:endParaRPr lang="pl-PL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Prostokąt 12">
            <a:extLst>
              <a:ext uri="{FF2B5EF4-FFF2-40B4-BE49-F238E27FC236}">
                <a16:creationId xmlns="" xmlns:a16="http://schemas.microsoft.com/office/drawing/2014/main" id="{C213C0F0-9FF5-4144-8A9D-7203E768BEDD}"/>
              </a:ext>
            </a:extLst>
          </p:cNvPr>
          <p:cNvSpPr/>
          <p:nvPr/>
        </p:nvSpPr>
        <p:spPr>
          <a:xfrm>
            <a:off x="4893574" y="2281585"/>
            <a:ext cx="6096000" cy="64197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pl-PL" sz="16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Czy wie Pan/i jakie obowiązki dla mieszkańców Małopolski  </a:t>
            </a:r>
            <a:br>
              <a:rPr lang="pl-PL" sz="16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pl-PL" sz="16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 wyłączeniem Krakowa wynikają z uchwały antysmogowej?</a:t>
            </a:r>
            <a:endParaRPr lang="pl-PL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Wykres 13">
            <a:extLst>
              <a:ext uri="{FF2B5EF4-FFF2-40B4-BE49-F238E27FC236}">
                <a16:creationId xmlns="" xmlns:a16="http://schemas.microsoft.com/office/drawing/2014/main" id="{4A57F0D0-2C2B-4F4B-8560-6203CBA8B7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7388619"/>
              </p:ext>
            </p:extLst>
          </p:nvPr>
        </p:nvGraphicFramePr>
        <p:xfrm>
          <a:off x="4774042" y="3117302"/>
          <a:ext cx="6678034" cy="2853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Prostokąt zaokrąglony 2"/>
          <p:cNvSpPr/>
          <p:nvPr/>
        </p:nvSpPr>
        <p:spPr>
          <a:xfrm>
            <a:off x="2142066" y="5325533"/>
            <a:ext cx="660400" cy="22013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4638675" y="3168163"/>
            <a:ext cx="334327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Nakaz wymiany pozaklasowych kotłów na węgiel</a:t>
            </a:r>
          </a:p>
          <a:p>
            <a:pPr algn="r"/>
            <a:r>
              <a:rPr lang="pl-P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 drewno do końca 2022 roku</a:t>
            </a:r>
            <a:endParaRPr lang="pl-P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4633916" y="3673962"/>
            <a:ext cx="334327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Zakaz instalacji nowych kominków, które nie</a:t>
            </a:r>
          </a:p>
          <a:p>
            <a:pPr algn="r"/>
            <a:r>
              <a:rPr lang="pl-P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</a:t>
            </a:r>
            <a:r>
              <a:rPr lang="pl-P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pełniają wymagań ekoprojektu</a:t>
            </a:r>
            <a:endParaRPr lang="pl-P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60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/>
          <p:cNvSpPr/>
          <p:nvPr/>
        </p:nvSpPr>
        <p:spPr>
          <a:xfrm>
            <a:off x="888023" y="1171575"/>
            <a:ext cx="10902462" cy="5284177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6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1276275" y="1796203"/>
            <a:ext cx="101259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1000"/>
              </a:spcAft>
            </a:pPr>
            <a:r>
              <a:rPr lang="pl-PL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Jakich działań w zakresie ochrony powietrza oczekuje Pan/Pani od swojej gminy?</a:t>
            </a:r>
            <a:endParaRPr lang="pl-PL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Wykres 8">
            <a:extLst>
              <a:ext uri="{FF2B5EF4-FFF2-40B4-BE49-F238E27FC236}">
                <a16:creationId xmlns="" xmlns:a16="http://schemas.microsoft.com/office/drawing/2014/main" id="{CEA63702-8412-3A46-9D8A-BFA5167426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2663832"/>
              </p:ext>
            </p:extLst>
          </p:nvPr>
        </p:nvGraphicFramePr>
        <p:xfrm>
          <a:off x="1299055" y="2431417"/>
          <a:ext cx="10103177" cy="3214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pole tekstowe 7"/>
          <p:cNvSpPr txBox="1"/>
          <p:nvPr/>
        </p:nvSpPr>
        <p:spPr>
          <a:xfrm>
            <a:off x="1081462" y="2482363"/>
            <a:ext cx="4011239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Wykorzystanie w budynkach użyteczności publicznej (np. szkoły,</a:t>
            </a:r>
            <a:br>
              <a:rPr lang="pl-PL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urzędy) energii elektrycznej pochodządzej ze źródeł odnawialnych</a:t>
            </a:r>
            <a:endParaRPr lang="pl-PL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1079425" y="3677020"/>
            <a:ext cx="4011239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Przeprowadzenia dokładnej inwentaryzacji źródeł ciepła, aby</a:t>
            </a:r>
          </a:p>
          <a:p>
            <a:pPr algn="r"/>
            <a:r>
              <a:rPr lang="pl-PL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</a:t>
            </a:r>
            <a:r>
              <a:rPr lang="pl-PL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aoferować pomoc przy wymianie kotłów węglowych</a:t>
            </a:r>
            <a:endParaRPr lang="pl-PL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1097573" y="4092518"/>
            <a:ext cx="4011239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Zamieszczania na stronie internetowej komunikatów o jakości</a:t>
            </a:r>
            <a:br>
              <a:rPr lang="pl-PL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powietrza</a:t>
            </a:r>
            <a:endParaRPr lang="pl-PL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47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/>
          <p:cNvSpPr/>
          <p:nvPr/>
        </p:nvSpPr>
        <p:spPr>
          <a:xfrm>
            <a:off x="699560" y="1233854"/>
            <a:ext cx="11351269" cy="5284177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600" i="1" dirty="0"/>
              <a:t>Oczekiwana pomoc gminy przy wymianie kotłów w z \respondenta</a:t>
            </a:r>
          </a:p>
        </p:txBody>
      </p:sp>
      <p:graphicFrame>
        <p:nvGraphicFramePr>
          <p:cNvPr id="11" name="Wykres 10">
            <a:extLst>
              <a:ext uri="{FF2B5EF4-FFF2-40B4-BE49-F238E27FC236}">
                <a16:creationId xmlns="" xmlns:a16="http://schemas.microsoft.com/office/drawing/2014/main" id="{CEA63702-8412-3A46-9D8A-BFA5167426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1148131"/>
              </p:ext>
            </p:extLst>
          </p:nvPr>
        </p:nvGraphicFramePr>
        <p:xfrm>
          <a:off x="884009" y="3872556"/>
          <a:ext cx="10982369" cy="2165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1197763" y="1522767"/>
            <a:ext cx="9259381" cy="392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pl-PL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Jaką pomoc przy wymianie kotłów powinien zapewnić Urząd Gminy?</a:t>
            </a:r>
            <a:endParaRPr lang="pl-PL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1197763" y="3875942"/>
            <a:ext cx="9981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1000"/>
              </a:spcAft>
            </a:pPr>
            <a:r>
              <a:rPr lang="pl-PL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Jak szybko powinny reagować służby kontrolne w gminie, gdy ktoś pali śmieciami?</a:t>
            </a:r>
            <a:endParaRPr lang="pl-PL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Wykres 11">
            <a:extLst>
              <a:ext uri="{FF2B5EF4-FFF2-40B4-BE49-F238E27FC236}">
                <a16:creationId xmlns="" xmlns:a16="http://schemas.microsoft.com/office/drawing/2014/main" id="{CEA63702-8412-3A46-9D8A-BFA5167426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0893628"/>
              </p:ext>
            </p:extLst>
          </p:nvPr>
        </p:nvGraphicFramePr>
        <p:xfrm>
          <a:off x="893607" y="1984958"/>
          <a:ext cx="10963174" cy="1817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pole tekstowe 8"/>
          <p:cNvSpPr txBox="1"/>
          <p:nvPr/>
        </p:nvSpPr>
        <p:spPr>
          <a:xfrm>
            <a:off x="1336308" y="1989183"/>
            <a:ext cx="496751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Zapewnienie dofinansowania do wyższych rachunków za ogrzewanie</a:t>
            </a:r>
            <a:endParaRPr lang="pl-PL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1343232" y="2724638"/>
            <a:ext cx="496751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Uruchomienie punktu obsługi Programu Czyste Powietrze</a:t>
            </a:r>
          </a:p>
        </p:txBody>
      </p:sp>
    </p:spTree>
    <p:extLst>
      <p:ext uri="{BB962C8B-B14F-4D97-AF65-F5344CB8AC3E}">
        <p14:creationId xmlns:p14="http://schemas.microsoft.com/office/powerpoint/2010/main" val="72844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/>
          <p:cNvSpPr/>
          <p:nvPr/>
        </p:nvSpPr>
        <p:spPr>
          <a:xfrm>
            <a:off x="888023" y="1285875"/>
            <a:ext cx="10902462" cy="5284177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6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3333911" y="1570892"/>
            <a:ext cx="10902462" cy="492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600"/>
              </a:spcAft>
            </a:pPr>
            <a:r>
              <a:rPr lang="pl-PL" sz="2400" b="1" dirty="0">
                <a:solidFill>
                  <a:srgbClr val="566D90"/>
                </a:solidFill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JAKOŚĆ POWIETRZA W UZDROWISKACH</a:t>
            </a:r>
          </a:p>
        </p:txBody>
      </p:sp>
      <p:sp>
        <p:nvSpPr>
          <p:cNvPr id="3" name="Prostokąt 2"/>
          <p:cNvSpPr/>
          <p:nvPr/>
        </p:nvSpPr>
        <p:spPr>
          <a:xfrm>
            <a:off x="1320432" y="2269763"/>
            <a:ext cx="10037643" cy="710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pl-PL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Czy Pana/i zdaniem powinny powstać nowe przepisy dla uzdrowisk, pozwalające na utrzymanie tam powietrza wysokiej jakości?</a:t>
            </a:r>
            <a:endParaRPr lang="pl-PL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Wykres 7">
            <a:extLst>
              <a:ext uri="{FF2B5EF4-FFF2-40B4-BE49-F238E27FC236}">
                <a16:creationId xmlns="" xmlns:a16="http://schemas.microsoft.com/office/drawing/2014/main" id="{CEA63702-8412-3A46-9D8A-BFA5167426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0067841"/>
              </p:ext>
            </p:extLst>
          </p:nvPr>
        </p:nvGraphicFramePr>
        <p:xfrm>
          <a:off x="2681042" y="2946881"/>
          <a:ext cx="6829916" cy="3217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6100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/>
          <p:cNvSpPr/>
          <p:nvPr/>
        </p:nvSpPr>
        <p:spPr>
          <a:xfrm>
            <a:off x="888023" y="1257300"/>
            <a:ext cx="10902462" cy="5284177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6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1385310" y="1594317"/>
            <a:ext cx="9918667" cy="871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2200" b="1" dirty="0">
                <a:solidFill>
                  <a:srgbClr val="566D90"/>
                </a:solidFill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OCZEKIWANE DZIAŁANIA W DNIACH  PRZEKROCZENIA DOPUSZCZALNYCH NORM JAKOŚCI POWIETRZA</a:t>
            </a:r>
          </a:p>
        </p:txBody>
      </p:sp>
      <p:graphicFrame>
        <p:nvGraphicFramePr>
          <p:cNvPr id="8" name="Wykres 7">
            <a:extLst>
              <a:ext uri="{FF2B5EF4-FFF2-40B4-BE49-F238E27FC236}">
                <a16:creationId xmlns="" xmlns:a16="http://schemas.microsoft.com/office/drawing/2014/main" id="{CEA63702-8412-3A46-9D8A-BFA5167426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1198158"/>
              </p:ext>
            </p:extLst>
          </p:nvPr>
        </p:nvGraphicFramePr>
        <p:xfrm>
          <a:off x="1317508" y="2465325"/>
          <a:ext cx="10146180" cy="3371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324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/>
          <p:cNvSpPr/>
          <p:nvPr/>
        </p:nvSpPr>
        <p:spPr>
          <a:xfrm>
            <a:off x="934915" y="1305211"/>
            <a:ext cx="10902462" cy="5284177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6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graphicFrame>
        <p:nvGraphicFramePr>
          <p:cNvPr id="9" name="Wykres 8">
            <a:extLst>
              <a:ext uri="{FF2B5EF4-FFF2-40B4-BE49-F238E27FC236}">
                <a16:creationId xmlns="" xmlns:a16="http://schemas.microsoft.com/office/drawing/2014/main" id="{CEA63702-8412-3A46-9D8A-BFA5167426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2813928"/>
              </p:ext>
            </p:extLst>
          </p:nvPr>
        </p:nvGraphicFramePr>
        <p:xfrm>
          <a:off x="1248817" y="5061178"/>
          <a:ext cx="10345306" cy="1253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Prostokąt 11"/>
          <p:cNvSpPr/>
          <p:nvPr/>
        </p:nvSpPr>
        <p:spPr>
          <a:xfrm>
            <a:off x="1155032" y="4564482"/>
            <a:ext cx="5460213" cy="3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Oczekiwane dalsze działania Urzędu Marszałkowskiego </a:t>
            </a:r>
            <a:endParaRPr lang="pl-PL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Prostokąt 16">
            <a:extLst>
              <a:ext uri="{FF2B5EF4-FFF2-40B4-BE49-F238E27FC236}">
                <a16:creationId xmlns="" xmlns:a16="http://schemas.microsoft.com/office/drawing/2014/main" id="{CD5DD0FF-8FCB-42BF-9AB7-177A4D2285A6}"/>
              </a:ext>
            </a:extLst>
          </p:cNvPr>
          <p:cNvSpPr/>
          <p:nvPr/>
        </p:nvSpPr>
        <p:spPr>
          <a:xfrm>
            <a:off x="1155032" y="1858899"/>
            <a:ext cx="7060074" cy="8645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Najefektywniejsze z dotychczasowych działań Urzędu Marszałkowskiego</a:t>
            </a:r>
            <a:endParaRPr lang="pl-PL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pl-PL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Wykres 14">
            <a:extLst>
              <a:ext uri="{FF2B5EF4-FFF2-40B4-BE49-F238E27FC236}">
                <a16:creationId xmlns="" xmlns:a16="http://schemas.microsoft.com/office/drawing/2014/main" id="{CEA63702-8412-3A46-9D8A-BFA5167426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3125145"/>
              </p:ext>
            </p:extLst>
          </p:nvPr>
        </p:nvGraphicFramePr>
        <p:xfrm>
          <a:off x="1367702" y="2259616"/>
          <a:ext cx="10495085" cy="2304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pole tekstowe 10"/>
          <p:cNvSpPr txBox="1"/>
          <p:nvPr/>
        </p:nvSpPr>
        <p:spPr>
          <a:xfrm>
            <a:off x="1333417" y="3488872"/>
            <a:ext cx="496751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Udostępnienie informacji o poziomie zanieczyszczeń powietrza oraz wielkości emisji</a:t>
            </a:r>
            <a:endParaRPr lang="pl-PL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40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/>
          <p:cNvSpPr/>
          <p:nvPr/>
        </p:nvSpPr>
        <p:spPr>
          <a:xfrm>
            <a:off x="792773" y="1262686"/>
            <a:ext cx="10902462" cy="5284177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6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1008185" y="1230925"/>
            <a:ext cx="10687050" cy="480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200"/>
              </a:spcBef>
              <a:spcAft>
                <a:spcPts val="600"/>
              </a:spcAft>
            </a:pPr>
            <a:r>
              <a:rPr lang="pl-PL" sz="2400" b="1" dirty="0">
                <a:solidFill>
                  <a:schemeClr val="accent6">
                    <a:lumMod val="75000"/>
                  </a:schemeClr>
                </a:solidFill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PREFEROWANE DOFINANSOWANIA</a:t>
            </a:r>
          </a:p>
        </p:txBody>
      </p:sp>
      <p:sp>
        <p:nvSpPr>
          <p:cNvPr id="5" name="Prostokąt 4"/>
          <p:cNvSpPr/>
          <p:nvPr/>
        </p:nvSpPr>
        <p:spPr>
          <a:xfrm>
            <a:off x="1213584" y="1665046"/>
            <a:ext cx="9911616" cy="318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pl-PL" sz="1400" b="1" dirty="0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Czy województwo powinno dofinansować odnawialne źródła energii (np. energia słoneczna, wodna)?</a:t>
            </a:r>
          </a:p>
        </p:txBody>
      </p:sp>
      <p:graphicFrame>
        <p:nvGraphicFramePr>
          <p:cNvPr id="8" name="Wykres 7">
            <a:extLst>
              <a:ext uri="{FF2B5EF4-FFF2-40B4-BE49-F238E27FC236}">
                <a16:creationId xmlns="" xmlns:a16="http://schemas.microsoft.com/office/drawing/2014/main" id="{CEA63702-8412-3A46-9D8A-BFA5167426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4980402"/>
              </p:ext>
            </p:extLst>
          </p:nvPr>
        </p:nvGraphicFramePr>
        <p:xfrm>
          <a:off x="2319688" y="1984044"/>
          <a:ext cx="7536581" cy="2623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Prostokąt 8"/>
          <p:cNvSpPr/>
          <p:nvPr/>
        </p:nvSpPr>
        <p:spPr>
          <a:xfrm>
            <a:off x="1213584" y="4239858"/>
            <a:ext cx="10139117" cy="351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pl-PL" sz="1400" b="1" dirty="0">
                <a:latin typeface="Calibri "/>
              </a:rPr>
              <a:t>Czy należy zakończyć dofinansowania do zakupu kotłów węglowych na rzecz innych źródeł energii?</a:t>
            </a:r>
            <a:endParaRPr lang="pl-PL" sz="1400" b="1" i="1" dirty="0">
              <a:solidFill>
                <a:schemeClr val="accent6"/>
              </a:solidFill>
              <a:effectLst/>
              <a:latin typeface="Calibri 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Wykres 10">
            <a:extLst>
              <a:ext uri="{FF2B5EF4-FFF2-40B4-BE49-F238E27FC236}">
                <a16:creationId xmlns="" xmlns:a16="http://schemas.microsoft.com/office/drawing/2014/main" id="{CEA63702-8412-3A46-9D8A-BFA5167426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1520012"/>
              </p:ext>
            </p:extLst>
          </p:nvPr>
        </p:nvGraphicFramePr>
        <p:xfrm>
          <a:off x="2580652" y="4580350"/>
          <a:ext cx="7231564" cy="1843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10227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/>
          <p:cNvSpPr/>
          <p:nvPr/>
        </p:nvSpPr>
        <p:spPr>
          <a:xfrm>
            <a:off x="888023" y="1257300"/>
            <a:ext cx="10902462" cy="5284177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6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1228627" y="1754308"/>
            <a:ext cx="100753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000"/>
              </a:spcAft>
            </a:pPr>
            <a:r>
              <a:rPr lang="pl-PL" b="1" dirty="0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Kraków i Małopolska jako pierwsze wprowadziły restrykcyjne przepisy mające na celu poprawę jakości powietrza. Jak ocenia Pan/i to działanie? </a:t>
            </a:r>
          </a:p>
        </p:txBody>
      </p:sp>
      <p:graphicFrame>
        <p:nvGraphicFramePr>
          <p:cNvPr id="8" name="Wykres 7">
            <a:extLst>
              <a:ext uri="{FF2B5EF4-FFF2-40B4-BE49-F238E27FC236}">
                <a16:creationId xmlns="" xmlns:a16="http://schemas.microsoft.com/office/drawing/2014/main" id="{CEA63702-8412-3A46-9D8A-BFA5167426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9120112"/>
              </p:ext>
            </p:extLst>
          </p:nvPr>
        </p:nvGraphicFramePr>
        <p:xfrm>
          <a:off x="1228627" y="2663184"/>
          <a:ext cx="9744173" cy="3045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6011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zaokrąglony 14"/>
          <p:cNvSpPr/>
          <p:nvPr/>
        </p:nvSpPr>
        <p:spPr>
          <a:xfrm>
            <a:off x="815427" y="1132585"/>
            <a:ext cx="10995392" cy="5347287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9" name="Obraz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692317" y="2270368"/>
            <a:ext cx="9241612" cy="4343172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900" dirty="0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Zebrane podczas badania dane obejmują postrzeganie działań samorządu województwa w zakresie: 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900" dirty="0">
                <a:solidFill>
                  <a:srgbClr val="0596B8"/>
                </a:solidFill>
                <a:latin typeface="Calibri "/>
              </a:rPr>
              <a:t>jakości powietrza i ochrony przed smogiem, 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900" dirty="0">
                <a:solidFill>
                  <a:srgbClr val="0596B8"/>
                </a:solidFill>
                <a:latin typeface="Calibri "/>
              </a:rPr>
              <a:t>przeciwdziałania zmianom klimatycznym.</a:t>
            </a:r>
          </a:p>
          <a:p>
            <a:pPr algn="l">
              <a:lnSpc>
                <a:spcPct val="100000"/>
              </a:lnSpc>
            </a:pPr>
            <a:r>
              <a:rPr lang="pl-PL" sz="1900" dirty="0">
                <a:latin typeface="Calibri "/>
              </a:rPr>
              <a:t>Badanie przeprowadzono na próbie mieszkańców Małopolski w wieku powyżej 18 roku życia. Łącznie przeprowadzono 3000 wywiadów. </a:t>
            </a:r>
            <a:r>
              <a:rPr lang="pl-PL" sz="1800" dirty="0">
                <a:latin typeface="Segoe UI" panose="020B0502040204020203" pitchFamily="34" charset="0"/>
              </a:rPr>
              <a:t>W pytaniach otwartych respondenci mieli możliwość wybrania wielu odpowiedzi.</a:t>
            </a:r>
            <a:endParaRPr lang="pl-PL" sz="1900" dirty="0">
              <a:latin typeface="Calibri "/>
            </a:endParaRPr>
          </a:p>
          <a:p>
            <a:pPr algn="l">
              <a:lnSpc>
                <a:spcPct val="100000"/>
              </a:lnSpc>
            </a:pPr>
            <a:r>
              <a:rPr lang="pl-PL" sz="1900" dirty="0">
                <a:latin typeface="Calibri "/>
              </a:rPr>
              <a:t>Zgodnie z założeniami badania, zostały wyróżnione następujące pod-próby: </a:t>
            </a:r>
          </a:p>
          <a:p>
            <a:pPr marL="342900" indent="-342900" algn="l">
              <a:lnSpc>
                <a:spcPct val="100000"/>
              </a:lnSpc>
              <a:buFont typeface="+mj-lt"/>
              <a:buAutoNum type="arabicPeriod"/>
            </a:pPr>
            <a:r>
              <a:rPr lang="pl-PL" sz="1900" dirty="0">
                <a:solidFill>
                  <a:srgbClr val="0596B8"/>
                </a:solidFill>
                <a:latin typeface="Calibri "/>
              </a:rPr>
              <a:t>Kraków – 500 wywiadów,</a:t>
            </a:r>
          </a:p>
          <a:p>
            <a:pPr marL="342900" indent="-342900" algn="l">
              <a:lnSpc>
                <a:spcPct val="100000"/>
              </a:lnSpc>
              <a:buFont typeface="+mj-lt"/>
              <a:buAutoNum type="arabicPeriod"/>
            </a:pPr>
            <a:r>
              <a:rPr lang="pl-PL" sz="1900" dirty="0">
                <a:solidFill>
                  <a:srgbClr val="0596B8"/>
                </a:solidFill>
                <a:latin typeface="Calibri "/>
              </a:rPr>
              <a:t>Małopolska (z wyłączeniem obszaru miasta Krakowa) – 2500 wywiadów.</a:t>
            </a:r>
          </a:p>
          <a:p>
            <a:pPr algn="l">
              <a:lnSpc>
                <a:spcPct val="100000"/>
              </a:lnSpc>
            </a:pPr>
            <a:endParaRPr lang="pl-PL" sz="2000" dirty="0">
              <a:solidFill>
                <a:srgbClr val="0070C0"/>
              </a:solidFill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3465095" y="1403204"/>
            <a:ext cx="5931569" cy="492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200"/>
              </a:spcBef>
              <a:spcAft>
                <a:spcPts val="600"/>
              </a:spcAft>
            </a:pPr>
            <a:r>
              <a:rPr lang="pl-PL" sz="2400" b="1" dirty="0">
                <a:solidFill>
                  <a:srgbClr val="0596B8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METODOLOGIA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995" y="5833533"/>
            <a:ext cx="1256464" cy="49166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60" y="612915"/>
            <a:ext cx="1443789" cy="145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99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/>
          <p:cNvSpPr/>
          <p:nvPr/>
        </p:nvSpPr>
        <p:spPr>
          <a:xfrm>
            <a:off x="945173" y="1209675"/>
            <a:ext cx="10902462" cy="5284177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graphicFrame>
        <p:nvGraphicFramePr>
          <p:cNvPr id="15" name="Wykres 14">
            <a:extLst>
              <a:ext uri="{FF2B5EF4-FFF2-40B4-BE49-F238E27FC236}">
                <a16:creationId xmlns="" xmlns:a16="http://schemas.microsoft.com/office/drawing/2014/main" id="{CEA63702-8412-3A46-9D8A-BFA5167426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942342"/>
              </p:ext>
            </p:extLst>
          </p:nvPr>
        </p:nvGraphicFramePr>
        <p:xfrm>
          <a:off x="1386181" y="2568917"/>
          <a:ext cx="5189805" cy="3026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Prostokąt 15"/>
          <p:cNvSpPr/>
          <p:nvPr/>
        </p:nvSpPr>
        <p:spPr>
          <a:xfrm>
            <a:off x="2646136" y="1932555"/>
            <a:ext cx="2234651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pl-PL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Płeć respondentów</a:t>
            </a:r>
            <a:endParaRPr lang="pl-PL" sz="2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Wykres 17">
            <a:extLst>
              <a:ext uri="{FF2B5EF4-FFF2-40B4-BE49-F238E27FC236}">
                <a16:creationId xmlns="" xmlns:a16="http://schemas.microsoft.com/office/drawing/2014/main" id="{CEA63702-8412-3A46-9D8A-BFA5167426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0460576"/>
              </p:ext>
            </p:extLst>
          </p:nvPr>
        </p:nvGraphicFramePr>
        <p:xfrm>
          <a:off x="6760626" y="2568918"/>
          <a:ext cx="4845219" cy="3058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Prostokąt 18"/>
          <p:cNvSpPr/>
          <p:nvPr/>
        </p:nvSpPr>
        <p:spPr>
          <a:xfrm>
            <a:off x="7863071" y="1932555"/>
            <a:ext cx="2342051" cy="4255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pl-PL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Wiek respondentów</a:t>
            </a:r>
            <a:endParaRPr lang="pl-PL" sz="2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93" y="905187"/>
            <a:ext cx="1443118" cy="145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2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/>
          <p:cNvSpPr/>
          <p:nvPr/>
        </p:nvSpPr>
        <p:spPr>
          <a:xfrm>
            <a:off x="1523999" y="656494"/>
            <a:ext cx="9190892" cy="5357445"/>
          </a:xfrm>
          <a:prstGeom prst="roundRect">
            <a:avLst/>
          </a:prstGeom>
          <a:solidFill>
            <a:schemeClr val="bg1"/>
          </a:solidFill>
          <a:ln w="381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2000" endA="300" endPos="13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Schemat blokowy: proces alternatywny 9"/>
          <p:cNvSpPr/>
          <p:nvPr/>
        </p:nvSpPr>
        <p:spPr>
          <a:xfrm>
            <a:off x="3503218" y="1710300"/>
            <a:ext cx="4849796" cy="445480"/>
          </a:xfrm>
          <a:prstGeom prst="flowChartAlternateProcess">
            <a:avLst/>
          </a:prstGeom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50008" y="2428593"/>
            <a:ext cx="7972474" cy="2320815"/>
          </a:xfrm>
        </p:spPr>
        <p:txBody>
          <a:bodyPr>
            <a:normAutofit/>
          </a:bodyPr>
          <a:lstStyle/>
          <a:p>
            <a:r>
              <a:rPr lang="pl-PL" sz="2800" smtClean="0"/>
              <a:t>Departament </a:t>
            </a:r>
            <a:r>
              <a:rPr lang="pl-PL" sz="2800"/>
              <a:t>Środowiska UMWM</a:t>
            </a:r>
          </a:p>
          <a:p>
            <a:r>
              <a:rPr lang="pl-PL" sz="2000"/>
              <a:t>ul. Racławicka 56, 30-017 Kraków</a:t>
            </a:r>
            <a:br>
              <a:rPr lang="pl-PL" sz="2000"/>
            </a:br>
            <a:r>
              <a:rPr lang="pl-PL" sz="2000" b="1">
                <a:hlinkClick r:id="rId2" tooltip="Opis siedziby przy ul. Racławickiej"/>
              </a:rPr>
              <a:t/>
            </a:r>
            <a:br>
              <a:rPr lang="pl-PL" sz="2000" b="1">
                <a:hlinkClick r:id="rId2" tooltip="Opis siedziby przy ul. Racławickiej"/>
              </a:rPr>
            </a:br>
            <a:r>
              <a:rPr lang="pl-PL" sz="2000" b="1"/>
              <a:t>tel. 12 63 03 140 </a:t>
            </a:r>
            <a:br>
              <a:rPr lang="pl-PL" sz="2000" b="1"/>
            </a:br>
            <a:r>
              <a:rPr lang="pl-PL" sz="2000" b="1" smtClean="0"/>
              <a:t>fax</a:t>
            </a:r>
            <a:r>
              <a:rPr lang="pl-PL" sz="2000" b="1"/>
              <a:t>. 12 63 03 141 </a:t>
            </a:r>
            <a:br>
              <a:rPr lang="pl-PL" sz="2000" b="1"/>
            </a:br>
            <a:r>
              <a:rPr lang="pl-PL" sz="2000" smtClean="0"/>
              <a:t>e-mail: </a:t>
            </a:r>
            <a:r>
              <a:rPr lang="pl-PL" sz="2000" b="1" smtClean="0"/>
              <a:t>sr.sekretariat@umwm.malopolska.pl</a:t>
            </a:r>
            <a:endParaRPr lang="pl-PL" sz="2000"/>
          </a:p>
          <a:p>
            <a:pPr algn="l"/>
            <a:endParaRPr lang="pl-PL" sz="20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277" y="3980419"/>
            <a:ext cx="3434860" cy="1705968"/>
          </a:xfrm>
          <a:prstGeom prst="rect">
            <a:avLst/>
          </a:prstGeom>
        </p:spPr>
      </p:pic>
      <p:sp>
        <p:nvSpPr>
          <p:cNvPr id="9" name="Podtytuł 2"/>
          <p:cNvSpPr txBox="1">
            <a:spLocks/>
          </p:cNvSpPr>
          <p:nvPr/>
        </p:nvSpPr>
        <p:spPr>
          <a:xfrm>
            <a:off x="4418724" y="1722807"/>
            <a:ext cx="2935666" cy="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b="1" smtClean="0">
                <a:solidFill>
                  <a:schemeClr val="bg1"/>
                </a:solidFill>
              </a:rPr>
              <a:t>DANE KONTAKTOWE:</a:t>
            </a:r>
            <a:endParaRPr lang="pl-PL" sz="2000" dirty="0"/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7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3553</TotalTime>
  <Words>350</Words>
  <Application>Microsoft Office PowerPoint</Application>
  <PresentationFormat>Panoramiczny</PresentationFormat>
  <Paragraphs>53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</vt:lpstr>
      <vt:lpstr>Calibri Light</vt:lpstr>
      <vt:lpstr>Garamond</vt:lpstr>
      <vt:lpstr>Segoe UI</vt:lpstr>
      <vt:lpstr>Times New Roman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Miłosz Karczmarczyk</dc:creator>
  <cp:lastModifiedBy>Bosak, Marta</cp:lastModifiedBy>
  <cp:revision>171</cp:revision>
  <dcterms:created xsi:type="dcterms:W3CDTF">2020-10-13T10:24:46Z</dcterms:created>
  <dcterms:modified xsi:type="dcterms:W3CDTF">2020-12-03T14:24:44Z</dcterms:modified>
</cp:coreProperties>
</file>