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2" r:id="rId2"/>
    <p:sldId id="368" r:id="rId3"/>
    <p:sldId id="358" r:id="rId4"/>
    <p:sldId id="359" r:id="rId5"/>
    <p:sldId id="363" r:id="rId6"/>
    <p:sldId id="367" r:id="rId7"/>
    <p:sldId id="366" r:id="rId8"/>
    <p:sldId id="365" r:id="rId9"/>
    <p:sldId id="326" r:id="rId10"/>
    <p:sldId id="321" r:id="rId11"/>
  </p:sldIdLst>
  <p:sldSz cx="9144000" cy="5143500" type="screen16x9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E962251C-541D-4BBB-A75E-2ED521674254}">
          <p14:sldIdLst>
            <p14:sldId id="262"/>
            <p14:sldId id="368"/>
            <p14:sldId id="358"/>
          </p14:sldIdLst>
        </p14:section>
        <p14:section name="Sekcja bez tytułu" id="{9C43ECA9-C0AC-4B9A-B29C-4C115F9D77FC}">
          <p14:sldIdLst>
            <p14:sldId id="359"/>
            <p14:sldId id="363"/>
            <p14:sldId id="367"/>
          </p14:sldIdLst>
        </p14:section>
        <p14:section name="Sekcja bez tytułu" id="{B7F01F4C-B447-45C3-906A-B992D4A3A881}">
          <p14:sldIdLst>
            <p14:sldId id="366"/>
            <p14:sldId id="365"/>
            <p14:sldId id="326"/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_buczynski" initials="TB" lastIdx="3" clrIdx="0"/>
  <p:cmAuthor id="1" name="Kossowska Magdalena" initials="KM" lastIdx="4" clrIdx="1"/>
  <p:cmAuthor id="2" name="Kowalski Grzegorz" initials="KG" lastIdx="7" clrIdx="2">
    <p:extLst>
      <p:ext uri="{19B8F6BF-5375-455C-9EA6-DF929625EA0E}">
        <p15:presenceInfo xmlns:p15="http://schemas.microsoft.com/office/powerpoint/2012/main" userId="S-1-5-21-3207413595-2161433757-774780966-84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Styl jasny 1 — Ak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83" autoAdjust="0"/>
  </p:normalViewPr>
  <p:slideViewPr>
    <p:cSldViewPr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BE1D4-0AAD-44E5-9C85-366141B78295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542E3-1C05-49DC-969D-47E2C6F82B3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7501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230C5-89F6-4389-ACE9-04565EABF64B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52197-D98B-4E30-AEE3-436D1DF369A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4394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52197-D98B-4E30-AEE3-436D1DF369A6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2689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52197-D98B-4E30-AEE3-436D1DF369A6}" type="slidenum">
              <a:rPr lang="pl-PL" smtClean="0">
                <a:solidFill>
                  <a:prstClr val="black"/>
                </a:solidFill>
              </a:rPr>
              <a:pPr/>
              <a:t>7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304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52197-D98B-4E30-AEE3-436D1DF369A6}" type="slidenum">
              <a:rPr lang="pl-PL" smtClean="0">
                <a:solidFill>
                  <a:prstClr val="black"/>
                </a:solidFill>
              </a:rPr>
              <a:pPr/>
              <a:t>8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79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52197-D98B-4E30-AEE3-436D1DF369A6}" type="slidenum">
              <a:rPr lang="pl-PL" smtClean="0">
                <a:solidFill>
                  <a:prstClr val="black"/>
                </a:solidFill>
              </a:rPr>
              <a:pPr/>
              <a:t>9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6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52197-D98B-4E30-AEE3-436D1DF369A6}" type="slidenum">
              <a:rPr lang="pl-PL" smtClean="0">
                <a:solidFill>
                  <a:prstClr val="black"/>
                </a:solidFill>
              </a:rPr>
              <a:pPr/>
              <a:t>10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50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573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787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8654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840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4954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4151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823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74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716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731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3443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C4593-0A0D-4907-BC3F-77B15CD6B4D3}" type="datetimeFigureOut">
              <a:rPr lang="pl-PL" smtClean="0"/>
              <a:pPr/>
              <a:t>22.11.2019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304C6-7339-4A62-AB3D-AC62E751FFE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053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Picture 5" descr="C:\Users\aciszewska\Desktop\ikonki\1_b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55" y="4802676"/>
            <a:ext cx="311192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ciszewska\Desktop\ikonki\2_b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44" y="4802675"/>
            <a:ext cx="311191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rójkąt prostokątny 8"/>
          <p:cNvSpPr/>
          <p:nvPr/>
        </p:nvSpPr>
        <p:spPr>
          <a:xfrm>
            <a:off x="0" y="3795886"/>
            <a:ext cx="8804047" cy="1347614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rójkąt prostokątny 9"/>
          <p:cNvSpPr/>
          <p:nvPr/>
        </p:nvSpPr>
        <p:spPr>
          <a:xfrm>
            <a:off x="-1" y="3795886"/>
            <a:ext cx="8804047" cy="1347614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r="-3325"/>
          <a:stretch/>
        </p:blipFill>
        <p:spPr>
          <a:xfrm>
            <a:off x="164514" y="51470"/>
            <a:ext cx="4695518" cy="5074982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464" y="633244"/>
            <a:ext cx="3983736" cy="996696"/>
          </a:xfrm>
          <a:prstGeom prst="rect">
            <a:avLst/>
          </a:prstGeom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127431"/>
              </p:ext>
            </p:extLst>
          </p:nvPr>
        </p:nvGraphicFramePr>
        <p:xfrm>
          <a:off x="4067944" y="1942039"/>
          <a:ext cx="4424911" cy="1463040"/>
        </p:xfrm>
        <a:graphic>
          <a:graphicData uri="http://schemas.openxmlformats.org/drawingml/2006/table">
            <a:tbl>
              <a:tblPr/>
              <a:tblGrid>
                <a:gridCol w="28305"/>
                <a:gridCol w="4368301"/>
                <a:gridCol w="28305"/>
              </a:tblGrid>
              <a:tr h="0">
                <a:tc>
                  <a:txBody>
                    <a:bodyPr/>
                    <a:lstStyle/>
                    <a:p>
                      <a:endParaRPr lang="pl-PL" sz="24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400" b="1" dirty="0" smtClean="0"/>
                        <a:t>Program Uzupełniania </a:t>
                      </a:r>
                      <a:br>
                        <a:rPr lang="pl-PL" sz="2400" b="1" dirty="0" smtClean="0"/>
                      </a:br>
                      <a:r>
                        <a:rPr lang="pl-PL" sz="2400" b="1" dirty="0" smtClean="0"/>
                        <a:t>Lokalnej i Regionalnej Infrastruktury Kolejowej – </a:t>
                      </a:r>
                    </a:p>
                    <a:p>
                      <a:r>
                        <a:rPr lang="pl-PL" sz="2400" b="1" dirty="0" smtClean="0"/>
                        <a:t>Kolej + do 2028 roku</a:t>
                      </a:r>
                      <a:endParaRPr lang="pl-PL" sz="2400" b="1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8767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5610" y="263848"/>
            <a:ext cx="5050904" cy="435694"/>
          </a:xfrm>
        </p:spPr>
        <p:txBody>
          <a:bodyPr>
            <a:normAutofit fontScale="90000"/>
          </a:bodyPr>
          <a:lstStyle/>
          <a:p>
            <a:r>
              <a:rPr lang="pl-PL" sz="2000" b="1" dirty="0" smtClean="0">
                <a:solidFill>
                  <a:prstClr val="black"/>
                </a:solidFill>
              </a:rPr>
              <a:t>Przyczyny i skala wykluczenia komunikacyjnego</a:t>
            </a:r>
            <a:endParaRPr lang="pl-PL" sz="2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00151"/>
            <a:ext cx="8299244" cy="3602524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l-PL" sz="3000" dirty="0" smtClean="0"/>
              <a:t>Realizowany od początku lat 90-tych XX w. </a:t>
            </a:r>
            <a:r>
              <a:rPr lang="pl-PL" sz="3000" dirty="0"/>
              <a:t>p</a:t>
            </a:r>
            <a:r>
              <a:rPr lang="pl-PL" sz="3000" dirty="0" smtClean="0"/>
              <a:t>roces </a:t>
            </a:r>
            <a:r>
              <a:rPr lang="pl-PL" sz="3000" dirty="0"/>
              <a:t>likwidacji linii kolejowych wynikał </a:t>
            </a:r>
            <a:r>
              <a:rPr lang="pl-PL" sz="3000" dirty="0" smtClean="0"/>
              <a:t>z </a:t>
            </a:r>
            <a:r>
              <a:rPr lang="pl-PL" sz="3000" dirty="0"/>
              <a:t>braku systemowego podejścia do utrzymania sieci kolejowej </a:t>
            </a:r>
            <a:r>
              <a:rPr lang="pl-PL" sz="3000" dirty="0" smtClean="0"/>
              <a:t>oraz </a:t>
            </a:r>
            <a:r>
              <a:rPr lang="pl-PL" sz="3000" dirty="0"/>
              <a:t>z braku </a:t>
            </a:r>
            <a:r>
              <a:rPr lang="pl-PL" sz="3000" dirty="0" smtClean="0"/>
              <a:t>odpowiedniego </a:t>
            </a:r>
            <a:r>
              <a:rPr lang="pl-PL" sz="3000" dirty="0"/>
              <a:t>finansowania działalności związanej z zarządzaniem </a:t>
            </a:r>
            <a:r>
              <a:rPr lang="pl-PL" sz="3000" dirty="0" smtClean="0"/>
              <a:t>infrastrukturą.</a:t>
            </a:r>
          </a:p>
          <a:p>
            <a:pPr marL="0" indent="0" algn="just">
              <a:buNone/>
            </a:pPr>
            <a:r>
              <a:rPr lang="pl-PL" sz="3000" dirty="0" smtClean="0"/>
              <a:t>Jednym z głównych </a:t>
            </a:r>
            <a:r>
              <a:rPr lang="pl-PL" sz="3000" dirty="0"/>
              <a:t>skutków zmniejszenia długości eksploatowanych </a:t>
            </a:r>
            <a:r>
              <a:rPr lang="pl-PL" sz="3000" dirty="0" smtClean="0"/>
              <a:t>linii kolejowych </a:t>
            </a:r>
            <a:r>
              <a:rPr lang="pl-PL" sz="3000" dirty="0"/>
              <a:t>jest pozbawienie miast liczących powyżej 10 tys. mieszkańców dostępu do </a:t>
            </a:r>
            <a:r>
              <a:rPr lang="pl-PL" sz="3000" dirty="0" smtClean="0"/>
              <a:t>kolei.</a:t>
            </a:r>
          </a:p>
          <a:p>
            <a:pPr marL="0" indent="0" algn="just">
              <a:buNone/>
            </a:pPr>
            <a:r>
              <a:rPr lang="pl-PL" sz="3000" dirty="0" smtClean="0"/>
              <a:t>Ok</a:t>
            </a:r>
            <a:r>
              <a:rPr lang="pl-PL" sz="3000" dirty="0"/>
              <a:t>. </a:t>
            </a:r>
            <a:r>
              <a:rPr lang="pl-PL" sz="3000" b="1" dirty="0"/>
              <a:t>53% gmin w Polsce posiada dostęp do czynnej sieci </a:t>
            </a:r>
            <a:r>
              <a:rPr lang="pl-PL" sz="3000" b="1" dirty="0" smtClean="0"/>
              <a:t>kolejowej</a:t>
            </a:r>
            <a:r>
              <a:rPr lang="pl-PL" sz="3000" dirty="0" smtClean="0"/>
              <a:t>, które zamieszkuje 30,2 </a:t>
            </a:r>
            <a:r>
              <a:rPr lang="pl-PL" sz="3000" dirty="0"/>
              <a:t>mln osób, czyli 78% ludności całego kraju. </a:t>
            </a:r>
          </a:p>
          <a:p>
            <a:pPr marL="0" indent="0" algn="just">
              <a:buNone/>
            </a:pPr>
            <a:r>
              <a:rPr lang="pl-PL" sz="3000" b="1" dirty="0" smtClean="0"/>
              <a:t>Łącznie gminy które nie posiadają jakiegokolwiek dostępu </a:t>
            </a:r>
            <a:r>
              <a:rPr lang="pl-PL" sz="3000" b="1" dirty="0"/>
              <a:t>do sieci kolejowej </a:t>
            </a:r>
            <a:r>
              <a:rPr lang="pl-PL" sz="3000" b="1" dirty="0" smtClean="0"/>
              <a:t>zamieszkuje  </a:t>
            </a:r>
            <a:r>
              <a:rPr lang="pl-PL" sz="3000" b="1" dirty="0"/>
              <a:t>ok. 8 mln osób, co stanowi 22% ludności całego </a:t>
            </a:r>
            <a:r>
              <a:rPr lang="pl-PL" sz="3000" b="1" dirty="0" smtClean="0"/>
              <a:t>kraju</a:t>
            </a:r>
            <a:r>
              <a:rPr lang="pl-PL" sz="3000" dirty="0" smtClean="0"/>
              <a:t>. </a:t>
            </a:r>
          </a:p>
          <a:p>
            <a:pPr marL="0" indent="0" algn="just">
              <a:buNone/>
            </a:pPr>
            <a:r>
              <a:rPr lang="pl-PL" sz="3000" dirty="0" smtClean="0"/>
              <a:t>Działania zaradcze mające na celu przeciwdziałanie wykluczeniu komunikacyjnemu powinny </a:t>
            </a:r>
            <a:r>
              <a:rPr lang="pl-PL" sz="3000" dirty="0"/>
              <a:t>być podjęte w pierwszej kolejności na odcinkach linii istniejących, </a:t>
            </a:r>
            <a:r>
              <a:rPr lang="pl-PL" sz="3000" dirty="0" smtClean="0"/>
              <a:t>nieczynnych </a:t>
            </a:r>
            <a:r>
              <a:rPr lang="pl-PL" sz="3000" dirty="0"/>
              <a:t>bądź </a:t>
            </a:r>
            <a:r>
              <a:rPr lang="pl-PL" sz="3000" dirty="0" smtClean="0"/>
              <a:t>rozebranych.</a:t>
            </a:r>
            <a:endParaRPr lang="pl-PL" sz="3000" dirty="0"/>
          </a:p>
          <a:p>
            <a:pPr marL="0" indent="0">
              <a:buNone/>
            </a:pPr>
            <a:endParaRPr lang="pl-PL" sz="1800" dirty="0"/>
          </a:p>
        </p:txBody>
      </p:sp>
      <p:sp>
        <p:nvSpPr>
          <p:cNvPr id="4" name="Trójkąt prostokątny 3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602" y="4687034"/>
            <a:ext cx="1280054" cy="323061"/>
          </a:xfrm>
          <a:prstGeom prst="rect">
            <a:avLst/>
          </a:prstGeom>
        </p:spPr>
      </p:pic>
      <p:pic>
        <p:nvPicPr>
          <p:cNvPr id="8" name="Picture 5" descr="C:\Users\aciszewska\Desktop\ikonki\1_b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55" y="4802676"/>
            <a:ext cx="311192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ciszewska\Desktop\ikonki\2_b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44" y="4802675"/>
            <a:ext cx="311191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Łącznik prostoliniowy 8"/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231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383300"/>
            <a:ext cx="3837112" cy="148967"/>
          </a:xfrm>
        </p:spPr>
        <p:txBody>
          <a:bodyPr>
            <a:noAutofit/>
          </a:bodyPr>
          <a:lstStyle/>
          <a:p>
            <a:r>
              <a:rPr lang="pl-PL" sz="20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Zadania i cel główny programu</a:t>
            </a:r>
            <a:endParaRPr lang="pl-PL" sz="2000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7" y="699542"/>
            <a:ext cx="8480519" cy="3888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 smtClean="0"/>
              <a:t>Głównym celem Programu Kolej + jest: </a:t>
            </a:r>
          </a:p>
          <a:p>
            <a:pPr algn="just"/>
            <a:r>
              <a:rPr lang="pl-PL" sz="2000" dirty="0" smtClean="0"/>
              <a:t>uzupełnienie sieci kolejowej o połączenia z miastami wojewódzkimi do miejscowości o populacji powyżej 10 tys. osób, które nie posiadają dostępu do kolei,</a:t>
            </a:r>
          </a:p>
          <a:p>
            <a:pPr algn="just"/>
            <a:r>
              <a:rPr lang="pl-PL" sz="2000" dirty="0" smtClean="0"/>
              <a:t>poprawa wewnętrznej spójności komunikacyjnej i społeczno-gospodarczej ww. regionów Polski przy wsparciu ze środków publicznych.</a:t>
            </a:r>
          </a:p>
          <a:p>
            <a:pPr marL="0" indent="0" algn="just">
              <a:buNone/>
            </a:pPr>
            <a:r>
              <a:rPr lang="pl-PL" sz="2000" dirty="0" smtClean="0"/>
              <a:t>Powyższy cel zostanie osiągnięty przez realizację komponentu</a:t>
            </a:r>
            <a:r>
              <a:rPr lang="pl-PL" sz="2000" dirty="0"/>
              <a:t> </a:t>
            </a:r>
            <a:r>
              <a:rPr lang="pl-PL" sz="2000" dirty="0" smtClean="0"/>
              <a:t>inwestycyjnego</a:t>
            </a:r>
            <a:r>
              <a:rPr lang="pl-PL" sz="2000" dirty="0"/>
              <a:t>.</a:t>
            </a:r>
            <a:endParaRPr lang="pl-PL" sz="2000" dirty="0" smtClean="0"/>
          </a:p>
          <a:p>
            <a:pPr marL="0" indent="0" algn="just">
              <a:buNone/>
            </a:pPr>
            <a:endParaRPr lang="pl-PL" sz="1100" dirty="0" smtClean="0"/>
          </a:p>
          <a:p>
            <a:pPr marL="0" indent="0" algn="just">
              <a:buNone/>
            </a:pPr>
            <a:r>
              <a:rPr lang="pl-PL" sz="2000" dirty="0" smtClean="0"/>
              <a:t>Program ponadto wpisuje </a:t>
            </a:r>
            <a:r>
              <a:rPr lang="pl-PL" sz="2000" dirty="0"/>
              <a:t>się w:</a:t>
            </a:r>
          </a:p>
          <a:p>
            <a:pPr algn="just"/>
            <a:r>
              <a:rPr lang="pl-PL" sz="1950" dirty="0"/>
              <a:t>Strategię na rzecz Odpowiedzialnego Rozwoju do roku 2020 </a:t>
            </a:r>
            <a:r>
              <a:rPr lang="pl-PL" sz="1950" dirty="0" smtClean="0"/>
              <a:t>(persp. </a:t>
            </a:r>
            <a:r>
              <a:rPr lang="pl-PL" sz="1950" dirty="0"/>
              <a:t>do 2030 r.),</a:t>
            </a:r>
          </a:p>
          <a:p>
            <a:pPr algn="just"/>
            <a:r>
              <a:rPr lang="pl-PL" sz="1950" dirty="0"/>
              <a:t>Strategię Zrównoważonego Rozwoju Transportu do 2030 roku.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602" y="4687034"/>
            <a:ext cx="1280054" cy="323061"/>
          </a:xfrm>
          <a:prstGeom prst="rect">
            <a:avLst/>
          </a:prstGeom>
        </p:spPr>
      </p:pic>
      <p:sp>
        <p:nvSpPr>
          <p:cNvPr id="5" name="Trójkąt prostokątny 4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7" name="Łącznik prostoliniowy 8"/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aciszewska\Desktop\ikonki\2_b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44" y="4802675"/>
            <a:ext cx="311191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ciszewska\Desktop\ikonki\1_b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55" y="4802676"/>
            <a:ext cx="311192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4982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l-PL" sz="2000" b="1" dirty="0" smtClean="0"/>
              <a:t>Komponent „przewozowy” i „</a:t>
            </a:r>
            <a:r>
              <a:rPr lang="pl-PL" sz="2000" b="1" dirty="0" err="1" smtClean="0"/>
              <a:t>antylikwidacyjny</a:t>
            </a:r>
            <a:r>
              <a:rPr lang="pl-PL" sz="2000" b="1" dirty="0" smtClean="0"/>
              <a:t>” Programu Kolej +</a:t>
            </a:r>
            <a:r>
              <a:rPr lang="pl-PL" sz="1800" b="1" dirty="0"/>
              <a:t/>
            </a:r>
            <a:br>
              <a:rPr lang="pl-PL" sz="1800" b="1" dirty="0"/>
            </a:br>
            <a:endParaRPr lang="pl-PL" sz="18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40595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 smtClean="0"/>
              <a:t>Ww. komponenty realizowane będą na poziomie Ministerstwa Infrastruktury po przyjęciu projektu </a:t>
            </a:r>
            <a:r>
              <a:rPr lang="pl-PL" sz="2000" dirty="0"/>
              <a:t>u</a:t>
            </a:r>
            <a:r>
              <a:rPr lang="pl-PL" sz="2000" dirty="0" smtClean="0"/>
              <a:t>stawy o </a:t>
            </a:r>
            <a:r>
              <a:rPr lang="pl-PL" sz="2000" dirty="0"/>
              <a:t>zmianie ustawy o transporcie </a:t>
            </a:r>
            <a:r>
              <a:rPr lang="pl-PL" sz="2000" dirty="0" smtClean="0"/>
              <a:t>kolejowym oraz niektórych innych ustaw. </a:t>
            </a:r>
          </a:p>
          <a:p>
            <a:pPr marL="0" indent="0" algn="just">
              <a:buNone/>
            </a:pPr>
            <a:r>
              <a:rPr lang="pl-PL" sz="2000" dirty="0" smtClean="0"/>
              <a:t>Projekt zakłada wprowadzenie oczekiwanych społecznie zmian </a:t>
            </a:r>
            <a:r>
              <a:rPr lang="pl-PL" sz="2000" dirty="0"/>
              <a:t>w </a:t>
            </a:r>
            <a:r>
              <a:rPr lang="pl-PL" sz="2000" dirty="0" smtClean="0"/>
              <a:t>obszarze:</a:t>
            </a:r>
            <a:endParaRPr lang="pl-PL" sz="2000" dirty="0"/>
          </a:p>
          <a:p>
            <a:pPr lvl="0" algn="just"/>
            <a:r>
              <a:rPr lang="pl-PL" sz="2000" dirty="0"/>
              <a:t>powstrzymania degradacji infrastruktury kolejowej, w tym korytarzy transportowych, także na terenach po liniach kolejowych, co do których została już wydana decyzja </a:t>
            </a:r>
            <a:r>
              <a:rPr lang="pl-PL" sz="2000" dirty="0" smtClean="0"/>
              <a:t>o </a:t>
            </a:r>
            <a:r>
              <a:rPr lang="pl-PL" sz="2000" dirty="0"/>
              <a:t>ich likwidacji;</a:t>
            </a:r>
          </a:p>
          <a:p>
            <a:pPr lvl="0" algn="just"/>
            <a:r>
              <a:rPr lang="pl-PL" sz="2000" dirty="0" smtClean="0"/>
              <a:t>umożliwienia </a:t>
            </a:r>
            <a:r>
              <a:rPr lang="pl-PL" sz="2000" dirty="0"/>
              <a:t>samorządom województw realizacji przewozów kolejowych dalej niż najbliższa stacja za granicą województwa</a:t>
            </a:r>
            <a:r>
              <a:rPr lang="pl-PL" sz="2000" dirty="0" smtClean="0"/>
              <a:t>;</a:t>
            </a:r>
          </a:p>
          <a:p>
            <a:endParaRPr lang="pl-PL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602" y="4687034"/>
            <a:ext cx="1280054" cy="323061"/>
          </a:xfrm>
          <a:prstGeom prst="rect">
            <a:avLst/>
          </a:prstGeom>
        </p:spPr>
      </p:pic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7" name="Łącznik prostoliniowy 8"/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aciszewska\Desktop\ikonki\2_b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44" y="4802675"/>
            <a:ext cx="311191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ciszewska\Desktop\ikonki\1_b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55" y="4802676"/>
            <a:ext cx="311192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3972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l-PL" sz="2000" b="1" dirty="0" smtClean="0"/>
              <a:t>Komponent inwestycyjny</a:t>
            </a:r>
            <a:r>
              <a:rPr lang="pl-PL" sz="1800" b="1" dirty="0"/>
              <a:t/>
            </a:r>
            <a:br>
              <a:rPr lang="pl-PL" sz="1800" b="1" dirty="0"/>
            </a:br>
            <a:endParaRPr lang="pl-PL" sz="18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771550"/>
            <a:ext cx="8348744" cy="419987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2000" dirty="0" smtClean="0"/>
              <a:t>Za realizację i wdrożenie komponentu odpowiedzialna jest PKP PLK S.A. Nabór projektów będzie miał charakter otwarty, gdzie każda </a:t>
            </a:r>
            <a:r>
              <a:rPr lang="pl-PL" sz="2000" dirty="0" err="1" smtClean="0"/>
              <a:t>jst</a:t>
            </a:r>
            <a:r>
              <a:rPr lang="pl-PL" sz="2000" dirty="0" smtClean="0"/>
              <a:t> wpisująca się w wytyczne i założenia Programu będzie mogła złożyć dokumentację aplikacyjną. 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5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/>
              <a:t>Wzór fiszki projektowej/formularza zgłoszeniowego zostanie opracowany przez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/>
              <a:t>PKP PLK S.A. i zawierać będzie m.in. </a:t>
            </a:r>
            <a:r>
              <a:rPr lang="pl-PL" sz="2000" dirty="0"/>
              <a:t>d</a:t>
            </a:r>
            <a:r>
              <a:rPr lang="pl-PL" sz="2000" dirty="0" smtClean="0"/>
              <a:t>ane na temat:</a:t>
            </a:r>
            <a:endParaRPr lang="pl-PL" sz="2000" dirty="0"/>
          </a:p>
          <a:p>
            <a:pPr lvl="1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000" dirty="0" smtClean="0"/>
              <a:t>kosztu, zakresu </a:t>
            </a:r>
            <a:r>
              <a:rPr lang="pl-PL" sz="2000" dirty="0"/>
              <a:t>i </a:t>
            </a:r>
            <a:r>
              <a:rPr lang="pl-PL" sz="2000" dirty="0" smtClean="0"/>
              <a:t>okresu </a:t>
            </a:r>
            <a:r>
              <a:rPr lang="pl-PL" sz="2000" dirty="0"/>
              <a:t>realizacji </a:t>
            </a:r>
            <a:r>
              <a:rPr lang="pl-PL" sz="2000" dirty="0" smtClean="0"/>
              <a:t>inwestycji,</a:t>
            </a:r>
            <a:endParaRPr lang="pl-PL" sz="2000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pl-PL" sz="2000" dirty="0"/>
              <a:t>p</a:t>
            </a:r>
            <a:r>
              <a:rPr lang="pl-PL" sz="2000" dirty="0" smtClean="0"/>
              <a:t>odmiotu/podmiotów zaangażowanych </a:t>
            </a:r>
            <a:r>
              <a:rPr lang="pl-PL" sz="2000" dirty="0"/>
              <a:t>w realizację </a:t>
            </a:r>
            <a:r>
              <a:rPr lang="pl-PL" sz="2000" dirty="0" smtClean="0"/>
              <a:t>projektu,</a:t>
            </a:r>
            <a:endParaRPr lang="pl-PL" sz="2000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pl-PL" sz="2000" dirty="0" smtClean="0"/>
              <a:t>deklaracji finansowania </a:t>
            </a:r>
            <a:r>
              <a:rPr lang="pl-PL" sz="2000" dirty="0"/>
              <a:t>wkładu </a:t>
            </a:r>
            <a:r>
              <a:rPr lang="pl-PL" sz="2000" dirty="0" smtClean="0"/>
              <a:t>własnego, jego wysokości oraz źródeł finansowania,</a:t>
            </a:r>
            <a:endParaRPr lang="pl-PL" sz="2000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pl-PL" sz="2000" dirty="0" smtClean="0"/>
              <a:t>informacji </a:t>
            </a:r>
            <a:r>
              <a:rPr lang="pl-PL" sz="2000" dirty="0"/>
              <a:t>o dostępności terenu, zgodności z lokalnymi planami zagospodarowania przestrzennego oraz innymi dokumentami </a:t>
            </a:r>
            <a:r>
              <a:rPr lang="pl-PL" sz="2000" dirty="0" smtClean="0"/>
              <a:t>strategicznymi.</a:t>
            </a:r>
            <a:endParaRPr lang="pl-PL" sz="2000" dirty="0"/>
          </a:p>
          <a:p>
            <a:pPr marL="0" indent="0">
              <a:buNone/>
            </a:pPr>
            <a:endParaRPr lang="pl-PL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602" y="4687034"/>
            <a:ext cx="1280054" cy="323061"/>
          </a:xfrm>
          <a:prstGeom prst="rect">
            <a:avLst/>
          </a:prstGeom>
        </p:spPr>
      </p:pic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7" name="Łącznik prostoliniowy 8"/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aciszewska\Desktop\ikonki\2_b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44" y="4802675"/>
            <a:ext cx="311191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ciszewska\Desktop\ikonki\1_b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55" y="4802676"/>
            <a:ext cx="311192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9878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l-PL" sz="2000" b="1" dirty="0" smtClean="0"/>
              <a:t>Komponent inwestycyjny</a:t>
            </a:r>
            <a:r>
              <a:rPr lang="pl-PL" sz="1800" b="1" dirty="0"/>
              <a:t/>
            </a:r>
            <a:br>
              <a:rPr lang="pl-PL" sz="1800" b="1" dirty="0"/>
            </a:br>
            <a:endParaRPr lang="pl-PL" sz="18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771550"/>
            <a:ext cx="8348744" cy="419987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2000" dirty="0" smtClean="0">
                <a:solidFill>
                  <a:prstClr val="black"/>
                </a:solidFill>
              </a:rPr>
              <a:t>Dofinansowanie </a:t>
            </a:r>
            <a:r>
              <a:rPr lang="pl-PL" sz="2000" dirty="0">
                <a:solidFill>
                  <a:prstClr val="black"/>
                </a:solidFill>
              </a:rPr>
              <a:t>będą mogły uzyskać:</a:t>
            </a:r>
          </a:p>
          <a:p>
            <a:pPr algn="just"/>
            <a:r>
              <a:rPr lang="pl-PL" sz="2000" dirty="0" smtClean="0">
                <a:solidFill>
                  <a:prstClr val="black"/>
                </a:solidFill>
              </a:rPr>
              <a:t>zadania </a:t>
            </a:r>
            <a:r>
              <a:rPr lang="pl-PL" sz="2000" dirty="0">
                <a:solidFill>
                  <a:prstClr val="black"/>
                </a:solidFill>
              </a:rPr>
              <a:t>inwestycyjne mające na celu uzupełnienie istniejącej sieci kolejowej o nowe odcinki linii kolejowych, rewitalizację istniejących linii kolejowych oraz przywrócenie zlikwidowanych połączeń kolejowych w </a:t>
            </a:r>
            <a:r>
              <a:rPr lang="pl-PL" sz="2000" dirty="0" smtClean="0">
                <a:solidFill>
                  <a:prstClr val="black"/>
                </a:solidFill>
              </a:rPr>
              <a:t>regionach,</a:t>
            </a:r>
            <a:endParaRPr lang="pl-PL" sz="2000" dirty="0">
              <a:solidFill>
                <a:prstClr val="black"/>
              </a:solidFill>
            </a:endParaRPr>
          </a:p>
          <a:p>
            <a:pPr algn="just"/>
            <a:r>
              <a:rPr lang="pl-PL" sz="2000" dirty="0" smtClean="0">
                <a:solidFill>
                  <a:prstClr val="black"/>
                </a:solidFill>
              </a:rPr>
              <a:t>zadania </a:t>
            </a:r>
            <a:r>
              <a:rPr lang="pl-PL" sz="2000" dirty="0">
                <a:solidFill>
                  <a:prstClr val="black"/>
                </a:solidFill>
              </a:rPr>
              <a:t>polegające na przygotowaniu dokumentacji (np. przedprojektowej </a:t>
            </a:r>
            <a:r>
              <a:rPr lang="pl-PL" sz="2000" dirty="0" smtClean="0">
                <a:solidFill>
                  <a:prstClr val="black"/>
                </a:solidFill>
              </a:rPr>
              <a:t/>
            </a:r>
            <a:br>
              <a:rPr lang="pl-PL" sz="2000" dirty="0" smtClean="0">
                <a:solidFill>
                  <a:prstClr val="black"/>
                </a:solidFill>
              </a:rPr>
            </a:br>
            <a:r>
              <a:rPr lang="pl-PL" sz="2000" dirty="0" smtClean="0">
                <a:solidFill>
                  <a:prstClr val="black"/>
                </a:solidFill>
              </a:rPr>
              <a:t>i </a:t>
            </a:r>
            <a:r>
              <a:rPr lang="pl-PL" sz="2000" dirty="0">
                <a:solidFill>
                  <a:prstClr val="black"/>
                </a:solidFill>
              </a:rPr>
              <a:t>projektowej, pozyskanie decyzji administracyjnych).</a:t>
            </a:r>
          </a:p>
          <a:p>
            <a:pPr marL="0" lvl="0" indent="0" algn="just">
              <a:buNone/>
            </a:pPr>
            <a:endParaRPr lang="pl-PL" sz="11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r>
              <a:rPr lang="pl-PL" sz="2000" dirty="0" smtClean="0">
                <a:solidFill>
                  <a:prstClr val="black"/>
                </a:solidFill>
              </a:rPr>
              <a:t>Dodatkowo </a:t>
            </a:r>
            <a:r>
              <a:rPr lang="pl-PL" sz="2000" dirty="0">
                <a:solidFill>
                  <a:prstClr val="black"/>
                </a:solidFill>
              </a:rPr>
              <a:t>wsparcie finansowe będą mogły uzyskać zadania charakteryzujące się wysokim stopniem efektywności ekonomicznej, mające na celu usprawnienie ruchu kolejowego (np. mijanki, łącznice), lub optymalizujące ruch pasażerski (np. infrastruktura peronowa</a:t>
            </a:r>
            <a:r>
              <a:rPr lang="pl-PL" sz="2000" dirty="0" smtClean="0">
                <a:solidFill>
                  <a:prstClr val="black"/>
                </a:solidFill>
              </a:rPr>
              <a:t>). Dofinansowanie </a:t>
            </a:r>
            <a:r>
              <a:rPr lang="pl-PL" sz="2000" dirty="0">
                <a:solidFill>
                  <a:prstClr val="black"/>
                </a:solidFill>
              </a:rPr>
              <a:t>ww. zadań będzie możliwe w przypadku wystąpienia </a:t>
            </a:r>
            <a:r>
              <a:rPr lang="pl-PL" sz="2000" dirty="0" smtClean="0">
                <a:solidFill>
                  <a:prstClr val="black"/>
                </a:solidFill>
              </a:rPr>
              <a:t>oszczędności w Programie.</a:t>
            </a:r>
            <a:endParaRPr lang="pl-PL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602" y="4687034"/>
            <a:ext cx="1280054" cy="323061"/>
          </a:xfrm>
          <a:prstGeom prst="rect">
            <a:avLst/>
          </a:prstGeom>
        </p:spPr>
      </p:pic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7" name="Łącznik prostoliniowy 8"/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C:\Users\aciszewska\Desktop\ikonki\2_b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44" y="4802675"/>
            <a:ext cx="311191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ciszewska\Desktop\ikonki\1_b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55" y="4802676"/>
            <a:ext cx="311192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1892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pic>
        <p:nvPicPr>
          <p:cNvPr id="7" name="Picture 5" descr="C:\Users\aciszewska\Desktop\ikonki\1_b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55" y="4802676"/>
            <a:ext cx="311192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ciszewska\Desktop\ikonki\2_b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44" y="4802675"/>
            <a:ext cx="311191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pole tekstowe 39"/>
          <p:cNvSpPr txBox="1"/>
          <p:nvPr/>
        </p:nvSpPr>
        <p:spPr>
          <a:xfrm>
            <a:off x="2796439" y="2472595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2800" b="1" spc="200" dirty="0">
              <a:solidFill>
                <a:srgbClr val="4BACC6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9" name="pole tekstowe 48"/>
          <p:cNvSpPr txBox="1"/>
          <p:nvPr/>
        </p:nvSpPr>
        <p:spPr>
          <a:xfrm>
            <a:off x="683568" y="251330"/>
            <a:ext cx="7257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prstClr val="black"/>
                </a:solidFill>
              </a:rPr>
              <a:t>Wykaz potencjalnych projektów, które </a:t>
            </a:r>
            <a:r>
              <a:rPr lang="pl-PL" sz="2000" b="1" dirty="0">
                <a:solidFill>
                  <a:prstClr val="black"/>
                </a:solidFill>
              </a:rPr>
              <a:t>w pierwszej kolejności </a:t>
            </a:r>
            <a:r>
              <a:rPr lang="pl-PL" sz="2000" b="1" dirty="0" smtClean="0">
                <a:solidFill>
                  <a:prstClr val="black"/>
                </a:solidFill>
              </a:rPr>
              <a:t/>
            </a:r>
            <a:br>
              <a:rPr lang="pl-PL" sz="2000" b="1" dirty="0" smtClean="0">
                <a:solidFill>
                  <a:prstClr val="black"/>
                </a:solidFill>
              </a:rPr>
            </a:br>
            <a:r>
              <a:rPr lang="pl-PL" sz="2000" b="1" dirty="0" smtClean="0">
                <a:solidFill>
                  <a:prstClr val="black"/>
                </a:solidFill>
              </a:rPr>
              <a:t>będą mogły otrzymać dofinansowanie w ramach Programu Kolej +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602" y="4687034"/>
            <a:ext cx="1280054" cy="323061"/>
          </a:xfrm>
          <a:prstGeom prst="rect">
            <a:avLst/>
          </a:prstGeom>
        </p:spPr>
      </p:pic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242654"/>
              </p:ext>
            </p:extLst>
          </p:nvPr>
        </p:nvGraphicFramePr>
        <p:xfrm>
          <a:off x="323528" y="915569"/>
          <a:ext cx="3888432" cy="3744413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216700"/>
                <a:gridCol w="915276"/>
                <a:gridCol w="1748344"/>
                <a:gridCol w="1008112"/>
              </a:tblGrid>
              <a:tr h="82465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Lp.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Nazwa ośrodka miejskiego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 smtClean="0">
                          <a:effectLst/>
                        </a:rPr>
                        <a:t>Ciąg komunikacyjny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szacowana wartość niezbędnej inwestycji</a:t>
                      </a:r>
                      <a:br>
                        <a:rPr lang="pl-PL" sz="1100" u="none" strike="noStrike" dirty="0">
                          <a:effectLst/>
                        </a:rPr>
                      </a:br>
                      <a:r>
                        <a:rPr lang="pl-PL" sz="1100" u="none" strike="noStrike" dirty="0">
                          <a:effectLst/>
                        </a:rPr>
                        <a:t>[mln zł] *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  <a:tr h="21899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Jastrzębie-Zdrój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Jastrzębie-Zdrój - Katowice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525,00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  <a:tr h="33424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2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Złotoryja / Lwówek Śl.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Lwówek Śl./Złotoryja - Legnica - Wrocław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510,00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  <a:tr h="32118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3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Zamość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Zamość - Lublin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405,00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  <a:tr h="32118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4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Bielawa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Bielawa - Pieszyce - Wrocław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80,00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  <a:tr h="32118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5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Śrem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Śrem - Poznań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350,00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  <a:tr h="29329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6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Turek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Turek - Poznań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550,00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  <a:tr h="32118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7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Świecie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Chełmno/Świecie - Bydgoszcz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300,00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  <a:tr h="25487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8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Chełmno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Chełmno/Świecie - Bydgoszcz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5,00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  <a:tr h="29373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9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Busko-Zdrój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Busko-Zdrój - Kielce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120,00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  <a:tr h="21032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u="none" strike="noStrike" dirty="0" smtClean="0">
                          <a:effectLst/>
                        </a:rPr>
                        <a:t>* wg. szacunków PKP PLK S.A.</a:t>
                      </a:r>
                      <a:endParaRPr lang="pl-PL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86" marR="7486" marT="7486" marB="0" anchor="ctr"/>
                </a:tc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537382"/>
              </p:ext>
            </p:extLst>
          </p:nvPr>
        </p:nvGraphicFramePr>
        <p:xfrm>
          <a:off x="4442657" y="907731"/>
          <a:ext cx="4084416" cy="4011634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208333"/>
                <a:gridCol w="879931"/>
                <a:gridCol w="1932560"/>
                <a:gridCol w="1063592"/>
              </a:tblGrid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10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Ostrów Mazowiecka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Ostrów Mazowiecka - Warszawa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250,00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11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Końskie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Końskie - Skarżysko-Kamienna -  Kielce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250,00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12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Myślenice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Myślenice - Kraków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750,00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13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Konstancin-Jeziorna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Konstancin-Jeziorna - Warszawa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415,00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14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Żnin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Żnin - Bydgoszcz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450,00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15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Krosno Odrzańskie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Krosno Odrzańskie - Zielona Góra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300,00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16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Sokołów Podlaski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Sokołów Podlaski - Siedlce - Warszawa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160,00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17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Sokołów Podlaski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Sokołów Podlaski - Małkinia - Warszawa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600,00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18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Krapkowice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Krapkowice - Opole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120,00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19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Włodawa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Włodawa - Lublin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230,00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20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Łomża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Łomża - Warszawa/Białystok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78,00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29853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21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Gostyń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Gostyń - Poznań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140,00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  <a:tr h="14248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Łączna wartośc zadań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6 588,00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72" marR="5872" marT="587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9780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pic>
        <p:nvPicPr>
          <p:cNvPr id="7" name="Picture 5" descr="C:\Users\aciszewska\Desktop\ikonki\1_b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55" y="4802676"/>
            <a:ext cx="311192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ciszewska\Desktop\ikonki\2_b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44" y="4802675"/>
            <a:ext cx="311191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pole tekstowe 39"/>
          <p:cNvSpPr txBox="1"/>
          <p:nvPr/>
        </p:nvSpPr>
        <p:spPr>
          <a:xfrm>
            <a:off x="2796439" y="2472595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2800" b="1" spc="200" dirty="0">
              <a:solidFill>
                <a:srgbClr val="4BACC6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9" name="pole tekstowe 48"/>
          <p:cNvSpPr txBox="1"/>
          <p:nvPr/>
        </p:nvSpPr>
        <p:spPr>
          <a:xfrm>
            <a:off x="395536" y="915568"/>
            <a:ext cx="27964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prstClr val="black"/>
                </a:solidFill>
              </a:rPr>
              <a:t>Prezentacja graficzna </a:t>
            </a:r>
            <a:r>
              <a:rPr lang="pl-PL" sz="2000" b="1" dirty="0" smtClean="0">
                <a:solidFill>
                  <a:prstClr val="black"/>
                </a:solidFill>
              </a:rPr>
              <a:t>miejscowości, które </a:t>
            </a:r>
            <a:br>
              <a:rPr lang="pl-PL" sz="2000" b="1" dirty="0" smtClean="0">
                <a:solidFill>
                  <a:prstClr val="black"/>
                </a:solidFill>
              </a:rPr>
            </a:br>
            <a:r>
              <a:rPr lang="pl-PL" sz="2000" b="1" dirty="0" smtClean="0">
                <a:solidFill>
                  <a:prstClr val="black"/>
                </a:solidFill>
              </a:rPr>
              <a:t>w </a:t>
            </a:r>
            <a:r>
              <a:rPr lang="pl-PL" sz="2000" b="1" dirty="0">
                <a:solidFill>
                  <a:prstClr val="black"/>
                </a:solidFill>
              </a:rPr>
              <a:t>pierwszej kolejności będą </a:t>
            </a:r>
            <a:r>
              <a:rPr lang="pl-PL" sz="2000" b="1" dirty="0" smtClean="0">
                <a:solidFill>
                  <a:prstClr val="black"/>
                </a:solidFill>
              </a:rPr>
              <a:t>mogły skorzystać </a:t>
            </a:r>
            <a:br>
              <a:rPr lang="pl-PL" sz="2000" b="1" dirty="0" smtClean="0">
                <a:solidFill>
                  <a:prstClr val="black"/>
                </a:solidFill>
              </a:rPr>
            </a:br>
            <a:r>
              <a:rPr lang="pl-PL" sz="2000" b="1" dirty="0" smtClean="0">
                <a:solidFill>
                  <a:prstClr val="black"/>
                </a:solidFill>
              </a:rPr>
              <a:t>z Programu Kolej +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602" y="4687034"/>
            <a:ext cx="1280054" cy="323061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692986"/>
            <a:ext cx="4918143" cy="441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007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pic>
        <p:nvPicPr>
          <p:cNvPr id="7" name="Picture 5" descr="C:\Users\aciszewska\Desktop\ikonki\1_b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55" y="4802676"/>
            <a:ext cx="311192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ciszewska\Desktop\ikonki\2_b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44" y="4802675"/>
            <a:ext cx="311191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e tekstowe 39"/>
          <p:cNvSpPr txBox="1"/>
          <p:nvPr/>
        </p:nvSpPr>
        <p:spPr>
          <a:xfrm>
            <a:off x="2796439" y="2472595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2800" b="1" spc="200" dirty="0">
              <a:solidFill>
                <a:srgbClr val="4BACC6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9" name="pole tekstowe 48"/>
          <p:cNvSpPr txBox="1"/>
          <p:nvPr/>
        </p:nvSpPr>
        <p:spPr>
          <a:xfrm>
            <a:off x="481140" y="273118"/>
            <a:ext cx="27534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>
                <a:solidFill>
                  <a:prstClr val="black"/>
                </a:solidFill>
              </a:rPr>
              <a:t>Finansowanie programu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602" y="4687034"/>
            <a:ext cx="1280054" cy="323061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422639" y="652708"/>
            <a:ext cx="7630019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 smtClean="0"/>
              <a:t>Łączna szacunkowa </a:t>
            </a:r>
            <a:r>
              <a:rPr lang="pl-PL" sz="2000" dirty="0"/>
              <a:t>wysokość środków </a:t>
            </a:r>
            <a:r>
              <a:rPr lang="pl-PL" sz="2000" dirty="0" smtClean="0"/>
              <a:t>przeznaczonych na </a:t>
            </a:r>
            <a:r>
              <a:rPr lang="pl-PL" sz="2000" dirty="0"/>
              <a:t>realizację Programu </a:t>
            </a:r>
            <a:r>
              <a:rPr lang="pl-PL" sz="2000" dirty="0" smtClean="0"/>
              <a:t>Kolej + do 2028 roku wynosi ok. </a:t>
            </a:r>
            <a:r>
              <a:rPr lang="pl-PL" sz="2000" b="1" dirty="0" smtClean="0"/>
              <a:t>6,5 </a:t>
            </a:r>
            <a:r>
              <a:rPr lang="pl-PL" sz="2000" b="1" dirty="0" smtClean="0"/>
              <a:t>mld zł </a:t>
            </a:r>
          </a:p>
          <a:p>
            <a:pPr algn="just"/>
            <a:r>
              <a:rPr lang="pl-PL" sz="2000" dirty="0" smtClean="0"/>
              <a:t>(dofinansowanie Programu ok.  </a:t>
            </a:r>
            <a:r>
              <a:rPr lang="pl-PL" sz="2000" dirty="0" smtClean="0"/>
              <a:t>5,5 </a:t>
            </a:r>
            <a:r>
              <a:rPr lang="pl-PL" sz="2000" dirty="0" smtClean="0"/>
              <a:t>mld zł, wkład </a:t>
            </a:r>
            <a:r>
              <a:rPr lang="pl-PL" sz="2000" dirty="0" err="1" smtClean="0"/>
              <a:t>jst</a:t>
            </a:r>
            <a:r>
              <a:rPr lang="pl-PL" sz="2000" dirty="0" smtClean="0"/>
              <a:t> – ok.  1 mld zł).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9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000" dirty="0" smtClean="0"/>
              <a:t>Zadania inwestycyjne przewidziane do realizacji, po uzyskaniu akceptacji przez PKP PLK S.A. (po pozytywnej ocenie dokumentacji aplikacyjnej) otrzymać mogą maks. 85% dofinansowania kosztów kwalifikujących się do wsparcia,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000" dirty="0" smtClean="0"/>
              <a:t>Możliwość współfinansowania inwestycji uzależniona będzie m.in. </a:t>
            </a:r>
            <a:r>
              <a:rPr lang="pl-PL" sz="2000" dirty="0"/>
              <a:t>o</a:t>
            </a:r>
            <a:r>
              <a:rPr lang="pl-PL" sz="2000" dirty="0" smtClean="0"/>
              <a:t>d zapewnienia przez </a:t>
            </a:r>
            <a:r>
              <a:rPr lang="pl-PL" sz="2000" dirty="0" err="1" smtClean="0"/>
              <a:t>jst</a:t>
            </a:r>
            <a:r>
              <a:rPr lang="pl-PL" sz="2000" dirty="0" smtClean="0"/>
              <a:t> 15% środków kwalifikujących się do wsparcia, jak też zabezpieczenia kosztów dodatkowych nie kwalifikujących się do wsparcia (jeśli wystąpią).</a:t>
            </a:r>
          </a:p>
          <a:p>
            <a:pPr algn="just"/>
            <a:endParaRPr lang="pl-PL" sz="2000" dirty="0" smtClean="0"/>
          </a:p>
          <a:p>
            <a:pPr algn="just"/>
            <a:endParaRPr lang="pl-PL" sz="2000" dirty="0" smtClean="0"/>
          </a:p>
        </p:txBody>
      </p:sp>
    </p:spTree>
    <p:extLst>
      <p:ext uri="{BB962C8B-B14F-4D97-AF65-F5344CB8AC3E}">
        <p14:creationId xmlns:p14="http://schemas.microsoft.com/office/powerpoint/2010/main" val="22727295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pic>
        <p:nvPicPr>
          <p:cNvPr id="7" name="Picture 5" descr="C:\Users\aciszewska\Desktop\ikonki\1_b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55" y="4802676"/>
            <a:ext cx="311192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ciszewska\Desktop\ikonki\2_b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44" y="4802675"/>
            <a:ext cx="311191" cy="2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602" y="4687034"/>
            <a:ext cx="1280054" cy="323061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683568" y="11315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11" name="Tytuł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Dziękuję za uwagę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3802559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3177</TotalTime>
  <Words>756</Words>
  <Application>Microsoft Office PowerPoint</Application>
  <PresentationFormat>Pokaz na ekranie (16:9)</PresentationFormat>
  <Paragraphs>142</Paragraphs>
  <Slides>10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 Light</vt:lpstr>
      <vt:lpstr>Motyw pakietu Office</vt:lpstr>
      <vt:lpstr>Prezentacja programu PowerPoint</vt:lpstr>
      <vt:lpstr>Przyczyny i skala wykluczenia komunikacyjnego</vt:lpstr>
      <vt:lpstr>Zadania i cel główny programu</vt:lpstr>
      <vt:lpstr>Komponent „przewozowy” i „antylikwidacyjny” Programu Kolej + </vt:lpstr>
      <vt:lpstr>Komponent inwestycyjny </vt:lpstr>
      <vt:lpstr>Komponent inwestycyjny </vt:lpstr>
      <vt:lpstr>Prezentacja programu PowerPoint</vt:lpstr>
      <vt:lpstr>Prezentacja programu PowerPoint</vt:lpstr>
      <vt:lpstr>Prezentacja programu PowerPoint</vt:lpstr>
      <vt:lpstr>Dziękuję za uwagę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Ciszewska Alicja</dc:creator>
  <cp:lastModifiedBy>Piwowarski Marcin</cp:lastModifiedBy>
  <cp:revision>350</cp:revision>
  <cp:lastPrinted>2019-11-22T18:19:41Z</cp:lastPrinted>
  <dcterms:created xsi:type="dcterms:W3CDTF">2017-02-07T09:00:42Z</dcterms:created>
  <dcterms:modified xsi:type="dcterms:W3CDTF">2019-11-22T18:37:19Z</dcterms:modified>
</cp:coreProperties>
</file>