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  <p:sldMasterId id="2147483792" r:id="rId2"/>
    <p:sldMasterId id="2147483804" r:id="rId3"/>
  </p:sldMasterIdLst>
  <p:notesMasterIdLst>
    <p:notesMasterId r:id="rId47"/>
  </p:notesMasterIdLst>
  <p:handoutMasterIdLst>
    <p:handoutMasterId r:id="rId48"/>
  </p:handoutMasterIdLst>
  <p:sldIdLst>
    <p:sldId id="585" r:id="rId4"/>
    <p:sldId id="487" r:id="rId5"/>
    <p:sldId id="553" r:id="rId6"/>
    <p:sldId id="538" r:id="rId7"/>
    <p:sldId id="524" r:id="rId8"/>
    <p:sldId id="586" r:id="rId9"/>
    <p:sldId id="543" r:id="rId10"/>
    <p:sldId id="547" r:id="rId11"/>
    <p:sldId id="548" r:id="rId12"/>
    <p:sldId id="558" r:id="rId13"/>
    <p:sldId id="559" r:id="rId14"/>
    <p:sldId id="546" r:id="rId15"/>
    <p:sldId id="508" r:id="rId16"/>
    <p:sldId id="556" r:id="rId17"/>
    <p:sldId id="541" r:id="rId18"/>
    <p:sldId id="497" r:id="rId19"/>
    <p:sldId id="498" r:id="rId20"/>
    <p:sldId id="575" r:id="rId21"/>
    <p:sldId id="501" r:id="rId22"/>
    <p:sldId id="601" r:id="rId23"/>
    <p:sldId id="503" r:id="rId24"/>
    <p:sldId id="557" r:id="rId25"/>
    <p:sldId id="562" r:id="rId26"/>
    <p:sldId id="589" r:id="rId27"/>
    <p:sldId id="588" r:id="rId28"/>
    <p:sldId id="595" r:id="rId29"/>
    <p:sldId id="590" r:id="rId30"/>
    <p:sldId id="600" r:id="rId31"/>
    <p:sldId id="593" r:id="rId32"/>
    <p:sldId id="582" r:id="rId33"/>
    <p:sldId id="591" r:id="rId34"/>
    <p:sldId id="572" r:id="rId35"/>
    <p:sldId id="573" r:id="rId36"/>
    <p:sldId id="574" r:id="rId37"/>
    <p:sldId id="576" r:id="rId38"/>
    <p:sldId id="577" r:id="rId39"/>
    <p:sldId id="578" r:id="rId40"/>
    <p:sldId id="587" r:id="rId41"/>
    <p:sldId id="579" r:id="rId42"/>
    <p:sldId id="580" r:id="rId43"/>
    <p:sldId id="599" r:id="rId44"/>
    <p:sldId id="596" r:id="rId45"/>
    <p:sldId id="403" r:id="rId46"/>
  </p:sldIdLst>
  <p:sldSz cx="9144000" cy="6858000" type="screen4x3"/>
  <p:notesSz cx="6858000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bg2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81"/>
    <a:srgbClr val="A6A338"/>
    <a:srgbClr val="ECEBC7"/>
    <a:srgbClr val="F2F0AE"/>
    <a:srgbClr val="88BA9C"/>
    <a:srgbClr val="7357EB"/>
    <a:srgbClr val="A9A298"/>
    <a:srgbClr val="FC6B60"/>
    <a:srgbClr val="DFD3F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6" autoAdjust="0"/>
    <p:restoredTop sz="86427" autoAdjust="0"/>
  </p:normalViewPr>
  <p:slideViewPr>
    <p:cSldViewPr>
      <p:cViewPr varScale="1">
        <p:scale>
          <a:sx n="115" d="100"/>
          <a:sy n="115" d="100"/>
        </p:scale>
        <p:origin x="16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4" d="100"/>
        <a:sy n="94" d="100"/>
      </p:scale>
      <p:origin x="0" y="2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Excel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Excel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Excel4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Excel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'wypadki w małop lata  14-20'!$E$3</c:f>
              <c:strCache>
                <c:ptCount val="1"/>
                <c:pt idx="0">
                  <c:v>ofiary śmiertelne</c:v>
                </c:pt>
              </c:strCache>
            </c:strRef>
          </c:tx>
          <c:spPr>
            <a:ln w="23363">
              <a:solidFill>
                <a:srgbClr val="FF8181">
                  <a:alpha val="48000"/>
                </a:srgbClr>
              </a:solidFill>
            </a:ln>
          </c:spPr>
          <c:marker>
            <c:symbol val="circle"/>
            <c:size val="7"/>
            <c:spPr>
              <a:solidFill>
                <a:srgbClr val="C00000"/>
              </a:solidFill>
            </c:spPr>
          </c:marker>
          <c:dLbls>
            <c:dLbl>
              <c:idx val="0"/>
              <c:layout>
                <c:manualLayout>
                  <c:x val="-4.1437706551807701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829C-4FA2-98F2-D4D3A3CDFFC0}"/>
                </c:ext>
              </c:extLst>
            </c:dLbl>
            <c:dLbl>
              <c:idx val="1"/>
              <c:layout>
                <c:manualLayout>
                  <c:x val="-4.1437706551807688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829C-4FA2-98F2-D4D3A3CDFFC0}"/>
                </c:ext>
              </c:extLst>
            </c:dLbl>
            <c:dLbl>
              <c:idx val="2"/>
              <c:layout>
                <c:manualLayout>
                  <c:x val="-4.1437706551807632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829C-4FA2-98F2-D4D3A3CDFFC0}"/>
                </c:ext>
              </c:extLst>
            </c:dLbl>
            <c:dLbl>
              <c:idx val="3"/>
              <c:layout>
                <c:manualLayout>
                  <c:x val="-4.1437706551807688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29C-4FA2-98F2-D4D3A3CDFFC0}"/>
                </c:ext>
              </c:extLst>
            </c:dLbl>
            <c:dLbl>
              <c:idx val="4"/>
              <c:layout>
                <c:manualLayout>
                  <c:x val="-4.1437706551807688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829C-4FA2-98F2-D4D3A3CDFFC0}"/>
                </c:ext>
              </c:extLst>
            </c:dLbl>
            <c:dLbl>
              <c:idx val="5"/>
              <c:layout>
                <c:manualLayout>
                  <c:x val="-4.1437706551807799E-2"/>
                  <c:y val="-6.038458529856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89429990467485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29C-4FA2-98F2-D4D3A3CDFFC0}"/>
                </c:ext>
              </c:extLst>
            </c:dLbl>
            <c:spPr>
              <a:noFill/>
              <a:ln w="23363">
                <a:noFill/>
              </a:ln>
            </c:spPr>
            <c:txPr>
              <a:bodyPr/>
              <a:lstStyle/>
              <a:p>
                <a:pPr>
                  <a:defRPr sz="1104"/>
                </a:pPr>
                <a:endParaRPr lang="pl-PL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>
                  <c:manualLayout>
                    <c:x val="-4.1437706551807688E-2"/>
                    <c:y val="-6.0384585298566745E-2"/>
                    <c:w val="2.6289429990467485E-2"/>
                    <c:h val="5.7630228732786649E-2"/>
                  </c:manualLayout>
                </c15:layout>
                <c15:showLeaderLines val="1"/>
              </c:ext>
            </c:extLst>
          </c:dLbls>
          <c:cat>
            <c:numRef>
              <c:f>'wypadki w małop lata  14-20'!$F$2:$K$2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'wypadki w małop lata  14-20'!$F$3:$K$3</c:f>
              <c:numCache>
                <c:formatCode>General</c:formatCode>
                <c:ptCount val="6"/>
                <c:pt idx="0">
                  <c:v>74</c:v>
                </c:pt>
                <c:pt idx="1">
                  <c:v>73</c:v>
                </c:pt>
                <c:pt idx="2">
                  <c:v>71</c:v>
                </c:pt>
                <c:pt idx="3">
                  <c:v>80</c:v>
                </c:pt>
                <c:pt idx="4">
                  <c:v>61</c:v>
                </c:pt>
                <c:pt idx="5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04-46B0-ACCB-0D06037EF5E8}"/>
            </c:ext>
          </c:extLst>
        </c:ser>
        <c:ser>
          <c:idx val="1"/>
          <c:order val="1"/>
          <c:tx>
            <c:strRef>
              <c:f>'wypadki w małop lata  14-20'!$E$4</c:f>
              <c:strCache>
                <c:ptCount val="1"/>
                <c:pt idx="0">
                  <c:v>wypadki</c:v>
                </c:pt>
              </c:strCache>
            </c:strRef>
          </c:tx>
          <c:spPr>
            <a:ln w="23363">
              <a:solidFill>
                <a:srgbClr val="0070C0"/>
              </a:solidFill>
            </a:ln>
          </c:spPr>
          <c:marker>
            <c:symbol val="triangle"/>
            <c:size val="7"/>
            <c:spPr>
              <a:solidFill>
                <a:srgbClr val="0070C0"/>
              </a:solidFill>
            </c:spPr>
          </c:marker>
          <c:dLbls>
            <c:dLbl>
              <c:idx val="0"/>
              <c:layout>
                <c:manualLayout>
                  <c:x val="-5.9934946265822714E-2"/>
                  <c:y val="5.1552465534736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829C-4FA2-98F2-D4D3A3CDFFC0}"/>
                </c:ext>
              </c:extLst>
            </c:dLbl>
            <c:dLbl>
              <c:idx val="1"/>
              <c:layout>
                <c:manualLayout>
                  <c:x val="-5.9934946265822756E-2"/>
                  <c:y val="5.1552465534736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29C-4FA2-98F2-D4D3A3CDFFC0}"/>
                </c:ext>
              </c:extLst>
            </c:dLbl>
            <c:dLbl>
              <c:idx val="2"/>
              <c:layout>
                <c:manualLayout>
                  <c:x val="-5.9934946265822756E-2"/>
                  <c:y val="5.1552465534736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829C-4FA2-98F2-D4D3A3CDFFC0}"/>
                </c:ext>
              </c:extLst>
            </c:dLbl>
            <c:dLbl>
              <c:idx val="3"/>
              <c:layout>
                <c:manualLayout>
                  <c:x val="-5.99349462658227E-2"/>
                  <c:y val="5.1552465534736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A-829C-4FA2-98F2-D4D3A3CDFFC0}"/>
                </c:ext>
              </c:extLst>
            </c:dLbl>
            <c:dLbl>
              <c:idx val="4"/>
              <c:layout>
                <c:manualLayout>
                  <c:x val="-5.9934946265822811E-2"/>
                  <c:y val="5.1552465534736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829C-4FA2-98F2-D4D3A3CDFFC0}"/>
                </c:ext>
              </c:extLst>
            </c:dLbl>
            <c:dLbl>
              <c:idx val="5"/>
              <c:layout>
                <c:manualLayout>
                  <c:x val="-5.9934946265822811E-2"/>
                  <c:y val="5.1552465534736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6689313808461E-2"/>
                      <c:h val="5.76302287327866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C-829C-4FA2-98F2-D4D3A3CDFFC0}"/>
                </c:ext>
              </c:extLst>
            </c:dLbl>
            <c:spPr>
              <a:noFill/>
              <a:ln w="23363">
                <a:noFill/>
              </a:ln>
            </c:spPr>
            <c:txPr>
              <a:bodyPr/>
              <a:lstStyle/>
              <a:p>
                <a:pPr>
                  <a:defRPr sz="1104"/>
                </a:pPr>
                <a:endParaRPr lang="pl-PL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'wypadki w małop lata  14-20'!$F$2:$K$2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'wypadki w małop lata  14-20'!$F$4:$K$4</c:f>
              <c:numCache>
                <c:formatCode>General</c:formatCode>
                <c:ptCount val="6"/>
                <c:pt idx="0">
                  <c:v>1347</c:v>
                </c:pt>
                <c:pt idx="1">
                  <c:v>1377</c:v>
                </c:pt>
                <c:pt idx="2">
                  <c:v>1205</c:v>
                </c:pt>
                <c:pt idx="3">
                  <c:v>1231</c:v>
                </c:pt>
                <c:pt idx="4">
                  <c:v>1076</c:v>
                </c:pt>
                <c:pt idx="5">
                  <c:v>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04-46B0-ACCB-0D06037EF5E8}"/>
            </c:ext>
          </c:extLst>
        </c:ser>
        <c:ser>
          <c:idx val="2"/>
          <c:order val="2"/>
          <c:tx>
            <c:strRef>
              <c:f>'wypadki w małop lata  14-20'!$E$5</c:f>
              <c:strCache>
                <c:ptCount val="1"/>
                <c:pt idx="0">
                  <c:v>ranni</c:v>
                </c:pt>
              </c:strCache>
            </c:strRef>
          </c:tx>
          <c:spPr>
            <a:ln w="23363">
              <a:solidFill>
                <a:srgbClr val="00B050">
                  <a:alpha val="29000"/>
                </a:srgbClr>
              </a:solidFill>
              <a:prstDash val="sysDash"/>
            </a:ln>
          </c:spPr>
          <c:marker>
            <c:symbol val="square"/>
            <c:size val="7"/>
          </c:marker>
          <c:dLbls>
            <c:dLbl>
              <c:idx val="0"/>
              <c:layout>
                <c:manualLayout>
                  <c:x val="-6.03326360165179E-2"/>
                  <c:y val="-4.4803465641605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04-46B0-ACCB-0D06037EF5E8}"/>
                </c:ext>
              </c:extLst>
            </c:dLbl>
            <c:dLbl>
              <c:idx val="1"/>
              <c:layout>
                <c:manualLayout>
                  <c:x val="-6.0332636016517879E-2"/>
                  <c:y val="-4.480346564160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04-46B0-ACCB-0D06037EF5E8}"/>
                </c:ext>
              </c:extLst>
            </c:dLbl>
            <c:dLbl>
              <c:idx val="2"/>
              <c:layout>
                <c:manualLayout>
                  <c:x val="-6.0332636016517942E-2"/>
                  <c:y val="-4.4803465641605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04-46B0-ACCB-0D06037EF5E8}"/>
                </c:ext>
              </c:extLst>
            </c:dLbl>
            <c:dLbl>
              <c:idx val="3"/>
              <c:layout>
                <c:manualLayout>
                  <c:x val="-6.0332636016517997E-2"/>
                  <c:y val="-4.48034656416053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04-46B0-ACCB-0D06037EF5E8}"/>
                </c:ext>
              </c:extLst>
            </c:dLbl>
            <c:dLbl>
              <c:idx val="4"/>
              <c:layout>
                <c:manualLayout>
                  <c:x val="-6.0332636016517879E-2"/>
                  <c:y val="-4.4803465641605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04-46B0-ACCB-0D06037EF5E8}"/>
                </c:ext>
              </c:extLst>
            </c:dLbl>
            <c:dLbl>
              <c:idx val="5"/>
              <c:layout>
                <c:manualLayout>
                  <c:x val="-6.0332636016517879E-2"/>
                  <c:y val="-4.4803465641605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04-46B0-ACCB-0D06037EF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4"/>
                </a:pPr>
                <a:endParaRPr lang="pl-PL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'wypadki w małop lata  14-20'!$F$2:$K$2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'wypadki w małop lata  14-20'!$F$5:$K$5</c:f>
              <c:numCache>
                <c:formatCode>General</c:formatCode>
                <c:ptCount val="6"/>
                <c:pt idx="0">
                  <c:v>1670</c:v>
                </c:pt>
                <c:pt idx="1">
                  <c:v>1667</c:v>
                </c:pt>
                <c:pt idx="2">
                  <c:v>1471</c:v>
                </c:pt>
                <c:pt idx="3">
                  <c:v>1394</c:v>
                </c:pt>
                <c:pt idx="4">
                  <c:v>1285</c:v>
                </c:pt>
                <c:pt idx="5">
                  <c:v>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04-46B0-ACCB-0D06037EF5E8}"/>
            </c:ext>
          </c:extLst>
        </c:ser>
        <c:ser>
          <c:idx val="3"/>
          <c:order val="3"/>
          <c:tx>
            <c:strRef>
              <c:f>'wypadki w małop lata  14-20'!$E$6</c:f>
              <c:strCache>
                <c:ptCount val="1"/>
                <c:pt idx="0">
                  <c:v>zdarzenia drogowe</c:v>
                </c:pt>
              </c:strCache>
            </c:strRef>
          </c:tx>
          <c:spPr>
            <a:ln w="34925">
              <a:solidFill>
                <a:schemeClr val="accent4">
                  <a:shade val="95000"/>
                  <a:satMod val="105000"/>
                </a:schemeClr>
              </a:solidFill>
              <a:prstDash val="sysDot"/>
            </a:ln>
          </c:spPr>
          <c:marker>
            <c:symbol val="x"/>
            <c:size val="13"/>
          </c:marker>
          <c:dLbls>
            <c:dLbl>
              <c:idx val="0"/>
              <c:layout>
                <c:manualLayout>
                  <c:x val="-5.8115086657228886E-2"/>
                  <c:y val="-4.897245973957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29C-4FA2-98F2-D4D3A3CDFFC0}"/>
                </c:ext>
              </c:extLst>
            </c:dLbl>
            <c:dLbl>
              <c:idx val="1"/>
              <c:layout>
                <c:manualLayout>
                  <c:x val="-5.8115086657228886E-2"/>
                  <c:y val="-4.897245973957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9C-4FA2-98F2-D4D3A3CDFFC0}"/>
                </c:ext>
              </c:extLst>
            </c:dLbl>
            <c:dLbl>
              <c:idx val="2"/>
              <c:layout>
                <c:manualLayout>
                  <c:x val="-5.8115086657228941E-2"/>
                  <c:y val="-4.897245973957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9C-4FA2-98F2-D4D3A3CDFFC0}"/>
                </c:ext>
              </c:extLst>
            </c:dLbl>
            <c:dLbl>
              <c:idx val="3"/>
              <c:layout>
                <c:manualLayout>
                  <c:x val="-5.8115086657228886E-2"/>
                  <c:y val="-4.897245973957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9C-4FA2-98F2-D4D3A3CDFFC0}"/>
                </c:ext>
              </c:extLst>
            </c:dLbl>
            <c:dLbl>
              <c:idx val="4"/>
              <c:layout>
                <c:manualLayout>
                  <c:x val="-5.8115086657228997E-2"/>
                  <c:y val="-4.3799227237721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29C-4FA2-98F2-D4D3A3CDFFC0}"/>
                </c:ext>
              </c:extLst>
            </c:dLbl>
            <c:dLbl>
              <c:idx val="5"/>
              <c:layout>
                <c:manualLayout>
                  <c:x val="-5.8115086657228886E-2"/>
                  <c:y val="-4.897245973957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29C-4FA2-98F2-D4D3A3CDF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'wypadki w małop lata  14-20'!$F$2:$K$2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'wypadki w małop lata  14-20'!$F$6:$K$6</c:f>
              <c:numCache>
                <c:formatCode>General</c:formatCode>
                <c:ptCount val="6"/>
                <c:pt idx="0">
                  <c:v>12140</c:v>
                </c:pt>
                <c:pt idx="1">
                  <c:v>12943</c:v>
                </c:pt>
                <c:pt idx="2">
                  <c:v>13175</c:v>
                </c:pt>
                <c:pt idx="3">
                  <c:v>14038</c:v>
                </c:pt>
                <c:pt idx="4">
                  <c:v>14895</c:v>
                </c:pt>
                <c:pt idx="5">
                  <c:v>11403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9C-4FA2-98F2-D4D3A3CDFFC0}"/>
            </c:ext>
          </c:extLst>
        </c:ser>
        <c:ser>
          <c:idx val="4"/>
          <c:order val="4"/>
          <c:tx>
            <c:strRef>
              <c:f>'wypadki w małop lata  14-20'!$E$7</c:f>
              <c:strCache>
                <c:ptCount val="1"/>
                <c:pt idx="0">
                  <c:v>kolizje drogowe</c:v>
                </c:pt>
              </c:strCache>
            </c:strRef>
          </c:tx>
          <c:spPr>
            <a:ln w="38100" cmpd="sng">
              <a:solidFill>
                <a:schemeClr val="accent6">
                  <a:lumMod val="60000"/>
                  <a:lumOff val="40000"/>
                </a:schemeClr>
              </a:solidFill>
              <a:prstDash val="dash"/>
            </a:ln>
          </c:spPr>
          <c:marker>
            <c:symbol val="triang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Lbls>
            <c:dLbl>
              <c:idx val="0"/>
              <c:layout>
                <c:manualLayout>
                  <c:x val="-7.6467219285827476E-2"/>
                  <c:y val="2.4486229869785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9C-4FA2-98F2-D4D3A3CDFFC0}"/>
                </c:ext>
              </c:extLst>
            </c:dLbl>
            <c:dLbl>
              <c:idx val="1"/>
              <c:layout>
                <c:manualLayout>
                  <c:x val="-7.6467219285827503E-2"/>
                  <c:y val="2.4486229869785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29C-4FA2-98F2-D4D3A3CDFFC0}"/>
                </c:ext>
              </c:extLst>
            </c:dLbl>
            <c:dLbl>
              <c:idx val="2"/>
              <c:layout>
                <c:manualLayout>
                  <c:x val="-7.6467219285827476E-2"/>
                  <c:y val="2.4486229869785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29C-4FA2-98F2-D4D3A3CDFFC0}"/>
                </c:ext>
              </c:extLst>
            </c:dLbl>
            <c:dLbl>
              <c:idx val="3"/>
              <c:layout>
                <c:manualLayout>
                  <c:x val="-7.6467219285827476E-2"/>
                  <c:y val="2.4486229869785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29C-4FA2-98F2-D4D3A3CDFFC0}"/>
                </c:ext>
              </c:extLst>
            </c:dLbl>
            <c:dLbl>
              <c:idx val="4"/>
              <c:layout>
                <c:manualLayout>
                  <c:x val="-7.6467219285827587E-2"/>
                  <c:y val="2.4486229869785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29C-4FA2-98F2-D4D3A3CDFFC0}"/>
                </c:ext>
              </c:extLst>
            </c:dLbl>
            <c:dLbl>
              <c:idx val="5"/>
              <c:layout>
                <c:manualLayout>
                  <c:x val="-7.6467219285827476E-2"/>
                  <c:y val="2.4486229869785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29C-4FA2-98F2-D4D3A3CDF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'wypadki w małop lata  14-20'!$F$2:$K$2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'wypadki w małop lata  14-20'!$F$7:$K$7</c:f>
              <c:numCache>
                <c:formatCode>General</c:formatCode>
                <c:ptCount val="6"/>
                <c:pt idx="0">
                  <c:v>10793</c:v>
                </c:pt>
                <c:pt idx="1">
                  <c:v>11566</c:v>
                </c:pt>
                <c:pt idx="2">
                  <c:v>11970</c:v>
                </c:pt>
                <c:pt idx="3">
                  <c:v>12807</c:v>
                </c:pt>
                <c:pt idx="4">
                  <c:v>13819</c:v>
                </c:pt>
                <c:pt idx="5">
                  <c:v>10615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9C-4FA2-98F2-D4D3A3CDF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82496"/>
        <c:axId val="30284032"/>
      </c:lineChart>
      <c:catAx>
        <c:axId val="30282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72" i="1"/>
            </a:pPr>
            <a:endParaRPr lang="pl-PL"/>
          </a:p>
        </c:txPr>
        <c:crossAx val="30284032"/>
        <c:crosses val="autoZero"/>
        <c:auto val="1"/>
        <c:lblAlgn val="ctr"/>
        <c:lblOffset val="100"/>
        <c:noMultiLvlLbl val="0"/>
      </c:catAx>
      <c:valAx>
        <c:axId val="30284032"/>
        <c:scaling>
          <c:logBase val="5"/>
          <c:orientation val="minMax"/>
          <c:max val="19000"/>
          <c:min val="5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282496"/>
        <c:crosses val="autoZero"/>
        <c:crossBetween val="between"/>
      </c:valAx>
      <c:spPr>
        <a:noFill/>
        <a:ln w="23363">
          <a:noFill/>
        </a:ln>
      </c:spPr>
    </c:plotArea>
    <c:legend>
      <c:legendPos val="b"/>
      <c:overlay val="0"/>
      <c:spPr>
        <a:ln>
          <a:solidFill>
            <a:srgbClr val="92D050"/>
          </a:solidFill>
        </a:ln>
      </c:spPr>
      <c:txPr>
        <a:bodyPr/>
        <a:lstStyle/>
        <a:p>
          <a:pPr>
            <a:defRPr sz="1288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5 m-cy 2020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spPr>
              <a:noFill/>
              <a:ln w="25363">
                <a:noFill/>
              </a:ln>
            </c:spPr>
            <c:txPr>
              <a:bodyPr/>
              <a:lstStyle/>
              <a:p>
                <a:pPr>
                  <a:defRPr sz="1098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Sheet1!$A$3:$A$9</c:f>
              <c:strCache>
                <c:ptCount val="7"/>
                <c:pt idx="0">
                  <c:v>nieokreślone </c:v>
                </c:pt>
                <c:pt idx="1">
                  <c:v>inna</c:v>
                </c:pt>
                <c:pt idx="2">
                  <c:v>autostrada</c:v>
                </c:pt>
                <c:pt idx="3">
                  <c:v> wojewódzka</c:v>
                </c:pt>
                <c:pt idx="4">
                  <c:v> gminna</c:v>
                </c:pt>
                <c:pt idx="5">
                  <c:v> krajowa</c:v>
                </c:pt>
                <c:pt idx="6">
                  <c:v> powiatowa</c:v>
                </c:pt>
              </c:strCache>
            </c:strRef>
          </c:cat>
          <c:val>
            <c:numRef>
              <c:f>Sheet1!$B$3:$B$9</c:f>
              <c:numCache>
                <c:formatCode>#,##0</c:formatCode>
                <c:ptCount val="7"/>
                <c:pt idx="0">
                  <c:v>0</c:v>
                </c:pt>
                <c:pt idx="1">
                  <c:v>8</c:v>
                </c:pt>
                <c:pt idx="2">
                  <c:v>9</c:v>
                </c:pt>
                <c:pt idx="3">
                  <c:v>143</c:v>
                </c:pt>
                <c:pt idx="4">
                  <c:v>147</c:v>
                </c:pt>
                <c:pt idx="5">
                  <c:v>183</c:v>
                </c:pt>
                <c:pt idx="6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E-4150-8535-D14ACD25222C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5 m-cy 2019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</c:spPr>
          <c:invertIfNegative val="0"/>
          <c:dLbls>
            <c:spPr>
              <a:noFill/>
              <a:ln w="25363">
                <a:noFill/>
              </a:ln>
            </c:spPr>
            <c:txPr>
              <a:bodyPr/>
              <a:lstStyle/>
              <a:p>
                <a:pPr>
                  <a:defRPr sz="1198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Sheet1!$A$3:$A$9</c:f>
              <c:strCache>
                <c:ptCount val="6"/>
                <c:pt idx="0">
                  <c:v>inna</c:v>
                </c:pt>
                <c:pt idx="1">
                  <c:v>autostrada</c:v>
                </c:pt>
                <c:pt idx="2">
                  <c:v> wojewódzka</c:v>
                </c:pt>
                <c:pt idx="3">
                  <c:v> gminna</c:v>
                </c:pt>
                <c:pt idx="4">
                  <c:v> krajowa</c:v>
                </c:pt>
                <c:pt idx="5">
                  <c:v> powiatowa</c:v>
                </c:pt>
              </c:strCache>
              <c:extLst/>
            </c:strRef>
          </c:cat>
          <c:val>
            <c:numRef>
              <c:f>Sheet1!$C$3:$C$9</c:f>
              <c:numCache>
                <c:formatCode>#,##0</c:formatCode>
                <c:ptCount val="6"/>
                <c:pt idx="0">
                  <c:v>17</c:v>
                </c:pt>
                <c:pt idx="1">
                  <c:v>16</c:v>
                </c:pt>
                <c:pt idx="2">
                  <c:v>193</c:v>
                </c:pt>
                <c:pt idx="3">
                  <c:v>207</c:v>
                </c:pt>
                <c:pt idx="4">
                  <c:v>228</c:v>
                </c:pt>
                <c:pt idx="5">
                  <c:v>415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C3E-4150-8535-D14ACD252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960416"/>
        <c:axId val="1"/>
        <c:axId val="0"/>
      </c:bar3DChart>
      <c:catAx>
        <c:axId val="36960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8"/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36960416"/>
        <c:crosses val="autoZero"/>
        <c:crossBetween val="between"/>
      </c:valAx>
      <c:spPr>
        <a:noFill/>
        <a:ln w="25363">
          <a:noFill/>
        </a:ln>
      </c:spPr>
    </c:plotArea>
    <c:legend>
      <c:legendPos val="b"/>
      <c:overlay val="0"/>
      <c:txPr>
        <a:bodyPr/>
        <a:lstStyle/>
        <a:p>
          <a:pPr>
            <a:defRPr sz="1398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5 m-cy 2020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Sheet1!$A$3:$A$9</c:f>
              <c:strCache>
                <c:ptCount val="5"/>
                <c:pt idx="0">
                  <c:v>autostrada</c:v>
                </c:pt>
                <c:pt idx="1">
                  <c:v> wojewódzka</c:v>
                </c:pt>
                <c:pt idx="2">
                  <c:v> gminna</c:v>
                </c:pt>
                <c:pt idx="3">
                  <c:v> krajowa</c:v>
                </c:pt>
                <c:pt idx="4">
                  <c:v> powiatowa</c:v>
                </c:pt>
              </c:strCache>
            </c:strRef>
          </c:cat>
          <c:val>
            <c:numRef>
              <c:f>Sheet1!$F$3:$F$9</c:f>
              <c:numCache>
                <c:formatCode>#,##0</c:formatCode>
                <c:ptCount val="5"/>
                <c:pt idx="0">
                  <c:v>3</c:v>
                </c:pt>
                <c:pt idx="1">
                  <c:v>15</c:v>
                </c:pt>
                <c:pt idx="2">
                  <c:v>5</c:v>
                </c:pt>
                <c:pt idx="3">
                  <c:v>16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0-49A7-AB95-38D03C993D8C}"/>
            </c:ext>
          </c:extLst>
        </c:ser>
        <c:ser>
          <c:idx val="1"/>
          <c:order val="1"/>
          <c:tx>
            <c:strRef>
              <c:f>Sheet1!$G$2</c:f>
              <c:strCache>
                <c:ptCount val="1"/>
                <c:pt idx="0">
                  <c:v>5 m-cy 2019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Sheet1!$A$3:$A$9</c:f>
              <c:strCache>
                <c:ptCount val="5"/>
                <c:pt idx="0">
                  <c:v>autostrada</c:v>
                </c:pt>
                <c:pt idx="1">
                  <c:v> wojewódzka</c:v>
                </c:pt>
                <c:pt idx="2">
                  <c:v> gminna</c:v>
                </c:pt>
                <c:pt idx="3">
                  <c:v> krajowa</c:v>
                </c:pt>
                <c:pt idx="4">
                  <c:v> powiatowa</c:v>
                </c:pt>
              </c:strCache>
            </c:strRef>
          </c:cat>
          <c:val>
            <c:numRef>
              <c:f>Sheet1!$G$3:$G$9</c:f>
              <c:numCache>
                <c:formatCode>#,##0</c:formatCode>
                <c:ptCount val="5"/>
                <c:pt idx="0">
                  <c:v>3</c:v>
                </c:pt>
                <c:pt idx="1">
                  <c:v>11</c:v>
                </c:pt>
                <c:pt idx="2">
                  <c:v>5</c:v>
                </c:pt>
                <c:pt idx="3">
                  <c:v>18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F0-49A7-AB95-38D03C993D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60928"/>
        <c:axId val="30671616"/>
        <c:axId val="0"/>
      </c:bar3DChart>
      <c:catAx>
        <c:axId val="30460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30671616"/>
        <c:crosses val="autoZero"/>
        <c:auto val="1"/>
        <c:lblAlgn val="ctr"/>
        <c:lblOffset val="100"/>
        <c:noMultiLvlLbl val="0"/>
      </c:catAx>
      <c:valAx>
        <c:axId val="30671616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30460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7364416186173"/>
          <c:y val="0.9216923727786519"/>
          <c:w val="0.34559131554190209"/>
          <c:h val="5.6453970027795196E-2"/>
        </c:manualLayout>
      </c:layout>
      <c:overlay val="0"/>
      <c:txPr>
        <a:bodyPr/>
        <a:lstStyle/>
        <a:p>
          <a:pPr>
            <a:defRPr sz="14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8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980196186608051"/>
          <c:y val="7.8845512086821029E-2"/>
          <c:w val="0.74559323425612667"/>
          <c:h val="0.73956525136634632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4516-41B2-A99E-BA6AD72E0DA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4516-41B2-A99E-BA6AD72E0DA2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4516-41B2-A99E-BA6AD72E0DA2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4516-41B2-A99E-BA6AD72E0DA2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4516-41B2-A99E-BA6AD72E0DA2}"/>
              </c:ext>
            </c:extLst>
          </c:dPt>
          <c:dPt>
            <c:idx val="1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B-4516-41B2-A99E-BA6AD72E0DA2}"/>
              </c:ext>
            </c:extLst>
          </c:dPt>
          <c:dLbls>
            <c:dLbl>
              <c:idx val="0"/>
              <c:layout>
                <c:manualLayout>
                  <c:x val="-5.8065461368046849E-3"/>
                  <c:y val="-0.1665009124297291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16-41B2-A99E-BA6AD72E0DA2}"/>
                </c:ext>
              </c:extLst>
            </c:dLbl>
            <c:dLbl>
              <c:idx val="1"/>
              <c:layout>
                <c:manualLayout>
                  <c:x val="-9.3453621691940311E-2"/>
                  <c:y val="0.13616393397410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16-41B2-A99E-BA6AD72E0DA2}"/>
                </c:ext>
              </c:extLst>
            </c:dLbl>
            <c:dLbl>
              <c:idx val="3"/>
              <c:layout>
                <c:manualLayout>
                  <c:x val="-0.1330255596438201"/>
                  <c:y val="0.161029827488726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16-41B2-A99E-BA6AD72E0DA2}"/>
                </c:ext>
              </c:extLst>
            </c:dLbl>
            <c:dLbl>
              <c:idx val="4"/>
              <c:layout>
                <c:manualLayout>
                  <c:x val="-8.7339158752511636E-2"/>
                  <c:y val="0.162977508722092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16-41B2-A99E-BA6AD72E0DA2}"/>
                </c:ext>
              </c:extLst>
            </c:dLbl>
            <c:dLbl>
              <c:idx val="8"/>
              <c:layout>
                <c:manualLayout>
                  <c:x val="-7.3032901346408149E-2"/>
                  <c:y val="0.1201903002054690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516-41B2-A99E-BA6AD72E0DA2}"/>
                </c:ext>
              </c:extLst>
            </c:dLbl>
            <c:dLbl>
              <c:idx val="9"/>
              <c:layout>
                <c:manualLayout>
                  <c:x val="-2.9844852865410706E-2"/>
                  <c:y val="7.90045552537107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516-41B2-A99E-BA6AD72E0DA2}"/>
                </c:ext>
              </c:extLst>
            </c:dLbl>
            <c:dLbl>
              <c:idx val="10"/>
              <c:layout>
                <c:manualLayout>
                  <c:x val="-0.13225083280950603"/>
                  <c:y val="2.85548609704290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516-41B2-A99E-BA6AD72E0D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'rodzaje pojazdów'!$A$29:$A$40</c:f>
              <c:strCache>
                <c:ptCount val="11"/>
                <c:pt idx="0">
                  <c:v>motorowerzyści</c:v>
                </c:pt>
                <c:pt idx="1">
                  <c:v>pieszy</c:v>
                </c:pt>
                <c:pt idx="3">
                  <c:v>rowerzyści</c:v>
                </c:pt>
                <c:pt idx="4">
                  <c:v>autobusy</c:v>
                </c:pt>
                <c:pt idx="8">
                  <c:v>motocykle</c:v>
                </c:pt>
                <c:pt idx="9">
                  <c:v>sam. ciężarowe</c:v>
                </c:pt>
                <c:pt idx="10">
                  <c:v>sam. osobowe</c:v>
                </c:pt>
              </c:strCache>
            </c:strRef>
          </c:cat>
          <c:val>
            <c:numRef>
              <c:f>'rodzaje pojazdów'!$B$29:$B$40</c:f>
              <c:numCache>
                <c:formatCode>General</c:formatCode>
                <c:ptCount val="12"/>
                <c:pt idx="0">
                  <c:v>38</c:v>
                </c:pt>
                <c:pt idx="1">
                  <c:v>291</c:v>
                </c:pt>
                <c:pt idx="3">
                  <c:v>116</c:v>
                </c:pt>
                <c:pt idx="4">
                  <c:v>51</c:v>
                </c:pt>
                <c:pt idx="8">
                  <c:v>68</c:v>
                </c:pt>
                <c:pt idx="9">
                  <c:v>42</c:v>
                </c:pt>
                <c:pt idx="10">
                  <c:v>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516-41B2-A99E-BA6AD72E0DA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0496068122807366"/>
          <c:y val="3.3008125326913641E-2"/>
          <c:w val="0.57363536360573208"/>
          <c:h val="0.821286775415877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Arkusz1!$B$30</c:f>
              <c:strCache>
                <c:ptCount val="1"/>
                <c:pt idx="0">
                  <c:v>ofiary śmiertelne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7.8662319386359585E-3"/>
                  <c:y val="8.2520313317284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F9-4E60-B1BB-8749FA2EA42F}"/>
                </c:ext>
              </c:extLst>
            </c:dLbl>
            <c:dLbl>
              <c:idx val="1"/>
              <c:layout>
                <c:manualLayout>
                  <c:x val="1.1012724714090342E-2"/>
                  <c:y val="1.375338555288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F9-4E60-B1BB-8749FA2EA42F}"/>
                </c:ext>
              </c:extLst>
            </c:dLbl>
            <c:dLbl>
              <c:idx val="2"/>
              <c:layout>
                <c:manualLayout>
                  <c:x val="1.5732463877271916E-3"/>
                  <c:y val="2.475609399518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F9-4E60-B1BB-8749FA2EA42F}"/>
                </c:ext>
              </c:extLst>
            </c:dLbl>
            <c:dLbl>
              <c:idx val="3"/>
              <c:layout>
                <c:manualLayout>
                  <c:x val="4.7197391631815747E-3"/>
                  <c:y val="2.200541688460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F9-4E60-B1BB-8749FA2EA42F}"/>
                </c:ext>
              </c:extLst>
            </c:dLbl>
            <c:dLbl>
              <c:idx val="4"/>
              <c:layout>
                <c:manualLayout>
                  <c:x val="6.2929855509087666E-3"/>
                  <c:y val="1.6504062663456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F9-4E60-B1BB-8749FA2EA42F}"/>
                </c:ext>
              </c:extLst>
            </c:dLbl>
            <c:dLbl>
              <c:idx val="5"/>
              <c:layout>
                <c:manualLayout>
                  <c:x val="6.2929855509087666E-3"/>
                  <c:y val="1.9254739774032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F9-4E60-B1BB-8749FA2EA42F}"/>
                </c:ext>
              </c:extLst>
            </c:dLbl>
            <c:dLbl>
              <c:idx val="6"/>
              <c:layout>
                <c:manualLayout>
                  <c:x val="1.5732463877272493E-3"/>
                  <c:y val="1.375338555288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F9-4E60-B1BB-8749FA2EA4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Arkusz1!$A$31:$A$37</c:f>
              <c:strCache>
                <c:ptCount val="7"/>
                <c:pt idx="0">
                  <c:v>Niestosowanie się do sygnalizacji świetlnej</c:v>
                </c:pt>
                <c:pt idx="1">
                  <c:v>Nieprawidłowe wyprzedzanie</c:v>
                </c:pt>
                <c:pt idx="2">
                  <c:v>Inne przyczyny</c:v>
                </c:pt>
                <c:pt idx="3">
                  <c:v>Niezachowanie bezp. odleg. między pojazdami</c:v>
                </c:pt>
                <c:pt idx="4">
                  <c:v>Nieprawidłowe zachowanie wobec pieszych</c:v>
                </c:pt>
                <c:pt idx="5">
                  <c:v>Nieustąpienie pierwszeństwa przejazdu</c:v>
                </c:pt>
                <c:pt idx="6">
                  <c:v>Niedostosowanie prędkości do warunków ruchu</c:v>
                </c:pt>
              </c:strCache>
            </c:strRef>
          </c:cat>
          <c:val>
            <c:numRef>
              <c:f>Arkusz1!$B$31:$B$37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0</c:v>
                </c:pt>
                <c:pt idx="4">
                  <c:v>9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F9-4E60-B1BB-8749FA2EA42F}"/>
            </c:ext>
          </c:extLst>
        </c:ser>
        <c:ser>
          <c:idx val="1"/>
          <c:order val="1"/>
          <c:tx>
            <c:strRef>
              <c:f>Arkusz1!$C$30</c:f>
              <c:strCache>
                <c:ptCount val="1"/>
                <c:pt idx="0">
                  <c:v>wypadki</c:v>
                </c:pt>
              </c:strCache>
            </c:strRef>
          </c:tx>
          <c:spPr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4.7197391631815747E-3"/>
                  <c:y val="1.1002708442304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F9-4E60-B1BB-8749FA2EA42F}"/>
                </c:ext>
              </c:extLst>
            </c:dLbl>
            <c:dLbl>
              <c:idx val="1"/>
              <c:layout>
                <c:manualLayout>
                  <c:x val="1.5732463877271916E-3"/>
                  <c:y val="1.6504062663456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F9-4E60-B1BB-8749FA2EA42F}"/>
                </c:ext>
              </c:extLst>
            </c:dLbl>
            <c:dLbl>
              <c:idx val="2"/>
              <c:layout>
                <c:manualLayout>
                  <c:x val="9.4394783263631495E-3"/>
                  <c:y val="8.2520313317284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2F9-4E60-B1BB-8749FA2EA42F}"/>
                </c:ext>
              </c:extLst>
            </c:dLbl>
            <c:dLbl>
              <c:idx val="3"/>
              <c:layout>
                <c:manualLayout>
                  <c:x val="1.7305710264999108E-2"/>
                  <c:y val="5.50135422115232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2F9-4E60-B1BB-8749FA2EA42F}"/>
                </c:ext>
              </c:extLst>
            </c:dLbl>
            <c:dLbl>
              <c:idx val="4"/>
              <c:layout>
                <c:manualLayout>
                  <c:x val="7.8662319386359585E-3"/>
                  <c:y val="1.375338555288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2F9-4E60-B1BB-8749FA2EA42F}"/>
                </c:ext>
              </c:extLst>
            </c:dLbl>
            <c:dLbl>
              <c:idx val="5"/>
              <c:layout>
                <c:manualLayout>
                  <c:x val="9.439478326363149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2F9-4E60-B1BB-8749FA2EA42F}"/>
                </c:ext>
              </c:extLst>
            </c:dLbl>
            <c:dLbl>
              <c:idx val="6"/>
              <c:layout>
                <c:manualLayout>
                  <c:x val="9.4394783263631495E-3"/>
                  <c:y val="-2.7506771105761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2F9-4E60-B1BB-8749FA2EA4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Arkusz1!$A$31:$A$37</c:f>
              <c:strCache>
                <c:ptCount val="7"/>
                <c:pt idx="0">
                  <c:v>Niestosowanie się do sygnalizacji świetlnej</c:v>
                </c:pt>
                <c:pt idx="1">
                  <c:v>Nieprawidłowe wyprzedzanie</c:v>
                </c:pt>
                <c:pt idx="2">
                  <c:v>Inne przyczyny</c:v>
                </c:pt>
                <c:pt idx="3">
                  <c:v>Niezachowanie bezp. odleg. między pojazdami</c:v>
                </c:pt>
                <c:pt idx="4">
                  <c:v>Nieprawidłowe zachowanie wobec pieszych</c:v>
                </c:pt>
                <c:pt idx="5">
                  <c:v>Nieustąpienie pierwszeństwa przejazdu</c:v>
                </c:pt>
                <c:pt idx="6">
                  <c:v>Niedostosowanie prędkości do warunków ruchu</c:v>
                </c:pt>
              </c:strCache>
            </c:strRef>
          </c:cat>
          <c:val>
            <c:numRef>
              <c:f>Arkusz1!$C$31:$C$37</c:f>
              <c:numCache>
                <c:formatCode>General</c:formatCode>
                <c:ptCount val="7"/>
                <c:pt idx="0">
                  <c:v>16</c:v>
                </c:pt>
                <c:pt idx="1">
                  <c:v>27</c:v>
                </c:pt>
                <c:pt idx="2">
                  <c:v>51</c:v>
                </c:pt>
                <c:pt idx="3">
                  <c:v>60</c:v>
                </c:pt>
                <c:pt idx="4">
                  <c:v>110</c:v>
                </c:pt>
                <c:pt idx="5">
                  <c:v>153</c:v>
                </c:pt>
                <c:pt idx="6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2F9-4E60-B1BB-8749FA2EA4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2"/>
        <c:axId val="143202176"/>
        <c:axId val="143203712"/>
      </c:barChart>
      <c:catAx>
        <c:axId val="1432021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143203712"/>
        <c:crosses val="autoZero"/>
        <c:auto val="1"/>
        <c:lblAlgn val="ctr"/>
        <c:lblOffset val="100"/>
        <c:noMultiLvlLbl val="0"/>
      </c:catAx>
      <c:valAx>
        <c:axId val="1432037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3202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5922913404554724E-2"/>
          <c:y val="0.92045323361587339"/>
          <c:w val="0.33032054585455772"/>
          <c:h val="6.3042703720669821E-2"/>
        </c:manualLayout>
      </c:layout>
      <c:overlay val="0"/>
      <c:txPr>
        <a:bodyPr/>
        <a:lstStyle/>
        <a:p>
          <a:pPr>
            <a:defRPr sz="14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5105876710416587"/>
          <c:y val="3.2855745169241189E-2"/>
          <c:w val="0.5197221098746917"/>
          <c:h val="0.907252253099776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Arkusz2!$B$23</c:f>
              <c:strCache>
                <c:ptCount val="1"/>
                <c:pt idx="0">
                  <c:v>ofiary śmiertelne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6364163484149454E-2"/>
                  <c:y val="1.4934429622382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71-442A-9BBA-D577BFBDF01C}"/>
                </c:ext>
              </c:extLst>
            </c:dLbl>
            <c:dLbl>
              <c:idx val="1"/>
              <c:layout>
                <c:manualLayout>
                  <c:x val="5.4547211613831508E-3"/>
                  <c:y val="1.194754369790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71-442A-9BBA-D577BFBDF01C}"/>
                </c:ext>
              </c:extLst>
            </c:dLbl>
            <c:dLbl>
              <c:idx val="2"/>
              <c:layout>
                <c:manualLayout>
                  <c:x val="1.8182403871277172E-2"/>
                  <c:y val="2.9868859244764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71-442A-9BBA-D577BFBDF01C}"/>
                </c:ext>
              </c:extLst>
            </c:dLbl>
            <c:dLbl>
              <c:idx val="3"/>
              <c:layout>
                <c:manualLayout>
                  <c:x val="1.2727682709894019E-2"/>
                  <c:y val="1.4934429622382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71-442A-9BBA-D577BFBDF01C}"/>
                </c:ext>
              </c:extLst>
            </c:dLbl>
            <c:dLbl>
              <c:idx val="4"/>
              <c:layout>
                <c:manualLayout>
                  <c:x val="9.0912019356385182E-3"/>
                  <c:y val="2.3895087395811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71-442A-9BBA-D577BFBDF01C}"/>
                </c:ext>
              </c:extLst>
            </c:dLbl>
            <c:dLbl>
              <c:idx val="5"/>
              <c:layout>
                <c:manualLayout>
                  <c:x val="1.0909442322766302E-2"/>
                  <c:y val="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71-442A-9BBA-D577BFBDF01C}"/>
                </c:ext>
              </c:extLst>
            </c:dLbl>
            <c:dLbl>
              <c:idx val="6"/>
              <c:layout>
                <c:manualLayout>
                  <c:x val="3.6364807742554342E-3"/>
                  <c:y val="1.7921315546858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F71-442A-9BBA-D577BFBDF0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Arkusz2!$A$24:$A$30</c:f>
              <c:strCache>
                <c:ptCount val="7"/>
                <c:pt idx="0">
                  <c:v>Chodzenie nieprawidłową stroną drogi</c:v>
                </c:pt>
                <c:pt idx="1">
                  <c:v>Leżenie, siedzenie, klęczenie, stanie na jezdni</c:v>
                </c:pt>
                <c:pt idx="2">
                  <c:v>Inne przyczyny</c:v>
                </c:pt>
                <c:pt idx="3">
                  <c:v>Wejście na jezdnię przy czerwonym świetle</c:v>
                </c:pt>
                <c:pt idx="4">
                  <c:v>Nieostrożne wejście na jezdnię: zza pojazdu, przeszkody</c:v>
                </c:pt>
                <c:pt idx="5">
                  <c:v>Przekraczanie jezdni w miejscu niedozwolonym</c:v>
                </c:pt>
                <c:pt idx="6">
                  <c:v>Nieostrożne wejście na jezdnię: przed jadącym pojazdem</c:v>
                </c:pt>
              </c:strCache>
            </c:strRef>
          </c:cat>
          <c:val>
            <c:numRef>
              <c:f>Arkusz2!$B$24:$B$30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71-442A-9BBA-D577BFBDF01C}"/>
            </c:ext>
          </c:extLst>
        </c:ser>
        <c:ser>
          <c:idx val="1"/>
          <c:order val="1"/>
          <c:tx>
            <c:strRef>
              <c:f>Arkusz2!$C$23</c:f>
              <c:strCache>
                <c:ptCount val="1"/>
                <c:pt idx="0">
                  <c:v>wypadki</c:v>
                </c:pt>
              </c:strCache>
            </c:strRef>
          </c:tx>
          <c:spPr>
            <a:gradFill flip="none" rotWithShape="1">
              <a:gsLst>
                <a:gs pos="0">
                  <a:srgbClr val="1F497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1F497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1F497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2727682709894087E-2"/>
                  <c:y val="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F71-442A-9BBA-D577BFBDF01C}"/>
                </c:ext>
              </c:extLst>
            </c:dLbl>
            <c:dLbl>
              <c:idx val="1"/>
              <c:layout>
                <c:manualLayout>
                  <c:x val="1.4545923097021737E-2"/>
                  <c:y val="-8.9606577734294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F71-442A-9BBA-D577BFBDF01C}"/>
                </c:ext>
              </c:extLst>
            </c:dLbl>
            <c:dLbl>
              <c:idx val="2"/>
              <c:layout>
                <c:manualLayout>
                  <c:x val="2.1818884645532603E-2"/>
                  <c:y val="2.98688592447647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F71-442A-9BBA-D577BFBDF01C}"/>
                </c:ext>
              </c:extLst>
            </c:dLbl>
            <c:dLbl>
              <c:idx val="3"/>
              <c:layout>
                <c:manualLayout>
                  <c:x val="9.0912019356385858E-3"/>
                  <c:y val="-1.194754369790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F71-442A-9BBA-D577BFBDF01C}"/>
                </c:ext>
              </c:extLst>
            </c:dLbl>
            <c:dLbl>
              <c:idx val="4"/>
              <c:layout>
                <c:manualLayout>
                  <c:x val="1.09094423227663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F71-442A-9BBA-D577BFBDF01C}"/>
                </c:ext>
              </c:extLst>
            </c:dLbl>
            <c:dLbl>
              <c:idx val="5"/>
              <c:layout>
                <c:manualLayout>
                  <c:x val="1.4545923097021737E-2"/>
                  <c:y val="-1.7921315546858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F71-442A-9BBA-D577BFBDF01C}"/>
                </c:ext>
              </c:extLst>
            </c:dLbl>
            <c:dLbl>
              <c:idx val="6"/>
              <c:layout>
                <c:manualLayout>
                  <c:x val="7.2729615485108683E-3"/>
                  <c:y val="-2.0908201471335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F71-442A-9BBA-D577BFBDF0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Arkusz2!$A$24:$A$30</c:f>
              <c:strCache>
                <c:ptCount val="7"/>
                <c:pt idx="0">
                  <c:v>Chodzenie nieprawidłową stroną drogi</c:v>
                </c:pt>
                <c:pt idx="1">
                  <c:v>Leżenie, siedzenie, klęczenie, stanie na jezdni</c:v>
                </c:pt>
                <c:pt idx="2">
                  <c:v>Inne przyczyny</c:v>
                </c:pt>
                <c:pt idx="3">
                  <c:v>Wejście na jezdnię przy czerwonym świetle</c:v>
                </c:pt>
                <c:pt idx="4">
                  <c:v>Nieostrożne wejście na jezdnię: zza pojazdu, przeszkody</c:v>
                </c:pt>
                <c:pt idx="5">
                  <c:v>Przekraczanie jezdni w miejscu niedozwolonym</c:v>
                </c:pt>
                <c:pt idx="6">
                  <c:v>Nieostrożne wejście na jezdnię: przed jadącym pojazdem</c:v>
                </c:pt>
              </c:strCache>
            </c:strRef>
          </c:cat>
          <c:val>
            <c:numRef>
              <c:f>Arkusz2!$C$24:$C$30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7</c:v>
                </c:pt>
                <c:pt idx="4">
                  <c:v>9</c:v>
                </c:pt>
                <c:pt idx="5">
                  <c:v>14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F71-442A-9BBA-D577BFBDF0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1665024"/>
        <c:axId val="161666560"/>
      </c:barChart>
      <c:catAx>
        <c:axId val="1616650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pl-PL"/>
          </a:p>
        </c:txPr>
        <c:crossAx val="161666560"/>
        <c:crosses val="autoZero"/>
        <c:auto val="1"/>
        <c:lblAlgn val="ctr"/>
        <c:lblOffset val="100"/>
        <c:noMultiLvlLbl val="0"/>
      </c:catAx>
      <c:valAx>
        <c:axId val="1616665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616650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365673912187577"/>
          <c:y val="0.88326379612034078"/>
          <c:w val="0.31121001686223548"/>
          <c:h val="6.1241744905830779E-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90668387294973E-2"/>
          <c:y val="5.6905441879006917E-2"/>
          <c:w val="0.96771273097644084"/>
          <c:h val="0.820119659907069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wypadki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Sheet1!$B$1:$P$1</c:f>
              <c:numCache>
                <c:formatCode>General</c:formatCode>
                <c:ptCount val="14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numCache>
            </c:numRef>
          </c:cat>
          <c:val>
            <c:numRef>
              <c:f>Sheet1!$B$2:$P$2</c:f>
              <c:numCache>
                <c:formatCode>General</c:formatCode>
                <c:ptCount val="14"/>
                <c:pt idx="0">
                  <c:v>359</c:v>
                </c:pt>
                <c:pt idx="1">
                  <c:v>278</c:v>
                </c:pt>
                <c:pt idx="2">
                  <c:v>265</c:v>
                </c:pt>
                <c:pt idx="3">
                  <c:v>266</c:v>
                </c:pt>
                <c:pt idx="4">
                  <c:v>240</c:v>
                </c:pt>
                <c:pt idx="5">
                  <c:v>201</c:v>
                </c:pt>
                <c:pt idx="6">
                  <c:v>278</c:v>
                </c:pt>
                <c:pt idx="7">
                  <c:v>184</c:v>
                </c:pt>
                <c:pt idx="8">
                  <c:v>188</c:v>
                </c:pt>
                <c:pt idx="9">
                  <c:v>182</c:v>
                </c:pt>
                <c:pt idx="10">
                  <c:v>133</c:v>
                </c:pt>
                <c:pt idx="11">
                  <c:v>149</c:v>
                </c:pt>
                <c:pt idx="12">
                  <c:v>146</c:v>
                </c:pt>
                <c:pt idx="1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0-4420-AA00-44F9098CC9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89119999"/>
        <c:axId val="1"/>
      </c:barChart>
      <c:catAx>
        <c:axId val="389119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logBase val="20"/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9119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5 m-cy 2019 r.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1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1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wypadki drogowe</c:v>
                </c:pt>
                <c:pt idx="1">
                  <c:v>ofiary śmiertelne</c:v>
                </c:pt>
                <c:pt idx="2">
                  <c:v>rani</c:v>
                </c:pt>
                <c:pt idx="3">
                  <c:v>kolizje drogowe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52</c:v>
                </c:pt>
                <c:pt idx="1">
                  <c:v>1</c:v>
                </c:pt>
                <c:pt idx="2">
                  <c:v>68</c:v>
                </c:pt>
                <c:pt idx="3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6-4B16-8A61-496572842D9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5 m-cy 2020 r.</c:v>
                </c:pt>
              </c:strCache>
            </c:strRef>
          </c:tx>
          <c:spPr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wypadki drogowe</c:v>
                </c:pt>
                <c:pt idx="1">
                  <c:v>ofiary śmiertelne</c:v>
                </c:pt>
                <c:pt idx="2">
                  <c:v>rani</c:v>
                </c:pt>
                <c:pt idx="3">
                  <c:v>kolizje drogowe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50</c:v>
                </c:pt>
                <c:pt idx="1">
                  <c:v>2</c:v>
                </c:pt>
                <c:pt idx="2">
                  <c:v>61</c:v>
                </c:pt>
                <c:pt idx="3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46-4B16-8A61-496572842D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89119999"/>
        <c:axId val="1"/>
      </c:barChart>
      <c:catAx>
        <c:axId val="389119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logBase val="20"/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911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b="1" i="0" u="none" strike="noStrike" kern="1200" spc="0" baseline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+mn-cs"/>
              </a:rPr>
              <a:t>Wypadki z udziałem motocyklistów </a:t>
            </a:r>
            <a:endParaRPr lang="pl-PL" sz="1400" b="1" i="0" u="none" strike="noStrike" kern="1200" spc="0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+mn-cs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2C-4609-813A-8169F8940C6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E2C-4609-813A-8169F8940C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E2C-4609-813A-8169F8940C6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E2C-4609-813A-8169F8940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Wypadki</c:v>
                </c:pt>
                <c:pt idx="1">
                  <c:v>Zabici</c:v>
                </c:pt>
                <c:pt idx="2">
                  <c:v>Ranni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41</c:v>
                </c:pt>
                <c:pt idx="1">
                  <c:v>1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3-49B0-8995-DB22035C4E3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70C0">
                <a:alpha val="73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2C-4609-813A-8169F8940C6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E2C-4609-813A-8169F8940C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E2C-4609-813A-8169F8940C6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2C-4609-813A-8169F8940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Wypadki</c:v>
                </c:pt>
                <c:pt idx="1">
                  <c:v>Zabici</c:v>
                </c:pt>
                <c:pt idx="2">
                  <c:v>Ranni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16</c:v>
                </c:pt>
                <c:pt idx="1">
                  <c:v>2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C3-49B0-8995-DB22035C4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114176"/>
        <c:axId val="162132352"/>
      </c:barChart>
      <c:catAx>
        <c:axId val="1621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2132352"/>
        <c:crosses val="autoZero"/>
        <c:auto val="1"/>
        <c:lblAlgn val="ctr"/>
        <c:lblOffset val="100"/>
        <c:noMultiLvlLbl val="0"/>
      </c:catAx>
      <c:valAx>
        <c:axId val="16213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211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377101720520867E-2"/>
          <c:y val="0.91046300881211872"/>
          <c:w val="0.86795629277601427"/>
          <c:h val="7.80891692186395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b="1" i="0" u="none" strike="noStrike" kern="1200" spc="0" baseline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+mn-cs"/>
              </a:rPr>
              <a:t>Wypadki z udziałem rowerzystów</a:t>
            </a:r>
            <a:endParaRPr lang="pl-PL" sz="1400" b="1" i="0" u="none" strike="noStrike" kern="1200" spc="0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+mn-cs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2C-4609-813A-8169F8940C6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E2C-4609-813A-8169F8940C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E2C-4609-813A-8169F8940C6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E2C-4609-813A-8169F8940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Wypadki</c:v>
                </c:pt>
                <c:pt idx="1">
                  <c:v>Zabici</c:v>
                </c:pt>
                <c:pt idx="2">
                  <c:v>Ranni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125</c:v>
                </c:pt>
                <c:pt idx="1">
                  <c:v>4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3-49B0-8995-DB22035C4E3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70C0">
                <a:alpha val="73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2C-4609-813A-8169F8940C6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E2C-4609-813A-8169F8940C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E2C-4609-813A-8169F8940C6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2C-4609-813A-8169F8940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Wypadki</c:v>
                </c:pt>
                <c:pt idx="1">
                  <c:v>Zabici</c:v>
                </c:pt>
                <c:pt idx="2">
                  <c:v>Ranni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104</c:v>
                </c:pt>
                <c:pt idx="1">
                  <c:v>3</c:v>
                </c:pt>
                <c:pt idx="2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C3-49B0-8995-DB22035C4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994432"/>
        <c:axId val="163012608"/>
      </c:barChart>
      <c:catAx>
        <c:axId val="16299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012608"/>
        <c:crosses val="autoZero"/>
        <c:auto val="1"/>
        <c:lblAlgn val="ctr"/>
        <c:lblOffset val="100"/>
        <c:noMultiLvlLbl val="0"/>
      </c:catAx>
      <c:valAx>
        <c:axId val="16301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299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377101720520867E-2"/>
          <c:y val="0.91046300881211872"/>
          <c:w val="0.86795629277601427"/>
          <c:h val="7.80891692186395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67BC473-DF96-4DE5-AB2A-39CDB2122A79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764ACE4-FA19-407D-9C0B-0487CB2A1B9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519557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40291" name="Rectangle 3">
            <a:extLst/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F037423-B445-4BE4-9A97-ACDCDD574956}" type="datetimeFigureOut">
              <a:rPr lang="pl-PL" altLang="pl-PL"/>
              <a:pPr>
                <a:defRPr/>
              </a:pPr>
              <a:t>22.06.2020</a:t>
            </a:fld>
            <a:endParaRPr lang="pl-PL" altLang="pl-PL" dirty="0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3" name="Rectangle 5">
            <a:extLst/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14875"/>
            <a:ext cx="5486400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/>
              <a:t>Kliknij, aby edytować style wzorca tekstu</a:t>
            </a:r>
          </a:p>
          <a:p>
            <a:pPr lvl="1"/>
            <a:r>
              <a:rPr lang="pl-PL" altLang="pl-PL" noProof="0"/>
              <a:t>Drugi poziom</a:t>
            </a:r>
          </a:p>
          <a:p>
            <a:pPr lvl="2"/>
            <a:r>
              <a:rPr lang="pl-PL" altLang="pl-PL" noProof="0"/>
              <a:t>Trzeci poziom</a:t>
            </a:r>
          </a:p>
          <a:p>
            <a:pPr lvl="3"/>
            <a:r>
              <a:rPr lang="pl-PL" altLang="pl-PL" noProof="0"/>
              <a:t>Czwarty poziom</a:t>
            </a:r>
          </a:p>
          <a:p>
            <a:pPr lvl="4"/>
            <a:r>
              <a:rPr lang="pl-PL" altLang="pl-PL" noProof="0"/>
              <a:t>Piąty poziom</a:t>
            </a:r>
          </a:p>
        </p:txBody>
      </p:sp>
      <p:sp>
        <p:nvSpPr>
          <p:cNvPr id="140294" name="Rectangle 6">
            <a:extLst/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718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40295" name="Rectangle 7">
            <a:extLst/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4C23499-37BC-484E-96FA-BB259EE29E8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34281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AEC318AA-4317-4B46-A8FC-9833931DE2AA}" type="slidenum">
              <a:rPr lang="pl-PL" altLang="pl-PL" sz="1200" smtClean="0">
                <a:solidFill>
                  <a:schemeClr val="tx1"/>
                </a:solidFill>
                <a:latin typeface="Arial" panose="020B0604020202020204" pitchFamily="34" charset="0"/>
              </a:rPr>
              <a:pPr eaLnBrk="1" hangingPunct="1"/>
              <a:t>1</a:t>
            </a:fld>
            <a:endParaRPr lang="pl-PL" altLang="pl-PL" sz="12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913188" y="9413875"/>
            <a:ext cx="29924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E2A44E37-7AFD-4563-96FD-6BA22F9E3161}" type="slidenum">
              <a:rPr lang="pl-PL" altLang="pl-PL" sz="120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1</a:t>
            </a:fld>
            <a:endParaRPr lang="pl-PL" altLang="pl-PL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pl-PL" altLang="pl-PL" dirty="0" smtClean="0"/>
              <a:t>Stan bezpieczeństwa na małopolskich drogach w 2008 roku.</a:t>
            </a:r>
          </a:p>
        </p:txBody>
      </p:sp>
    </p:spTree>
    <p:extLst>
      <p:ext uri="{BB962C8B-B14F-4D97-AF65-F5344CB8AC3E}">
        <p14:creationId xmlns:p14="http://schemas.microsoft.com/office/powerpoint/2010/main" val="2879067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69071AEC-C8A9-4363-859D-96092A08C166}" type="slidenum">
              <a:rPr lang="en-US" altLang="pl-PL" sz="1200">
                <a:solidFill>
                  <a:schemeClr val="tx1"/>
                </a:solidFill>
              </a:rPr>
              <a:pPr algn="r" eaLnBrk="1" hangingPunct="1"/>
              <a:t>12</a:t>
            </a:fld>
            <a:endParaRPr lang="en-US" altLang="pl-PL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3913188" y="9413875"/>
            <a:ext cx="29924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8EFA2A17-4742-4B81-84B9-3D0604B6BB0C}" type="slidenum">
              <a:rPr lang="en-US" altLang="pl-PL" sz="1200">
                <a:solidFill>
                  <a:srgbClr val="000000"/>
                </a:solidFill>
              </a:rPr>
              <a:pPr algn="r" eaLnBrk="1" hangingPunct="1"/>
              <a:t>13</a:t>
            </a:fld>
            <a:endParaRPr lang="en-US" altLang="pl-PL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A42B1873-2E73-42CE-B4FE-50767AA482FD}" type="slidenum">
              <a:rPr lang="en-US" altLang="pl-PL" sz="1200">
                <a:solidFill>
                  <a:schemeClr val="tx1"/>
                </a:solidFill>
              </a:rPr>
              <a:pPr algn="r" eaLnBrk="1" hangingPunct="1"/>
              <a:t>14</a:t>
            </a:fld>
            <a:endParaRPr lang="en-US" altLang="pl-PL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pPr eaLnBrk="1" hangingPunct="1"/>
            <a:fld id="{EC0D75F2-12BA-4FAA-9943-4A5CADA54644}" type="slidenum">
              <a:rPr lang="pl-PL" altLang="pl-PL" sz="1200">
                <a:solidFill>
                  <a:schemeClr val="tx1"/>
                </a:solidFill>
                <a:latin typeface="Arial" charset="0"/>
              </a:rPr>
              <a:pPr eaLnBrk="1" hangingPunct="1"/>
              <a:t>15</a:t>
            </a:fld>
            <a:endParaRPr lang="pl-PL" altLang="pl-PL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D0259EA2-9DB0-4A0C-9576-B5AB12D32213}" type="slidenum">
              <a:rPr lang="pl-PL" altLang="pl-PL" sz="1200">
                <a:solidFill>
                  <a:schemeClr val="tx1"/>
                </a:solidFill>
                <a:latin typeface="Arial" charset="0"/>
              </a:rPr>
              <a:pPr algn="r" eaLnBrk="1" hangingPunct="1"/>
              <a:t>15</a:t>
            </a:fld>
            <a:endParaRPr lang="pl-PL" altLang="pl-PL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44538"/>
            <a:ext cx="4960937" cy="3721100"/>
          </a:xfrm>
          <a:ln/>
        </p:spPr>
      </p:sp>
      <p:sp>
        <p:nvSpPr>
          <p:cNvPr id="38917" name="Rectangle 1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13668" name="Slide Number Placeholder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E2A073A-147C-4D92-942E-D7F3A22532CA}" type="slidenum">
              <a:rPr lang="en-US" altLang="pl-PL"/>
              <a:pPr algn="r" eaLnBrk="1" hangingPunct="1">
                <a:spcBef>
                  <a:spcPct val="0"/>
                </a:spcBef>
              </a:pPr>
              <a:t>20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05223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  <p:sp>
        <p:nvSpPr>
          <p:cNvPr id="3994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fld id="{25B4DB30-D0E2-4594-93F8-1ABB362CCF37}" type="slidenum">
              <a:rPr lang="pl-PL" altLang="pl-PL" sz="1200"/>
              <a:pPr/>
              <a:t>23</a:t>
            </a:fld>
            <a:endParaRPr lang="pl-PL" altLang="pl-PL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ln/>
        </p:spPr>
      </p:sp>
      <p:sp>
        <p:nvSpPr>
          <p:cNvPr id="30723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  <p:sp>
        <p:nvSpPr>
          <p:cNvPr id="30724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7847BE0-DE64-4EE1-94E6-0C18C578761D}" type="slidenum">
              <a:rPr lang="pl-PL" altLang="pl-PL" smtClean="0">
                <a:solidFill>
                  <a:srgbClr val="808080"/>
                </a:solidFill>
              </a:rPr>
              <a:pPr>
                <a:spcBef>
                  <a:spcPct val="0"/>
                </a:spcBef>
              </a:pPr>
              <a:t>32</a:t>
            </a:fld>
            <a:endParaRPr lang="pl-PL" altLang="pl-PL" dirty="0" smtClean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727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obrazu slajdu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ln/>
        </p:spPr>
      </p:sp>
      <p:sp>
        <p:nvSpPr>
          <p:cNvPr id="31747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  <p:sp>
        <p:nvSpPr>
          <p:cNvPr id="31748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93370FD-2E1C-4FD2-92E2-F25D22CC9EBB}" type="slidenum">
              <a:rPr lang="pl-PL" altLang="pl-PL" smtClean="0">
                <a:solidFill>
                  <a:srgbClr val="808080"/>
                </a:solidFill>
              </a:rPr>
              <a:pPr>
                <a:spcBef>
                  <a:spcPct val="0"/>
                </a:spcBef>
              </a:pPr>
              <a:t>34</a:t>
            </a:fld>
            <a:endParaRPr lang="pl-PL" altLang="pl-PL" dirty="0" smtClean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56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obrazu slajdu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ln/>
        </p:spPr>
      </p:sp>
      <p:sp>
        <p:nvSpPr>
          <p:cNvPr id="31747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  <p:sp>
        <p:nvSpPr>
          <p:cNvPr id="31748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93370FD-2E1C-4FD2-92E2-F25D22CC9EBB}" type="slidenum">
              <a:rPr lang="pl-PL" altLang="pl-PL" smtClean="0">
                <a:solidFill>
                  <a:srgbClr val="808080"/>
                </a:solidFill>
              </a:rPr>
              <a:pPr>
                <a:spcBef>
                  <a:spcPct val="0"/>
                </a:spcBef>
              </a:pPr>
              <a:t>35</a:t>
            </a:fld>
            <a:endParaRPr lang="pl-PL" altLang="pl-PL" dirty="0" smtClean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80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172" name="Symbol zastępczy numeru slajd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A41354-388A-45B2-8E9A-9140F2EE7089}" type="slidenum">
              <a:rPr lang="pl-PL" altLang="pl-PL">
                <a:ea typeface="Microsoft YaHei" panose="020B0503020204020204" pitchFamily="34" charset="-122"/>
              </a:rPr>
              <a:pPr algn="r" eaLnBrk="1" hangingPunct="1">
                <a:spcBef>
                  <a:spcPct val="0"/>
                </a:spcBef>
              </a:pPr>
              <a:t>38</a:t>
            </a:fld>
            <a:endParaRPr lang="pl-PL" altLang="pl-PL" dirty="0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369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9B4FA-A466-41B5-988A-971D94C60CEA}" type="slidenum">
              <a:rPr lang="pl-PL" smtClean="0"/>
              <a:pPr>
                <a:defRPr/>
              </a:pPr>
              <a:t>39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5861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38A8A-35C0-4719-8979-3260ADF0A41A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6EFAD-7E9D-4B4C-8CC0-04903501C65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1257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96FA2-85C4-4BF0-A3CD-27352395EFC1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CEB3F-1E81-44D1-A69D-9D5E42FC9EEA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6054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736B4-06A2-4FC2-B818-CDDD6DD0049F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44BC-EAE0-45AA-9A2B-F25B8243A6B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6484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48A75-FA42-4780-BCEA-4FF298319198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C4BDC-19F6-4B5A-9906-4F4BB60FDF2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52186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1B5BF-949A-448B-8D2C-F8FBC63BF654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8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6592F-9737-4F7E-8BD5-BCD2B7B54919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4070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5F28-0315-4F1C-8D7B-5E467B51FE6E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4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45C55-B1CE-4C5A-B959-2FDFBB2D57B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006005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DA13E-8619-4D26-A3C1-BCE555D97F9D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3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81174-6B0D-4C8E-916C-6A895692D398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2984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4FF1E-BA79-4D8C-83A0-D4CFD2D51339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D420-BA8B-4A89-A0CB-ECCAD84874B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9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20498-0878-44AD-9A70-9F2DFA293F5D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963C-356F-4C37-B12D-1ECA06CEED9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53223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697FE-3748-4F4A-BF2D-2B2A302462D2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C9FC2-4EAB-4158-807D-6A739E1C643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2839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A2744-F8B8-45AF-8F18-A832DB30220C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74A29-2D6C-4ADE-A297-82ECEF20C5A1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48013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78558-AEC5-434C-BA40-005FAEA3744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74CCB-DF0B-410A-977B-EBC021F70EF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426097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C05F-7226-4957-BDC9-FC2F00AB56A1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92858-9BA8-4871-8392-53F69F63329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86037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9F152-A770-4AF0-86E8-FAA136B18A2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AA98F-54CC-459A-8B6D-52308106241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68384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EA28A-A284-4A61-B7ED-226A3C57C8A0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3D502-4294-4560-BC28-13632D7A9C2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499464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C23D1-E3FD-4CB9-A184-3305D77259B5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8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E21B7-41D5-4E57-AB7A-B416ED9A6889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92006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8EB02-F134-4E89-8769-762C4B96BA5E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4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8B290-4656-4FFE-8AAF-E5A22E3376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058607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EB55E-BC81-4AB9-88D0-ADFA08FF659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3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A0732-8AC2-4C6D-841D-18046ED015C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098933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E220A-0916-4FE3-AC32-0CCBF86A4FF9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9E35-56FD-49A8-8451-318484CEF12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13437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4CB3B-6BCF-4ED3-ACCE-3EB08BB5DF57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EF8A2-CCBA-404C-8843-D06B822E7A4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38035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96D3A-1AB0-4AA3-93B7-CBDBC2FA2CF0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36B07-E663-49DE-9880-018DDE95DCD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995838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2818A-20C0-48DE-A59B-6EF9DA891F23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EE4B-906B-4643-B3C7-9A3A0082B281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338872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A7E3D-E840-4073-98FE-10F1B98217A0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140A-15BA-4277-8743-AC3510FC081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66514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6AE72-86F8-4147-BD4F-1AAFC2ABAAB3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3AF6-B09C-49EA-9637-F78DF909BC8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608337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0C1D0-ABCC-465F-9E65-B3BC6CA65B3F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8C98-93C5-4432-B0BA-A426474EB98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507060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CD4AA-2F15-42F8-8CB2-43ADB826F2C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35113-6F8E-482F-A030-97DA5C1624D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96790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2017-9AF9-4793-94E0-6D1A69FBC17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8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9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4C547-BE61-4F13-9665-73DC1ABC0068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1788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ED17-8943-4B9B-9812-080F3ECCC7AC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4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5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3A386-187F-4ECA-B3A5-7071435E696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85950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B491E-BBCA-4677-81F4-4FFB29C8B633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3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4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5F018-3B86-47B1-AF3B-F6BBA75ED521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4600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E64FB-982B-4898-97B8-D94678B1CA14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83526-9D3B-48E5-90AF-82302F559278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941727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72839-BA25-4874-A88B-2EAC53BFEDD9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24BFA-E799-4B2B-89BB-5750F20246B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091129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9FA30-BC34-4C93-9C7B-395463F588B3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A6565-56BF-4402-8420-81272F74E81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141711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5AA99-AE65-4699-8F29-15964C5453EA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C660D-ACB9-4D7A-BBA4-7887141C057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90656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8D546E-973D-4C91-BC03-872E70774574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7080381-760E-4D13-9B2C-01124CE1774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9C3840F-FFFB-4D9F-AA2C-F87E77EED836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819F3D9-84F2-4715-AD5F-2C20D0CBB57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3075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D8D317C-EF2A-4FAF-9C3E-AEB9C20A8AE4}" type="datetimeFigureOut">
              <a:rPr lang="pl-PL"/>
              <a:pPr>
                <a:defRPr/>
              </a:pPr>
              <a:t>22.06.2020</a:t>
            </a:fld>
            <a:endParaRPr lang="pl-PL" dirty="0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B8F9674-DB83-4CC3-A5AC-14DAAB51571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hyperlink" Target="wyr.%20%20Jakub%20Berlin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hyperlink" Target="3%20m.%20%20PIOTR%20PALACZ.mp4" TargetMode="External"/><Relationship Id="rId5" Type="http://schemas.openxmlformats.org/officeDocument/2006/relationships/hyperlink" Target="2%20m.%20%20GRZEGORZ%20RUSNAK.mp4" TargetMode="External"/><Relationship Id="rId4" Type="http://schemas.openxmlformats.org/officeDocument/2006/relationships/hyperlink" Target="1%20m%20%20Piotr%20Zi&#281;tara.mp4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hyperlink" Target="RUCH%20DROGOWY-%20JED&#377;%20BEZPIECZNIE.mp4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Film%20wakacyjny.mp4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5373216"/>
            <a:ext cx="8353425" cy="954107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8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Wydział Ruchu Drogowego Komendy Wojewódzkiej Policji w </a:t>
            </a:r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Krakowie</a:t>
            </a:r>
            <a:endParaRPr lang="pl-PL" sz="2800" dirty="0">
              <a:solidFill>
                <a:schemeClr val="tx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861287"/>
            <a:ext cx="9150389" cy="1323439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r>
              <a:rPr lang="pl-PL" sz="28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Stan bezpieczeństwa</a:t>
            </a:r>
            <a:br>
              <a:rPr lang="pl-PL" sz="28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</a:br>
            <a:r>
              <a:rPr lang="pl-PL" sz="28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na małopolskich drogach styczeń – maj 2020 r.</a:t>
            </a:r>
          </a:p>
          <a:p>
            <a:pPr algn="ctr">
              <a:defRPr/>
            </a:pPr>
            <a:endParaRPr lang="pl-PL" sz="2400" dirty="0">
              <a:solidFill>
                <a:srgbClr val="A9A298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</a:endParaRPr>
          </a:p>
        </p:txBody>
      </p:sp>
      <p:pic>
        <p:nvPicPr>
          <p:cNvPr id="4100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15" y="2184726"/>
            <a:ext cx="1309688" cy="620712"/>
          </a:xfrm>
          <a:prstGeom prst="rect">
            <a:avLst/>
          </a:prstGeom>
          <a:noFill/>
          <a:ln>
            <a:noFill/>
          </a:ln>
          <a:effectLst>
            <a:glow rad="63500">
              <a:srgbClr val="FFF8E6"/>
            </a:glow>
            <a:innerShdw blurRad="63500" dist="50800" dir="13500000">
              <a:prstClr val="black">
                <a:alpha val="50000"/>
              </a:prstClr>
            </a:innerShdw>
            <a:reflection blurRad="6350" stA="24000" endPos="61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616" y="2396136"/>
            <a:ext cx="5177156" cy="3055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0227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116718"/>
              </p:ext>
            </p:extLst>
          </p:nvPr>
        </p:nvGraphicFramePr>
        <p:xfrm>
          <a:off x="720725" y="1590675"/>
          <a:ext cx="7693025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" name="Wykres" r:id="rId3" imgW="7715250" imgH="4619625" progId="Excel.Chart.8">
                  <p:embed/>
                </p:oleObj>
              </mc:Choice>
              <mc:Fallback>
                <p:oleObj name="Wykres" r:id="rId3" imgW="7715250" imgH="4619625" progId="Excel.Chart.8">
                  <p:embed/>
                  <p:pic>
                    <p:nvPicPr>
                      <p:cNvPr id="0" name="Wykres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1590675"/>
                        <a:ext cx="7693025" cy="460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Prostokąt 1"/>
          <p:cNvSpPr>
            <a:spLocks noChangeArrowheads="1"/>
          </p:cNvSpPr>
          <p:nvPr/>
        </p:nvSpPr>
        <p:spPr bwMode="auto">
          <a:xfrm>
            <a:off x="0" y="90805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Wypadki drogowe w Polsce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styczeń – maj 2020 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53181" y="1052736"/>
            <a:ext cx="90376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Stan bezpieczeństwa w </a:t>
            </a:r>
            <a:r>
              <a:rPr 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Polsce 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styczeń </a:t>
            </a:r>
            <a:r>
              <a:rPr 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- maj 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2020 r. </a:t>
            </a:r>
            <a:r>
              <a:rPr 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/>
            </a:r>
            <a:br>
              <a:rPr 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</a:br>
            <a:r>
              <a:rPr 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 stosunku do roku ubiegłego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145216"/>
              </p:ext>
            </p:extLst>
          </p:nvPr>
        </p:nvGraphicFramePr>
        <p:xfrm>
          <a:off x="457199" y="2276872"/>
          <a:ext cx="8291264" cy="3456377"/>
        </p:xfrm>
        <a:graphic>
          <a:graphicData uri="http://schemas.openxmlformats.org/drawingml/2006/table">
            <a:tbl>
              <a:tblPr/>
              <a:tblGrid>
                <a:gridCol w="1211359">
                  <a:extLst>
                    <a:ext uri="{9D8B030D-6E8A-4147-A177-3AD203B41FA5}">
                      <a16:colId xmlns:a16="http://schemas.microsoft.com/office/drawing/2014/main" val="2887748950"/>
                    </a:ext>
                  </a:extLst>
                </a:gridCol>
                <a:gridCol w="613864">
                  <a:extLst>
                    <a:ext uri="{9D8B030D-6E8A-4147-A177-3AD203B41FA5}">
                      <a16:colId xmlns:a16="http://schemas.microsoft.com/office/drawing/2014/main" val="4130633043"/>
                    </a:ext>
                  </a:extLst>
                </a:gridCol>
                <a:gridCol w="611136">
                  <a:extLst>
                    <a:ext uri="{9D8B030D-6E8A-4147-A177-3AD203B41FA5}">
                      <a16:colId xmlns:a16="http://schemas.microsoft.com/office/drawing/2014/main" val="4115367124"/>
                    </a:ext>
                  </a:extLst>
                </a:gridCol>
                <a:gridCol w="622049">
                  <a:extLst>
                    <a:ext uri="{9D8B030D-6E8A-4147-A177-3AD203B41FA5}">
                      <a16:colId xmlns:a16="http://schemas.microsoft.com/office/drawing/2014/main" val="2219804088"/>
                    </a:ext>
                  </a:extLst>
                </a:gridCol>
                <a:gridCol w="581125">
                  <a:extLst>
                    <a:ext uri="{9D8B030D-6E8A-4147-A177-3AD203B41FA5}">
                      <a16:colId xmlns:a16="http://schemas.microsoft.com/office/drawing/2014/main" val="1459344352"/>
                    </a:ext>
                  </a:extLst>
                </a:gridCol>
                <a:gridCol w="556571">
                  <a:extLst>
                    <a:ext uri="{9D8B030D-6E8A-4147-A177-3AD203B41FA5}">
                      <a16:colId xmlns:a16="http://schemas.microsoft.com/office/drawing/2014/main" val="2958066257"/>
                    </a:ext>
                  </a:extLst>
                </a:gridCol>
                <a:gridCol w="589310">
                  <a:extLst>
                    <a:ext uri="{9D8B030D-6E8A-4147-A177-3AD203B41FA5}">
                      <a16:colId xmlns:a16="http://schemas.microsoft.com/office/drawing/2014/main" val="597902622"/>
                    </a:ext>
                  </a:extLst>
                </a:gridCol>
                <a:gridCol w="523831">
                  <a:extLst>
                    <a:ext uri="{9D8B030D-6E8A-4147-A177-3AD203B41FA5}">
                      <a16:colId xmlns:a16="http://schemas.microsoft.com/office/drawing/2014/main" val="2624091117"/>
                    </a:ext>
                  </a:extLst>
                </a:gridCol>
                <a:gridCol w="556571">
                  <a:extLst>
                    <a:ext uri="{9D8B030D-6E8A-4147-A177-3AD203B41FA5}">
                      <a16:colId xmlns:a16="http://schemas.microsoft.com/office/drawing/2014/main" val="3587537260"/>
                    </a:ext>
                  </a:extLst>
                </a:gridCol>
                <a:gridCol w="676615">
                  <a:extLst>
                    <a:ext uri="{9D8B030D-6E8A-4147-A177-3AD203B41FA5}">
                      <a16:colId xmlns:a16="http://schemas.microsoft.com/office/drawing/2014/main" val="1815474033"/>
                    </a:ext>
                  </a:extLst>
                </a:gridCol>
                <a:gridCol w="578398">
                  <a:extLst>
                    <a:ext uri="{9D8B030D-6E8A-4147-A177-3AD203B41FA5}">
                      <a16:colId xmlns:a16="http://schemas.microsoft.com/office/drawing/2014/main" val="704286024"/>
                    </a:ext>
                  </a:extLst>
                </a:gridCol>
                <a:gridCol w="581125">
                  <a:extLst>
                    <a:ext uri="{9D8B030D-6E8A-4147-A177-3AD203B41FA5}">
                      <a16:colId xmlns:a16="http://schemas.microsoft.com/office/drawing/2014/main" val="215995150"/>
                    </a:ext>
                  </a:extLst>
                </a:gridCol>
                <a:gridCol w="589310">
                  <a:extLst>
                    <a:ext uri="{9D8B030D-6E8A-4147-A177-3AD203B41FA5}">
                      <a16:colId xmlns:a16="http://schemas.microsoft.com/office/drawing/2014/main" val="294665592"/>
                    </a:ext>
                  </a:extLst>
                </a:gridCol>
              </a:tblGrid>
              <a:tr h="30078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województwo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wypadki 2019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wypadki 2020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zabici 2019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zabici 2020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ranni 2019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ranni 2020 rok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63651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dolnośląskie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694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533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-161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76,8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98,6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820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586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-234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71,5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72384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kujawsko-pomorski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357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271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-86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75,9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61,0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351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267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-84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76,1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937898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lubelskie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397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308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-89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77,6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98,1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449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319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-130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71,0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271205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lubuskie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253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211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83,4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87,2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289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247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85,5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289314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łódzkie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1265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847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-418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67,0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-18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79,5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1555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973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-582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62,6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08478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małopolskie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1076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788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-288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73,2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91,8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1285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903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-382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70,3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929027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mazowieckie</a:t>
                      </a:r>
                      <a:r>
                        <a:rPr lang="pl-PL" sz="800" b="0" i="0" u="none" strike="noStrike" dirty="0">
                          <a:effectLst/>
                          <a:latin typeface="Arial" panose="020B0604020202020204" pitchFamily="34" charset="0"/>
                        </a:rPr>
                        <a:t> (bez KSP)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811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611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-200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75,3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110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81,8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978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705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-273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72,1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209110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opolskie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234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175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-59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74,8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90,3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264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183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69,3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1374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podkarpackie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527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411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-116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78,0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604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430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-174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71,2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444987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podlaskie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194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-55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71,6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80,0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201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138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-63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68,7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435773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pomorskie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857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631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-226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73,6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71,6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1035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753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-282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72,8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1778447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śląskie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1059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816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-243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77,1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-6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91,8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1313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898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-415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68,4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84371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świętokrzyskie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362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272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-90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75,1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433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312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-121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72,1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182049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warmińsko-mazurskie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396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325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-71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82,1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88,2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498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379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-119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76,1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6919351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wielkopolskie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1327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1040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-287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78,4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111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-29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73,9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1514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1193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-321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78,8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599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zachodniopomorskie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455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290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-165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63,7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73,5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526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319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-207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60,6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5271102"/>
                  </a:ext>
                </a:extLst>
              </a:tr>
              <a:tr h="174926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effectLst/>
                          <a:latin typeface="Arial" panose="020B0604020202020204" pitchFamily="34" charset="0"/>
                        </a:rPr>
                        <a:t>KSP Warszawa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576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432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-144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75,0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72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-27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62,5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661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478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-183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72,3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295136"/>
                  </a:ext>
                </a:extLst>
              </a:tr>
              <a:tr h="1818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POLSKA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10840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8100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-2740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74,7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1074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881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-193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82,0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12776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9083</a:t>
                      </a:r>
                    </a:p>
                  </a:txBody>
                  <a:tcPr marL="8132" marR="8132" marT="81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-3693 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71,1</a:t>
                      </a:r>
                    </a:p>
                  </a:txBody>
                  <a:tcPr marL="8132" marR="8132" marT="81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88404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437167"/>
              </p:ext>
            </p:extLst>
          </p:nvPr>
        </p:nvGraphicFramePr>
        <p:xfrm>
          <a:off x="914400" y="1866900"/>
          <a:ext cx="7370763" cy="420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2" name="Wykres" r:id="rId3" imgW="7305675" imgH="4171950" progId="Excel.Chart.8">
                  <p:embed/>
                </p:oleObj>
              </mc:Choice>
              <mc:Fallback>
                <p:oleObj name="Wykres" r:id="rId3" imgW="7305675" imgH="4171950" progId="Excel.Chart.8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66900"/>
                        <a:ext cx="7370763" cy="420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10"/>
          <p:cNvSpPr txBox="1">
            <a:spLocks noChangeArrowheads="1"/>
          </p:cNvSpPr>
          <p:nvPr/>
        </p:nvSpPr>
        <p:spPr bwMode="auto">
          <a:xfrm>
            <a:off x="0" y="1196975"/>
            <a:ext cx="9136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Zabici na 100 wypadków drogowych w Polsce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styczeń – maj 2020 r.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490077"/>
              </p:ext>
            </p:extLst>
          </p:nvPr>
        </p:nvGraphicFramePr>
        <p:xfrm>
          <a:off x="539750" y="2054225"/>
          <a:ext cx="8069263" cy="425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" name="Wykres" r:id="rId3" imgW="7905750" imgH="4572000" progId="Excel.Chart.8">
                  <p:embed/>
                </p:oleObj>
              </mc:Choice>
              <mc:Fallback>
                <p:oleObj name="Wykres" r:id="rId3" imgW="7905750" imgH="4572000" progId="Excel.Chart.8">
                  <p:embed/>
                  <p:pic>
                    <p:nvPicPr>
                      <p:cNvPr id="0" name="Wykres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54225"/>
                        <a:ext cx="8069263" cy="425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Prostokąt 1"/>
          <p:cNvSpPr>
            <a:spLocks noChangeArrowheads="1"/>
          </p:cNvSpPr>
          <p:nvPr/>
        </p:nvSpPr>
        <p:spPr bwMode="auto">
          <a:xfrm>
            <a:off x="1042988" y="873125"/>
            <a:ext cx="6553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Wypadki drogowe </a:t>
            </a: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 Małopolsce</a:t>
            </a:r>
            <a:b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</a:b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styczeń – </a:t>
            </a:r>
            <a:r>
              <a:rPr lang="pl-PL" alt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maj </a:t>
            </a: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2020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8870"/>
              </p:ext>
            </p:extLst>
          </p:nvPr>
        </p:nvGraphicFramePr>
        <p:xfrm>
          <a:off x="490692" y="1988840"/>
          <a:ext cx="8229601" cy="4254708"/>
        </p:xfrm>
        <a:graphic>
          <a:graphicData uri="http://schemas.openxmlformats.org/drawingml/2006/table">
            <a:tbl>
              <a:tblPr/>
              <a:tblGrid>
                <a:gridCol w="1214741">
                  <a:extLst>
                    <a:ext uri="{9D8B030D-6E8A-4147-A177-3AD203B41FA5}">
                      <a16:colId xmlns:a16="http://schemas.microsoft.com/office/drawing/2014/main" val="2902324308"/>
                    </a:ext>
                  </a:extLst>
                </a:gridCol>
                <a:gridCol w="711335">
                  <a:extLst>
                    <a:ext uri="{9D8B030D-6E8A-4147-A177-3AD203B41FA5}">
                      <a16:colId xmlns:a16="http://schemas.microsoft.com/office/drawing/2014/main" val="1767859439"/>
                    </a:ext>
                  </a:extLst>
                </a:gridCol>
                <a:gridCol w="714071">
                  <a:extLst>
                    <a:ext uri="{9D8B030D-6E8A-4147-A177-3AD203B41FA5}">
                      <a16:colId xmlns:a16="http://schemas.microsoft.com/office/drawing/2014/main" val="735074763"/>
                    </a:ext>
                  </a:extLst>
                </a:gridCol>
                <a:gridCol w="582748">
                  <a:extLst>
                    <a:ext uri="{9D8B030D-6E8A-4147-A177-3AD203B41FA5}">
                      <a16:colId xmlns:a16="http://schemas.microsoft.com/office/drawing/2014/main" val="1998945541"/>
                    </a:ext>
                  </a:extLst>
                </a:gridCol>
                <a:gridCol w="700391">
                  <a:extLst>
                    <a:ext uri="{9D8B030D-6E8A-4147-A177-3AD203B41FA5}">
                      <a16:colId xmlns:a16="http://schemas.microsoft.com/office/drawing/2014/main" val="2950921165"/>
                    </a:ext>
                  </a:extLst>
                </a:gridCol>
                <a:gridCol w="517086">
                  <a:extLst>
                    <a:ext uri="{9D8B030D-6E8A-4147-A177-3AD203B41FA5}">
                      <a16:colId xmlns:a16="http://schemas.microsoft.com/office/drawing/2014/main" val="1386328755"/>
                    </a:ext>
                  </a:extLst>
                </a:gridCol>
                <a:gridCol w="481519">
                  <a:extLst>
                    <a:ext uri="{9D8B030D-6E8A-4147-A177-3AD203B41FA5}">
                      <a16:colId xmlns:a16="http://schemas.microsoft.com/office/drawing/2014/main" val="3759478060"/>
                    </a:ext>
                  </a:extLst>
                </a:gridCol>
                <a:gridCol w="470576">
                  <a:extLst>
                    <a:ext uri="{9D8B030D-6E8A-4147-A177-3AD203B41FA5}">
                      <a16:colId xmlns:a16="http://schemas.microsoft.com/office/drawing/2014/main" val="1109528506"/>
                    </a:ext>
                  </a:extLst>
                </a:gridCol>
                <a:gridCol w="569068">
                  <a:extLst>
                    <a:ext uri="{9D8B030D-6E8A-4147-A177-3AD203B41FA5}">
                      <a16:colId xmlns:a16="http://schemas.microsoft.com/office/drawing/2014/main" val="4152813772"/>
                    </a:ext>
                  </a:extLst>
                </a:gridCol>
                <a:gridCol w="558125">
                  <a:extLst>
                    <a:ext uri="{9D8B030D-6E8A-4147-A177-3AD203B41FA5}">
                      <a16:colId xmlns:a16="http://schemas.microsoft.com/office/drawing/2014/main" val="4252005789"/>
                    </a:ext>
                  </a:extLst>
                </a:gridCol>
                <a:gridCol w="582748">
                  <a:extLst>
                    <a:ext uri="{9D8B030D-6E8A-4147-A177-3AD203B41FA5}">
                      <a16:colId xmlns:a16="http://schemas.microsoft.com/office/drawing/2014/main" val="804375153"/>
                    </a:ext>
                  </a:extLst>
                </a:gridCol>
                <a:gridCol w="448689">
                  <a:extLst>
                    <a:ext uri="{9D8B030D-6E8A-4147-A177-3AD203B41FA5}">
                      <a16:colId xmlns:a16="http://schemas.microsoft.com/office/drawing/2014/main" val="1297179396"/>
                    </a:ext>
                  </a:extLst>
                </a:gridCol>
                <a:gridCol w="678504">
                  <a:extLst>
                    <a:ext uri="{9D8B030D-6E8A-4147-A177-3AD203B41FA5}">
                      <a16:colId xmlns:a16="http://schemas.microsoft.com/office/drawing/2014/main" val="654051129"/>
                    </a:ext>
                  </a:extLst>
                </a:gridCol>
              </a:tblGrid>
              <a:tr h="4273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Miasto/powiat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Wypadki 2019 rok</a:t>
                      </a:r>
                    </a:p>
                  </a:txBody>
                  <a:tcPr marL="8219" marR="8219" marT="8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Wypadki 2020 rok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Zabici 2019 rok</a:t>
                      </a:r>
                    </a:p>
                  </a:txBody>
                  <a:tcPr marL="8219" marR="8219" marT="8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Zabici 2020 rok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Ranni 2019 rok</a:t>
                      </a:r>
                    </a:p>
                  </a:txBody>
                  <a:tcPr marL="8219" marR="8219" marT="8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Ranni 2020 rok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wzrost spadek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effectLst/>
                          <a:latin typeface="Arial CE" panose="020B0604020202020204" pitchFamily="34" charset="0"/>
                        </a:rPr>
                        <a:t>dynamika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756699"/>
                  </a:ext>
                </a:extLst>
              </a:tr>
              <a:tr h="139717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544276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Sucha Besk.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-12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29,4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21,1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472078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Nowy Targ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71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56,3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-6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14,3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45,5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860237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KMP Kraków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330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186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-144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56,4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75,0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358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201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-157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56,1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109640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KAP  Kraków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61,5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150,0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-19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26,9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554839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Olkusz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-12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63,6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200,0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-18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56,1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268780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Brzesko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68,3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644421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Chrzanów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69,7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200,0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-17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62,2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423942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Dąbrowa Tarn.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75,0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108,3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279273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Zakopane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75,0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65,9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096520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Limanowa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76,5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45,8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910207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Miechów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-7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78,8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86,5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19881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Myślenice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69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79,7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 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87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-17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80,5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468782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Kraków 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-9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84,2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114,3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-6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90,9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348304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KMP Nowy Sącz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116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-21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84,7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37,5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179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148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-31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82,7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02951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Proszowice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94,1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-2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76,2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799685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Oświęcim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95,7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80,8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866171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KMP Tarnów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97,3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83,3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5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114,7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432785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Wieliczka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97,7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400,0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44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-8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84,6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160387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Wadowice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38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-4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89,5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292913"/>
                  </a:ext>
                </a:extLst>
              </a:tr>
              <a:tr h="16601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Gorlice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108,3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CE" panose="020B0604020202020204" pitchFamily="34" charset="0"/>
                        </a:rPr>
                        <a:t>200,0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14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127,3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010290"/>
                  </a:ext>
                </a:extLst>
              </a:tr>
              <a:tr h="172591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effectLst/>
                          <a:latin typeface="Arial CE" panose="020B0604020202020204" pitchFamily="34" charset="0"/>
                        </a:rPr>
                        <a:t> KPP Bochnia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8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144,4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-3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8219" marR="8219" marT="8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12 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effectLst/>
                          <a:latin typeface="Arial CE" panose="020B0604020202020204" pitchFamily="34" charset="0"/>
                        </a:rPr>
                        <a:t>163,2</a:t>
                      </a:r>
                    </a:p>
                  </a:txBody>
                  <a:tcPr marL="8219" marR="8219" marT="8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17311"/>
                  </a:ext>
                </a:extLst>
              </a:tr>
              <a:tr h="18902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Małopolska</a:t>
                      </a:r>
                    </a:p>
                  </a:txBody>
                  <a:tcPr marL="8219" marR="8219" marT="821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1076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788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-288 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73,2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61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56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-5 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91,8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1285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903</a:t>
                      </a:r>
                    </a:p>
                  </a:txBody>
                  <a:tcPr marL="8219" marR="8219" marT="8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-382 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effectLst/>
                          <a:latin typeface="Arial CE" panose="020B0604020202020204" pitchFamily="34" charset="0"/>
                        </a:rPr>
                        <a:t>70,3</a:t>
                      </a:r>
                    </a:p>
                  </a:txBody>
                  <a:tcPr marL="8219" marR="8219" marT="82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818995"/>
                  </a:ext>
                </a:extLst>
              </a:tr>
            </a:tbl>
          </a:graphicData>
        </a:graphic>
      </p:graphicFrame>
      <p:sp>
        <p:nvSpPr>
          <p:cNvPr id="5" name="Prostokąt 4"/>
          <p:cNvSpPr/>
          <p:nvPr/>
        </p:nvSpPr>
        <p:spPr>
          <a:xfrm>
            <a:off x="611560" y="1157843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l-PL" sz="24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Stan bezpieczeństwa w Małopolsce styczeń </a:t>
            </a:r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- maj 2020 </a:t>
            </a:r>
            <a:r>
              <a:rPr lang="pl-PL" sz="24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r.</a:t>
            </a:r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/>
            </a:r>
            <a:b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 stosunku do roku ubiegłego</a:t>
            </a:r>
          </a:p>
        </p:txBody>
      </p:sp>
    </p:spTree>
    <p:extLst>
      <p:ext uri="{BB962C8B-B14F-4D97-AF65-F5344CB8AC3E}">
        <p14:creationId xmlns:p14="http://schemas.microsoft.com/office/powerpoint/2010/main" val="7138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Prostokąt 1"/>
          <p:cNvSpPr>
            <a:spLocks noChangeArrowheads="1"/>
          </p:cNvSpPr>
          <p:nvPr/>
        </p:nvSpPr>
        <p:spPr bwMode="auto">
          <a:xfrm>
            <a:off x="177800" y="1268413"/>
            <a:ext cx="89169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Wypadki drogowe w Małopolsce zaistniałe </a:t>
            </a:r>
            <a:b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</a:br>
            <a:r>
              <a:rPr lang="pl-PL" altLang="pl-P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od stycznia do maja </a:t>
            </a:r>
            <a:r>
              <a:rPr lang="pl-PL" altLang="pl-PL" sz="2400" dirty="0">
                <a:solidFill>
                  <a:schemeClr val="tx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na przestrzeni lat</a:t>
            </a:r>
          </a:p>
        </p:txBody>
      </p:sp>
      <p:graphicFrame>
        <p:nvGraphicFramePr>
          <p:cNvPr id="2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286643"/>
              </p:ext>
            </p:extLst>
          </p:nvPr>
        </p:nvGraphicFramePr>
        <p:xfrm>
          <a:off x="461963" y="2420938"/>
          <a:ext cx="8304212" cy="3630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pole tekstowe 1"/>
          <p:cNvSpPr txBox="1">
            <a:spLocks noChangeArrowheads="1"/>
          </p:cNvSpPr>
          <p:nvPr/>
        </p:nvSpPr>
        <p:spPr bwMode="auto">
          <a:xfrm>
            <a:off x="5795963" y="4149725"/>
            <a:ext cx="29527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Sieć drogowa w Małopolsce: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krajowe	970,3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wojewódzkie	1373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powiatowe	8712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gminne	17005 km</a:t>
            </a:r>
          </a:p>
        </p:txBody>
      </p:sp>
      <p:sp>
        <p:nvSpPr>
          <p:cNvPr id="13316" name="Prostokąt 1"/>
          <p:cNvSpPr>
            <a:spLocks noChangeArrowheads="1"/>
          </p:cNvSpPr>
          <p:nvPr/>
        </p:nvSpPr>
        <p:spPr bwMode="auto">
          <a:xfrm>
            <a:off x="0" y="1295539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Liczba wypadków drogowych na poszczególnych kategoriach dróg zaistniałych </a:t>
            </a:r>
            <a:b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 Małopolsce styczeń – maj 2020 r. </a:t>
            </a:r>
          </a:p>
        </p:txBody>
      </p:sp>
      <p:graphicFrame>
        <p:nvGraphicFramePr>
          <p:cNvPr id="2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066580"/>
              </p:ext>
            </p:extLst>
          </p:nvPr>
        </p:nvGraphicFramePr>
        <p:xfrm>
          <a:off x="395536" y="2003425"/>
          <a:ext cx="7961312" cy="429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ole tekstowe 1"/>
          <p:cNvSpPr txBox="1">
            <a:spLocks noChangeArrowheads="1"/>
          </p:cNvSpPr>
          <p:nvPr/>
        </p:nvSpPr>
        <p:spPr bwMode="auto">
          <a:xfrm>
            <a:off x="371266" y="5630673"/>
            <a:ext cx="29527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Sieć drogowa w Małopolsce: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krajowe	970,3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wojewódzkie	1373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powiatowe	8712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 dirty="0"/>
              <a:t>Drogi gminne	17005 km</a:t>
            </a:r>
          </a:p>
        </p:txBody>
      </p:sp>
      <p:pic>
        <p:nvPicPr>
          <p:cNvPr id="11267" name="Picture 5" descr="C:\Users\beata.szybka\AppData\Local\Microsoft\Windows\Temporary Internet Files\Content.IE5\9HVECD4V\Slupca_-_droga_nr_46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344" y="6021288"/>
            <a:ext cx="1038805" cy="77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-19050" y="1196975"/>
            <a:ext cx="91630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Liczba zabitych w wypadkach drogowych na poszczególnych kategoriach dróg zaistniałych w Małopolsce styczeń - maj 2020 r. 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551734"/>
              </p:ext>
            </p:extLst>
          </p:nvPr>
        </p:nvGraphicFramePr>
        <p:xfrm>
          <a:off x="683568" y="2057399"/>
          <a:ext cx="7848872" cy="4067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373056"/>
              </p:ext>
            </p:extLst>
          </p:nvPr>
        </p:nvGraphicFramePr>
        <p:xfrm>
          <a:off x="1282700" y="1793875"/>
          <a:ext cx="6569075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2" name="Arkusz" r:id="rId3" imgW="6581775" imgH="4238625" progId="Excel.Sheet.8">
                  <p:embed/>
                </p:oleObj>
              </mc:Choice>
              <mc:Fallback>
                <p:oleObj name="Arkusz" r:id="rId3" imgW="6581775" imgH="4238625" progId="Excel.Sheet.8">
                  <p:embed/>
                  <p:pic>
                    <p:nvPicPr>
                      <p:cNvPr id="0" name="Wykres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1793875"/>
                        <a:ext cx="6569075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ole tekstowe 3"/>
          <p:cNvSpPr txBox="1"/>
          <p:nvPr/>
        </p:nvSpPr>
        <p:spPr>
          <a:xfrm>
            <a:off x="467544" y="980728"/>
            <a:ext cx="777557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Ilość wypadków drogowych w rozbiciu na miesiące </a:t>
            </a:r>
          </a:p>
          <a:p>
            <a:pPr algn="ctr"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 styczeń - maj 2020 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911189"/>
              </p:ext>
            </p:extLst>
          </p:nvPr>
        </p:nvGraphicFramePr>
        <p:xfrm>
          <a:off x="417513" y="1649413"/>
          <a:ext cx="7993062" cy="476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4" name="Arkusz" r:id="rId3" imgW="8001000" imgH="4772025" progId="Excel.Sheet.8">
                  <p:embed/>
                </p:oleObj>
              </mc:Choice>
              <mc:Fallback>
                <p:oleObj name="Arkusz" r:id="rId3" imgW="8001000" imgH="4772025" progId="Excel.Sheet.8">
                  <p:embed/>
                  <p:pic>
                    <p:nvPicPr>
                      <p:cNvPr id="0" name="Symbol zastępczy zawartości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1649413"/>
                        <a:ext cx="7993062" cy="476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ole tekstowe 3"/>
          <p:cNvSpPr txBox="1"/>
          <p:nvPr/>
        </p:nvSpPr>
        <p:spPr>
          <a:xfrm>
            <a:off x="1047750" y="908050"/>
            <a:ext cx="70707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Ilość wypadków w </a:t>
            </a:r>
            <a:r>
              <a:rPr lang="pl-PL" alt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podziale </a:t>
            </a: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na dni tygodnia </a:t>
            </a:r>
            <a:b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2020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Prostokąt 3"/>
          <p:cNvSpPr>
            <a:spLocks noChangeArrowheads="1"/>
          </p:cNvSpPr>
          <p:nvPr/>
        </p:nvSpPr>
        <p:spPr bwMode="auto">
          <a:xfrm>
            <a:off x="361950" y="1054100"/>
            <a:ext cx="8477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Ilość wypadków w poszczególnych godzinach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2020 r.</a:t>
            </a:r>
          </a:p>
        </p:txBody>
      </p:sp>
      <p:graphicFrame>
        <p:nvGraphicFramePr>
          <p:cNvPr id="14340" name="Symbol zastępczy zawartości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050729"/>
              </p:ext>
            </p:extLst>
          </p:nvPr>
        </p:nvGraphicFramePr>
        <p:xfrm>
          <a:off x="341313" y="1765300"/>
          <a:ext cx="8510587" cy="373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1" name="Arkusz" r:id="rId4" imgW="8505825" imgH="3743325" progId="Excel.Sheet.8">
                  <p:embed/>
                </p:oleObj>
              </mc:Choice>
              <mc:Fallback>
                <p:oleObj name="Arkusz" r:id="rId4" imgW="8505825" imgH="3743325" progId="Excel.Sheet.8">
                  <p:embed/>
                  <p:pic>
                    <p:nvPicPr>
                      <p:cNvPr id="0" name="Symbol zastępczy zawartości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765300"/>
                        <a:ext cx="8510587" cy="373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pole tekstowe 1"/>
          <p:cNvSpPr txBox="1">
            <a:spLocks noChangeArrowheads="1"/>
          </p:cNvSpPr>
          <p:nvPr/>
        </p:nvSpPr>
        <p:spPr bwMode="auto">
          <a:xfrm>
            <a:off x="407931" y="1196752"/>
            <a:ext cx="79216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Procentowy udział ofiar w rozbiciu na poszczególnych użytkowników dróg  styczeń - maj 2020 r. </a:t>
            </a:r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4271994"/>
              </p:ext>
            </p:extLst>
          </p:nvPr>
        </p:nvGraphicFramePr>
        <p:xfrm>
          <a:off x="395288" y="1700808"/>
          <a:ext cx="7903368" cy="4447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79388" y="1196975"/>
            <a:ext cx="87852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Rodzaje wypadków drogowych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2020 </a:t>
            </a:r>
            <a:r>
              <a:rPr lang="pl-PL" alt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r.</a:t>
            </a:r>
            <a:endParaRPr lang="pl-PL" altLang="pl-PL" sz="2000" dirty="0">
              <a:solidFill>
                <a:srgbClr val="1F497D">
                  <a:lumMod val="75000"/>
                </a:srgb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alibri"/>
            </a:endParaRPr>
          </a:p>
        </p:txBody>
      </p:sp>
      <p:pic>
        <p:nvPicPr>
          <p:cNvPr id="16387" name="Picture 58" descr="MCj015378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924550"/>
            <a:ext cx="849313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0" descr="MCj0343741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5724525"/>
            <a:ext cx="118745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3428" name="Group 132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55652"/>
              </p:ext>
            </p:extLst>
          </p:nvPr>
        </p:nvGraphicFramePr>
        <p:xfrm>
          <a:off x="971550" y="1844675"/>
          <a:ext cx="7216774" cy="3956465"/>
        </p:xfrm>
        <a:graphic>
          <a:graphicData uri="http://schemas.openxmlformats.org/drawingml/2006/table">
            <a:tbl>
              <a:tblPr/>
              <a:tblGrid>
                <a:gridCol w="2631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1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5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altLang="pl-P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Rodzaj zdarzenia </a:t>
                      </a:r>
                    </a:p>
                  </a:txBody>
                  <a:tcPr marL="91429" marR="91429" marT="45645" marB="456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altLang="pl-P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Wypadki</a:t>
                      </a:r>
                    </a:p>
                  </a:txBody>
                  <a:tcPr marL="91429" marR="91429" marT="45645" marB="456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altLang="pl-P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29" marR="91429" marT="45645" marB="456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altLang="pl-P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Zabici</a:t>
                      </a:r>
                    </a:p>
                  </a:txBody>
                  <a:tcPr marL="91429" marR="91429" marT="45645" marB="456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altLang="pl-P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29" marR="91429" marT="45645" marB="456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zderzenie się pojazdów w ruchu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35,7 %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pieszego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26,3</a:t>
                      </a:r>
                      <a:r>
                        <a:rPr lang="pl-PL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39,3 %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wywrócenie się pojazdu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3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inne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drzewo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słup, znak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84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pojazd unieruchomiony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  <a:r>
                        <a:rPr lang="pl-PL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37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zdarzenie z pasażerem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barierę ochronną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</a:t>
                      </a:r>
                      <a:r>
                        <a:rPr lang="pl-PL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zwierzę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</a:t>
                      </a:r>
                      <a:r>
                        <a:rPr lang="pl-PL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66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najechanie na dziurę, wybój,</a:t>
                      </a:r>
                      <a:r>
                        <a:rPr lang="pl-PL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garb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6" name="Symbol zastępczy zawartości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2039780"/>
              </p:ext>
            </p:extLst>
          </p:nvPr>
        </p:nvGraphicFramePr>
        <p:xfrm>
          <a:off x="333376" y="1811338"/>
          <a:ext cx="8485658" cy="4326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9" name="Arkusz" r:id="rId4" imgW="8420044" imgH="4581630" progId="Excel.Sheet.8">
                  <p:embed/>
                </p:oleObj>
              </mc:Choice>
              <mc:Fallback>
                <p:oleObj name="Arkusz" r:id="rId4" imgW="8420044" imgH="4581630" progId="Excel.Sheet.8">
                  <p:embed/>
                  <p:pic>
                    <p:nvPicPr>
                      <p:cNvPr id="0" name="Symbol zastępczy zawartości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6" y="1811338"/>
                        <a:ext cx="8485658" cy="4326979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Prostokąt 3"/>
          <p:cNvSpPr>
            <a:spLocks noChangeArrowheads="1"/>
          </p:cNvSpPr>
          <p:nvPr/>
        </p:nvSpPr>
        <p:spPr bwMode="auto">
          <a:xfrm>
            <a:off x="333375" y="981075"/>
            <a:ext cx="8477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Sprawcy wypadków drogowych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- maj 2020 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Prostokąt 1"/>
          <p:cNvSpPr>
            <a:spLocks noChangeArrowheads="1"/>
          </p:cNvSpPr>
          <p:nvPr/>
        </p:nvSpPr>
        <p:spPr bwMode="auto">
          <a:xfrm>
            <a:off x="539552" y="1196752"/>
            <a:ext cx="81111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Wybrane przyczyny wypadków drogowych z winy kierujących  </a:t>
            </a:r>
            <a:b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</a:t>
            </a:r>
            <a:r>
              <a:rPr lang="pl-PL" altLang="pl-PL" sz="24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2020 r</a:t>
            </a: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. (główne)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155136"/>
              </p:ext>
            </p:extLst>
          </p:nvPr>
        </p:nvGraphicFramePr>
        <p:xfrm>
          <a:off x="323528" y="1902243"/>
          <a:ext cx="8072480" cy="4617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C:\Users\beata.szybka\AppData\Local\Microsoft\Windows\Temporary Internet Files\Content.IE5\TD2KZ99Y\Heidelberg_-_Gehen_auf_einem_roten_Licht.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2022475"/>
            <a:ext cx="10048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Prostokąt 1"/>
          <p:cNvSpPr>
            <a:spLocks noChangeArrowheads="1"/>
          </p:cNvSpPr>
          <p:nvPr/>
        </p:nvSpPr>
        <p:spPr bwMode="auto">
          <a:xfrm>
            <a:off x="684213" y="981075"/>
            <a:ext cx="76311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Przyczyny wypadków drogowych z winy pieszych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</a:t>
            </a:r>
            <a:r>
              <a:rPr lang="pl-PL" altLang="pl-PL" sz="24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2020 r</a:t>
            </a: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. (główne)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266100"/>
              </p:ext>
            </p:extLst>
          </p:nvPr>
        </p:nvGraphicFramePr>
        <p:xfrm>
          <a:off x="251520" y="2057400"/>
          <a:ext cx="7344815" cy="425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467544" y="1340768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Zaangażowanie Policjantów ruchu drogowego w działania „Covid-19”</a:t>
            </a:r>
            <a:r>
              <a:rPr lang="pl-PL" sz="2400" dirty="0"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6" y="2276872"/>
            <a:ext cx="4032448" cy="3024336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4644008" y="2276872"/>
            <a:ext cx="39604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Kontrole pojazdów publicznego transportu pod kątem ilości przewożonych osób</a:t>
            </a:r>
          </a:p>
          <a:p>
            <a:pPr algn="l"/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Sprawdzenia obecności osób objętych kwarantanną we wskazanym miejscu zamieszkania</a:t>
            </a:r>
          </a:p>
          <a:p>
            <a:pPr algn="l"/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Egzekwowanie przestrzegania obostrzeń wprowadzonych w związku z epidemią</a:t>
            </a:r>
          </a:p>
          <a:p>
            <a:pPr algn="l"/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Służba w Centrum Operacyjnym – Sztab Policji KWP Kraków</a:t>
            </a:r>
          </a:p>
          <a:p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8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Symbol zastępczy zawartości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29939785"/>
              </p:ext>
            </p:extLst>
          </p:nvPr>
        </p:nvGraphicFramePr>
        <p:xfrm>
          <a:off x="1935163" y="2089150"/>
          <a:ext cx="5573712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4" name="Arkusz" r:id="rId3" imgW="7458075" imgH="2085975" progId="Excel.Sheet.8">
                  <p:embed/>
                </p:oleObj>
              </mc:Choice>
              <mc:Fallback>
                <p:oleObj name="Arkusz" r:id="rId3" imgW="7458075" imgH="2085975" progId="Excel.Sheet.8">
                  <p:embed/>
                  <p:pic>
                    <p:nvPicPr>
                      <p:cNvPr id="0" name="Symbol zastępczy zawartości 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2089150"/>
                        <a:ext cx="5573712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982897"/>
              </p:ext>
            </p:extLst>
          </p:nvPr>
        </p:nvGraphicFramePr>
        <p:xfrm>
          <a:off x="252413" y="3573463"/>
          <a:ext cx="8761412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5" name="Wykres" r:id="rId5" imgW="6886575" imgH="2486025" progId="Excel.Chart.8">
                  <p:embed/>
                </p:oleObj>
              </mc:Choice>
              <mc:Fallback>
                <p:oleObj name="Wykres" r:id="rId5" imgW="6886575" imgH="2486025" progId="Excel.Chart.8">
                  <p:embed/>
                  <p:pic>
                    <p:nvPicPr>
                      <p:cNvPr id="0" name="Wykres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3573463"/>
                        <a:ext cx="8761412" cy="302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pole tekstowe 1"/>
          <p:cNvSpPr txBox="1">
            <a:spLocks noChangeArrowheads="1"/>
          </p:cNvSpPr>
          <p:nvPr/>
        </p:nvSpPr>
        <p:spPr bwMode="auto">
          <a:xfrm>
            <a:off x="2195736" y="980728"/>
            <a:ext cx="51958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Legitymowani i ujawnione wykroczenia</a:t>
            </a:r>
          </a:p>
        </p:txBody>
      </p:sp>
      <p:pic>
        <p:nvPicPr>
          <p:cNvPr id="21509" name="Obraz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17563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592086"/>
              </p:ext>
            </p:extLst>
          </p:nvPr>
        </p:nvGraphicFramePr>
        <p:xfrm>
          <a:off x="107504" y="4319289"/>
          <a:ext cx="903649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rostokąt 2"/>
          <p:cNvSpPr/>
          <p:nvPr/>
        </p:nvSpPr>
        <p:spPr>
          <a:xfrm>
            <a:off x="251520" y="4001245"/>
            <a:ext cx="8748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72" b="1" i="0" u="none" strike="noStrike" kern="1200" baseline="0">
                <a:solidFill>
                  <a:prstClr val="black"/>
                </a:solidFill>
                <a:latin typeface="Arial"/>
                <a:ea typeface="Arial"/>
                <a:cs typeface="Arial"/>
              </a:defRPr>
            </a:pPr>
            <a:r>
              <a:rPr lang="pl-PL" sz="16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Wypadki spowodowane przez </a:t>
            </a:r>
            <a:r>
              <a:rPr lang="pl-PL" sz="16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nietrzeźwych </a:t>
            </a:r>
            <a:r>
              <a:rPr lang="pl-PL" sz="16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kierujących na przestrzeni lat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641038"/>
              </p:ext>
            </p:extLst>
          </p:nvPr>
        </p:nvGraphicFramePr>
        <p:xfrm>
          <a:off x="1691680" y="1612985"/>
          <a:ext cx="5647064" cy="231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Prostokąt 5"/>
          <p:cNvSpPr/>
          <p:nvPr/>
        </p:nvSpPr>
        <p:spPr>
          <a:xfrm>
            <a:off x="0" y="894844"/>
            <a:ext cx="874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72" b="1" i="0" u="none" strike="noStrike" kern="1200" baseline="0">
                <a:solidFill>
                  <a:prstClr val="black"/>
                </a:solidFill>
                <a:latin typeface="Arial"/>
                <a:ea typeface="Arial"/>
                <a:cs typeface="Arial"/>
              </a:defRPr>
            </a:pPr>
            <a:r>
              <a:rPr lang="pl-PL" sz="18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Wypadki spowodowane przez </a:t>
            </a:r>
            <a:r>
              <a:rPr lang="pl-PL" sz="18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nietrzeźwych kierujących</a:t>
            </a:r>
            <a:br>
              <a:rPr lang="pl-PL" sz="18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sz="18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styczeń – maj 2020 r.</a:t>
            </a:r>
            <a:endParaRPr lang="pl-PL" sz="1800" dirty="0">
              <a:solidFill>
                <a:srgbClr val="1F497D">
                  <a:lumMod val="75000"/>
                </a:srgb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66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tekstu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7128791" cy="634291"/>
          </a:xfrm>
        </p:spPr>
        <p:txBody>
          <a:bodyPr/>
          <a:lstStyle/>
          <a:p>
            <a:pPr algn="ctr">
              <a:defRPr/>
            </a:pPr>
            <a:r>
              <a:rPr lang="pl-PL" alt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Ujawnieni nietrzeźwi kierujący oraz b</a:t>
            </a:r>
            <a:r>
              <a:rPr lang="pl-PL" alt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adani </a:t>
            </a: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na zawartość </a:t>
            </a:r>
            <a:r>
              <a:rPr lang="pl-PL" alt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alkoholu </a:t>
            </a:r>
            <a:r>
              <a:rPr lang="pl-PL" alt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styczeń - maj 2020 r. </a:t>
            </a:r>
            <a:endParaRPr lang="pl-PL" altLang="pl-PL" sz="2000" dirty="0">
              <a:solidFill>
                <a:srgbClr val="1F497D">
                  <a:lumMod val="75000"/>
                </a:srgb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alibri"/>
            </a:endParaRPr>
          </a:p>
        </p:txBody>
      </p:sp>
      <p:graphicFrame>
        <p:nvGraphicFramePr>
          <p:cNvPr id="22533" name="Symbol zastępczy zawartości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104432208"/>
              </p:ext>
            </p:extLst>
          </p:nvPr>
        </p:nvGraphicFramePr>
        <p:xfrm>
          <a:off x="2864148" y="1759036"/>
          <a:ext cx="3580060" cy="2152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85" name="Arkusz" r:id="rId3" imgW="4391025" imgH="2609850" progId="Excel.Sheet.8">
                  <p:embed/>
                </p:oleObj>
              </mc:Choice>
              <mc:Fallback>
                <p:oleObj name="Arkusz" r:id="rId3" imgW="4391025" imgH="2609850" progId="Excel.Sheet.8">
                  <p:embed/>
                  <p:pic>
                    <p:nvPicPr>
                      <p:cNvPr id="0" name="Symbol zastępczy zawartości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4148" y="1759036"/>
                        <a:ext cx="3580060" cy="2152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Wykres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6663548"/>
              </p:ext>
            </p:extLst>
          </p:nvPr>
        </p:nvGraphicFramePr>
        <p:xfrm>
          <a:off x="755650" y="4002088"/>
          <a:ext cx="7678738" cy="243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86" name="Wykres" r:id="rId5" imgW="7686675" imgH="2438400" progId="Excel.Chart.8">
                  <p:embed/>
                </p:oleObj>
              </mc:Choice>
              <mc:Fallback>
                <p:oleObj name="Wykres" r:id="rId5" imgW="7686675" imgH="2438400" progId="Excel.Chart.8">
                  <p:embed/>
                  <p:pic>
                    <p:nvPicPr>
                      <p:cNvPr id="0" name="Wykres 1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002088"/>
                        <a:ext cx="7678738" cy="243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5" name="Obraz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9" y="2544686"/>
            <a:ext cx="817562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iek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956938"/>
              </p:ext>
            </p:extLst>
          </p:nvPr>
        </p:nvGraphicFramePr>
        <p:xfrm>
          <a:off x="1922463" y="1501775"/>
          <a:ext cx="5694362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7" name="Arkusz" r:id="rId3" imgW="5486400" imgH="4695825" progId="Excel.Sheet.8">
                  <p:embed/>
                </p:oleObj>
              </mc:Choice>
              <mc:Fallback>
                <p:oleObj name="Arkusz" r:id="rId3" imgW="5486400" imgH="4695825" progId="Excel.Sheet.8">
                  <p:embed/>
                  <p:pic>
                    <p:nvPicPr>
                      <p:cNvPr id="0" name="Obiekt 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1501775"/>
                        <a:ext cx="5694362" cy="469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pole tekstowe 5"/>
          <p:cNvSpPr txBox="1">
            <a:spLocks noChangeArrowheads="1"/>
          </p:cNvSpPr>
          <p:nvPr/>
        </p:nvSpPr>
        <p:spPr bwMode="auto">
          <a:xfrm>
            <a:off x="2699792" y="1009385"/>
            <a:ext cx="4290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</a:rPr>
              <a:t>Narkotyki – styczeń - maj 2020 r.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2924944"/>
            <a:ext cx="792549" cy="438950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9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956950"/>
              </p:ext>
            </p:extLst>
          </p:nvPr>
        </p:nvGraphicFramePr>
        <p:xfrm>
          <a:off x="468313" y="2355850"/>
          <a:ext cx="7231062" cy="380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1" name="Arkusz" r:id="rId4" imgW="4895850" imgH="3438525" progId="Excel.Sheet.8">
                  <p:embed/>
                </p:oleObj>
              </mc:Choice>
              <mc:Fallback>
                <p:oleObj name="Arkusz" r:id="rId4" imgW="4895850" imgH="3438525" progId="Excel.Sheet.8">
                  <p:embed/>
                  <p:pic>
                    <p:nvPicPr>
                      <p:cNvPr id="0" name="Wykres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355850"/>
                        <a:ext cx="7231062" cy="380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/>
          <p:cNvSpPr/>
          <p:nvPr/>
        </p:nvSpPr>
        <p:spPr>
          <a:xfrm>
            <a:off x="684213" y="1030288"/>
            <a:ext cx="7056437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W ciągu 5 miesięcy 2020 r. </a:t>
            </a:r>
            <a:r>
              <a:rPr lang="pl-PL" sz="2000" dirty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zatrzymano 1551 praw jazdy </a:t>
            </a:r>
            <a:r>
              <a:rPr 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/>
            </a:r>
            <a:br>
              <a:rPr 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</a:br>
            <a:r>
              <a:rPr lang="pl-PL" sz="20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za przekroczenie prędkości powyżej 50 km/h w obszarze zabudowanym w  </a:t>
            </a:r>
            <a:r>
              <a:rPr lang="pl-PL" sz="20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Małopolsce.</a:t>
            </a:r>
            <a:endParaRPr lang="pl-PL" sz="2000" dirty="0">
              <a:solidFill>
                <a:srgbClr val="1F497D">
                  <a:lumMod val="75000"/>
                </a:srgb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alibri"/>
            </a:endParaRPr>
          </a:p>
          <a:p>
            <a:pPr>
              <a:defRPr/>
            </a:pPr>
            <a:endParaRPr lang="pl-PL" sz="1800" dirty="0">
              <a:solidFill>
                <a:srgbClr val="002570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/>
          <p:cNvSpPr txBox="1"/>
          <p:nvPr/>
        </p:nvSpPr>
        <p:spPr>
          <a:xfrm>
            <a:off x="971600" y="1374141"/>
            <a:ext cx="64087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Poza działaniami ukierunkowanymi na ujawnianie kierujących przekraczających dopuszczalną prędkość przeprowadzane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są </a:t>
            </a: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na terenie województwa małopolskiego dodatkowe działania takie jak:</a:t>
            </a:r>
          </a:p>
          <a:p>
            <a:endParaRPr lang="pl-PL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Niechronieni uczestnicy ruchu drogowego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Pasy, telefony komórkowe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Smog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Jednośladem bezpiecznie do celu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Motocykl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Bus &amp; Truck </a:t>
            </a:r>
            <a:endParaRPr lang="pl-PL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08920"/>
            <a:ext cx="3995934" cy="299695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84" b="28224"/>
          <a:stretch/>
        </p:blipFill>
        <p:spPr>
          <a:xfrm>
            <a:off x="971600" y="3789040"/>
            <a:ext cx="2140967" cy="2479612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539552" y="1004809"/>
            <a:ext cx="7609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8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Działania wzmożone na drogach województwa małopolskiego w 2020 roku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7312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569301" y="1124744"/>
            <a:ext cx="74590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	</a:t>
            </a:r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  <a:t>W województwie małopolskim, w każdej jednostce </a:t>
            </a:r>
            <a:b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  <a:t>KMP / KPP  co najmniej raz w tygodniu przeprowadzone są działania „Prędkość”, których celem jest eliminowanie z ruchu „piratów drogowych” .</a:t>
            </a:r>
            <a:endParaRPr lang="pl-PL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3" t="3694" r="11131" b="-11491"/>
          <a:stretch/>
        </p:blipFill>
        <p:spPr>
          <a:xfrm>
            <a:off x="5220072" y="2245290"/>
            <a:ext cx="3384376" cy="432592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1" y="2780928"/>
            <a:ext cx="4104456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 smtClean="0"/>
              <a:t>W okresie od stycznia do maja 2020 r.</a:t>
            </a:r>
          </a:p>
          <a:p>
            <a:pPr marL="0" indent="0">
              <a:buNone/>
            </a:pPr>
            <a:endParaRPr lang="pl-PL" sz="1800" dirty="0" smtClean="0"/>
          </a:p>
          <a:p>
            <a:pPr>
              <a:lnSpc>
                <a:spcPct val="150000"/>
              </a:lnSpc>
            </a:pPr>
            <a:r>
              <a:rPr lang="pl-PL" sz="1800" dirty="0" smtClean="0"/>
              <a:t>Przeprowadzono  </a:t>
            </a:r>
            <a:r>
              <a:rPr lang="pl-PL" sz="1800" b="1" dirty="0" smtClean="0"/>
              <a:t>84 kontrole </a:t>
            </a:r>
            <a:r>
              <a:rPr lang="pl-PL" sz="1800" dirty="0" smtClean="0"/>
              <a:t>przewozu materiałów niebezpiecznych </a:t>
            </a:r>
            <a:r>
              <a:rPr lang="pl-PL" sz="1800" b="1" dirty="0" smtClean="0"/>
              <a:t>ADR</a:t>
            </a:r>
            <a:r>
              <a:rPr lang="pl-PL" sz="18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pl-PL" sz="1800" dirty="0" smtClean="0"/>
              <a:t>Skontrolowano </a:t>
            </a:r>
            <a:r>
              <a:rPr lang="pl-PL" sz="1800" b="1" dirty="0" smtClean="0"/>
              <a:t>17034 dni czasu pracy</a:t>
            </a:r>
            <a:r>
              <a:rPr lang="pl-PL" sz="1800" dirty="0" smtClean="0"/>
              <a:t> </a:t>
            </a:r>
            <a:r>
              <a:rPr lang="pl-PL" sz="1800" b="1" dirty="0" smtClean="0"/>
              <a:t>kierowców</a:t>
            </a:r>
            <a:r>
              <a:rPr lang="pl-PL" sz="1800" dirty="0" smtClean="0"/>
              <a:t> oraz </a:t>
            </a:r>
            <a:r>
              <a:rPr lang="pl-PL" sz="1800" b="1" dirty="0" smtClean="0"/>
              <a:t>5568 dni</a:t>
            </a:r>
            <a:r>
              <a:rPr lang="pl-PL" sz="1800" dirty="0" smtClean="0"/>
              <a:t>                      z wykorzystaniem oprogramowania </a:t>
            </a:r>
            <a:r>
              <a:rPr lang="pl-PL" sz="1800" b="1" dirty="0" smtClean="0"/>
              <a:t>TachoSpeed</a:t>
            </a:r>
            <a:r>
              <a:rPr lang="pl-PL" sz="18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pl-PL" sz="1800" dirty="0" smtClean="0"/>
              <a:t>Na elektroniczną skrzynkę </a:t>
            </a:r>
            <a:r>
              <a:rPr lang="pl-PL" sz="1800" b="1" dirty="0" smtClean="0"/>
              <a:t>„Stop Agresji Drogowej” </a:t>
            </a:r>
            <a:r>
              <a:rPr lang="pl-PL" sz="1800" dirty="0" smtClean="0"/>
              <a:t>wpłynęło </a:t>
            </a:r>
            <a:r>
              <a:rPr lang="pl-PL" sz="1800" b="1" dirty="0" smtClean="0"/>
              <a:t>496 zgłoszeń  </a:t>
            </a:r>
            <a:r>
              <a:rPr lang="pl-PL" sz="1800" dirty="0" smtClean="0"/>
              <a:t>o naruszeniach przepisów w ruchu drogowym przez kierujących pojazdami.</a:t>
            </a:r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0083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347864" y="1962050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  <a:t>W związku z zwiększoną liczbą zdarzeń drogowych z udziałem motocyklistów w Małopolsce </a:t>
            </a:r>
            <a:b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</a:rPr>
              <a:t>od czerwca 2020 roku wprowadzono działania „Motocykl”. </a:t>
            </a:r>
            <a:endParaRPr lang="pl-PL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6" t="33057"/>
          <a:stretch/>
        </p:blipFill>
        <p:spPr>
          <a:xfrm>
            <a:off x="179512" y="1340768"/>
            <a:ext cx="2880320" cy="18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33056"/>
            <a:ext cx="2710680" cy="2033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954288024"/>
              </p:ext>
            </p:extLst>
          </p:nvPr>
        </p:nvGraphicFramePr>
        <p:xfrm>
          <a:off x="899592" y="3285489"/>
          <a:ext cx="2615952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Prostokąt 4"/>
          <p:cNvSpPr/>
          <p:nvPr/>
        </p:nvSpPr>
        <p:spPr>
          <a:xfrm>
            <a:off x="3923928" y="1052873"/>
            <a:ext cx="34272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Działania „Motocykl”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8424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3428076034"/>
              </p:ext>
            </p:extLst>
          </p:nvPr>
        </p:nvGraphicFramePr>
        <p:xfrm>
          <a:off x="539552" y="3285489"/>
          <a:ext cx="3384376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5"/>
          <p:cNvSpPr/>
          <p:nvPr/>
        </p:nvSpPr>
        <p:spPr>
          <a:xfrm>
            <a:off x="5148064" y="1340768"/>
            <a:ext cx="1835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dirty="0">
                <a:solidFill>
                  <a:schemeClr val="tx2">
                    <a:lumMod val="75000"/>
                  </a:schemeClr>
                </a:solidFill>
              </a:rPr>
              <a:t>Rowerzyści</a:t>
            </a:r>
          </a:p>
        </p:txBody>
      </p:sp>
      <p:sp>
        <p:nvSpPr>
          <p:cNvPr id="5" name="Prostokąt 4"/>
          <p:cNvSpPr/>
          <p:nvPr/>
        </p:nvSpPr>
        <p:spPr>
          <a:xfrm>
            <a:off x="3707904" y="2028745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  <a:t>W celu zminimalizowania zdarzeń drogowych </a:t>
            </a:r>
            <a:b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  <a:t>z udziałem rowerzystów, utworzono rowerowe patole ruchu drogowego działające na terenie KMP Kraków oraz KMP Tarnów.</a:t>
            </a:r>
            <a:endParaRPr lang="pl-PL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80728"/>
            <a:ext cx="2639240" cy="2158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016" y="3861048"/>
            <a:ext cx="3445296" cy="1937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375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04864"/>
            <a:ext cx="7200800" cy="4148988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422660" y="1052736"/>
            <a:ext cx="83306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pl-PL" altLang="pl-PL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pl-PL" sz="2800" dirty="0">
                <a:solidFill>
                  <a:schemeClr val="tx2">
                    <a:lumMod val="75000"/>
                  </a:schemeClr>
                </a:solidFill>
              </a:rPr>
              <a:t>„Speed” </a:t>
            </a:r>
            <a: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  <a:t>- w skład grupy wchodzi  </a:t>
            </a:r>
            <a:r>
              <a:rPr lang="pl-PL" altLang="pl-PL" sz="2000" dirty="0">
                <a:solidFill>
                  <a:schemeClr val="tx2">
                    <a:lumMod val="75000"/>
                  </a:schemeClr>
                </a:solidFill>
              </a:rPr>
              <a:t>42 policjantów z garnizonu </a:t>
            </a:r>
            <a:r>
              <a:rPr lang="pl-PL" altLang="pl-PL" sz="2000" dirty="0" smtClean="0">
                <a:solidFill>
                  <a:schemeClr val="tx2">
                    <a:lumMod val="75000"/>
                  </a:schemeClr>
                </a:solidFill>
              </a:rPr>
              <a:t>Małopolskiego</a:t>
            </a:r>
            <a:endParaRPr lang="pl-PL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608408" y="2420888"/>
            <a:ext cx="4392488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</a:pPr>
            <a:r>
              <a:rPr lang="pl-PL" sz="1650" b="0" dirty="0">
                <a:solidFill>
                  <a:prstClr val="black"/>
                </a:solidFill>
                <a:latin typeface="Calibri"/>
              </a:rPr>
              <a:t>Policjanci ruchu drogowego wchodzący w skład grupy „SPEED” od 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stycznia do maja ujawnili </a:t>
            </a:r>
            <a:r>
              <a:rPr lang="pl-PL" sz="1650" dirty="0" smtClean="0">
                <a:solidFill>
                  <a:prstClr val="black"/>
                </a:solidFill>
                <a:latin typeface="Calibri"/>
              </a:rPr>
              <a:t>19226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50" b="0" dirty="0">
                <a:solidFill>
                  <a:prstClr val="black"/>
                </a:solidFill>
                <a:latin typeface="Calibri"/>
              </a:rPr>
              <a:t>wykroczenia,  z czego </a:t>
            </a:r>
            <a:r>
              <a:rPr lang="pl-PL" sz="1650" dirty="0" smtClean="0">
                <a:solidFill>
                  <a:prstClr val="black"/>
                </a:solidFill>
                <a:latin typeface="Calibri"/>
              </a:rPr>
              <a:t>13536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50" b="0" dirty="0">
                <a:solidFill>
                  <a:prstClr val="black"/>
                </a:solidFill>
                <a:latin typeface="Calibri"/>
              </a:rPr>
              <a:t>obejmowało przekroczenie dozwolonej prędkości, zatrzymali oni także </a:t>
            </a:r>
            <a:r>
              <a:rPr lang="pl-PL" sz="1650" dirty="0" smtClean="0">
                <a:solidFill>
                  <a:prstClr val="black"/>
                </a:solidFill>
                <a:latin typeface="Calibri"/>
              </a:rPr>
              <a:t>826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 dowody rejestracyjne </a:t>
            </a:r>
            <a:r>
              <a:rPr lang="pl-PL" sz="1650" b="0" dirty="0">
                <a:solidFill>
                  <a:prstClr val="black"/>
                </a:solidFill>
                <a:latin typeface="Calibri"/>
              </a:rPr>
              <a:t>oraz  </a:t>
            </a:r>
            <a:r>
              <a:rPr lang="pl-PL" sz="1650" dirty="0" smtClean="0">
                <a:solidFill>
                  <a:prstClr val="black"/>
                </a:solidFill>
                <a:latin typeface="Calibri"/>
              </a:rPr>
              <a:t>632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 prawa jazdy</a:t>
            </a:r>
            <a:r>
              <a:rPr lang="pl-PL" sz="1650" b="0" dirty="0">
                <a:solidFill>
                  <a:prstClr val="black"/>
                </a:solidFill>
                <a:latin typeface="Calibri"/>
              </a:rPr>
              <a:t>, w 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tym </a:t>
            </a:r>
            <a:r>
              <a:rPr lang="pl-PL" sz="1650" dirty="0" smtClean="0">
                <a:solidFill>
                  <a:prstClr val="black"/>
                </a:solidFill>
                <a:latin typeface="Calibri"/>
              </a:rPr>
              <a:t>560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50" b="0" dirty="0">
                <a:solidFill>
                  <a:prstClr val="black"/>
                </a:solidFill>
                <a:latin typeface="Calibri"/>
              </a:rPr>
              <a:t>za przekroczenie dozwolonej prędkości powyżej 50 km/h na obszarze </a:t>
            </a:r>
            <a:r>
              <a:rPr lang="pl-PL" sz="1650" b="0" dirty="0" smtClean="0">
                <a:solidFill>
                  <a:prstClr val="black"/>
                </a:solidFill>
                <a:latin typeface="Calibri"/>
              </a:rPr>
              <a:t>zabudowanym.</a:t>
            </a:r>
            <a:endParaRPr lang="pl-PL" sz="1800" b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154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5638"/>
            <a:ext cx="4465638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0"/>
            <a:ext cx="245427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7485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Obraz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59150"/>
            <a:ext cx="4643437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Obraz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8813"/>
            <a:ext cx="4465638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4111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076328"/>
            <a:ext cx="9108504" cy="4377008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755576" y="1052736"/>
            <a:ext cx="6984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15 czerwca 2020 roku w miejscowości Sieniawa, kierujący pojazdem BMW uciekał przed patrolem Policji. Podczas ucieczki utracił panowanie nad prowadzonym pojazdem </a:t>
            </a:r>
            <a:br>
              <a:rPr lang="pl-PL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i najechał na słup. W wyniku poniesionych obrażeń 17-letni kierujący zmarł w szpitalu.</a:t>
            </a:r>
            <a:endParaRPr lang="pl-PL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ymbol zastępczy zawartości 2"/>
          <p:cNvSpPr>
            <a:spLocks noGrp="1"/>
          </p:cNvSpPr>
          <p:nvPr>
            <p:ph idx="4294967295"/>
          </p:nvPr>
        </p:nvSpPr>
        <p:spPr>
          <a:xfrm>
            <a:off x="-252413" y="2947988"/>
            <a:ext cx="8928101" cy="5916612"/>
          </a:xfrm>
        </p:spPr>
        <p:txBody>
          <a:bodyPr/>
          <a:lstStyle/>
          <a:p>
            <a:pPr algn="ctr">
              <a:buFontTx/>
              <a:buNone/>
            </a:pPr>
            <a:endParaRPr lang="pl-PL" altLang="pl-PL" sz="1200" b="1" dirty="0" smtClean="0">
              <a:solidFill>
                <a:srgbClr val="0000FF"/>
              </a:solidFill>
              <a:cs typeface="Arial" charset="0"/>
            </a:endParaRPr>
          </a:p>
          <a:p>
            <a:pPr algn="ctr">
              <a:buFontTx/>
              <a:buNone/>
            </a:pPr>
            <a:endParaRPr lang="pl-PL" altLang="pl-PL" sz="1600" b="1" dirty="0" smtClean="0">
              <a:solidFill>
                <a:srgbClr val="0000FF"/>
              </a:solidFill>
              <a:cs typeface="Arial" charset="0"/>
            </a:endParaRPr>
          </a:p>
          <a:p>
            <a:pPr algn="ctr"/>
            <a:endParaRPr lang="pl-PL" altLang="pl-PL" sz="1600" b="1" dirty="0" smtClean="0">
              <a:solidFill>
                <a:srgbClr val="0000FF"/>
              </a:solidFill>
              <a:cs typeface="Arial" charset="0"/>
            </a:endParaRPr>
          </a:p>
          <a:p>
            <a:pPr algn="ctr">
              <a:buFontTx/>
              <a:buNone/>
            </a:pPr>
            <a:endParaRPr lang="pl-PL" altLang="pl-PL" sz="1400" b="1" dirty="0" smtClean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5604" name="Prostokąt 1"/>
          <p:cNvSpPr>
            <a:spLocks noChangeArrowheads="1"/>
          </p:cNvSpPr>
          <p:nvPr/>
        </p:nvSpPr>
        <p:spPr bwMode="auto">
          <a:xfrm>
            <a:off x="-24934" y="728900"/>
            <a:ext cx="8208912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pl-PL" altLang="pl-PL" sz="1400" dirty="0">
              <a:solidFill>
                <a:srgbClr val="0000FF"/>
              </a:solidFill>
            </a:endParaRPr>
          </a:p>
          <a:p>
            <a:pPr algn="ctr" eaLnBrk="1" hangingPunct="1">
              <a:buNone/>
            </a:pP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Działania profilaktyczne realizowane w I półroczu 2020 roku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8" y="1508027"/>
            <a:ext cx="4032448" cy="81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178" y="3046729"/>
            <a:ext cx="4206115" cy="282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pole tekstowe 2"/>
          <p:cNvSpPr txBox="1">
            <a:spLocks noChangeArrowheads="1"/>
          </p:cNvSpPr>
          <p:nvPr/>
        </p:nvSpPr>
        <p:spPr bwMode="auto">
          <a:xfrm>
            <a:off x="4230216" y="1873577"/>
            <a:ext cx="493204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r>
              <a:rPr lang="pl-PL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Przeprowadzono 1300 spotkań profilaktycznych dot. bezpieczeństwa w ruchu drogowym. </a:t>
            </a:r>
          </a:p>
          <a:p>
            <a:r>
              <a:rPr lang="pl-PL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Zarejestrowano 100 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policyjnych wystąpień </a:t>
            </a:r>
            <a:r>
              <a:rPr lang="pl-PL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w 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środkach masowego przekazu.</a:t>
            </a:r>
          </a:p>
          <a:p>
            <a:pPr eaLnBrk="1" hangingPunct="1"/>
            <a:endParaRPr lang="pl-PL" alt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ole tekstowe 2"/>
          <p:cNvSpPr txBox="1">
            <a:spLocks noChangeArrowheads="1"/>
          </p:cNvSpPr>
          <p:nvPr/>
        </p:nvSpPr>
        <p:spPr bwMode="auto">
          <a:xfrm>
            <a:off x="197768" y="5146695"/>
            <a:ext cx="47180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Calibri" pitchFamily="34" charset="0"/>
              </a:defRPr>
            </a:lvl9pPr>
          </a:lstStyle>
          <a:p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Skontrolowano 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1103 </a:t>
            </a:r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autokary,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 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prośbę 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rodziców, opiekunów lub organizatorów wyjazdów. </a:t>
            </a:r>
            <a:endParaRPr lang="pl-PL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</a:t>
            </a:r>
            <a:r>
              <a:rPr lang="pl-PL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autobus sprawdzony był przez Policję jeszcze przed wyjazdem w trasę. </a:t>
            </a:r>
          </a:p>
          <a:p>
            <a:pPr eaLnBrk="1" hangingPunct="1"/>
            <a:endParaRPr lang="pl-PL" alt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36" y="2485747"/>
            <a:ext cx="3378200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55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rostokąt 1"/>
          <p:cNvSpPr>
            <a:spLocks noChangeArrowheads="1"/>
          </p:cNvSpPr>
          <p:nvPr/>
        </p:nvSpPr>
        <p:spPr bwMode="auto">
          <a:xfrm>
            <a:off x="31830" y="935371"/>
            <a:ext cx="8856662" cy="1018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400" dirty="0" smtClean="0">
                <a:solidFill>
                  <a:srgbClr val="0000FF"/>
                </a:solidFill>
                <a:latin typeface="Arial" charset="0"/>
              </a:rPr>
              <a:t>     </a:t>
            </a:r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Bezpieczne Ferie z Sobiesławem Zasadą</a:t>
            </a:r>
          </a:p>
          <a:p>
            <a:pPr eaLnBrk="1" hangingPunct="1">
              <a:spcBef>
                <a:spcPct val="0"/>
              </a:spcBef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Akcja skierowana do młodzieży ze szkół ponadpodstawowych 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 promowanie bezpiecznych zachowań na drodze</a:t>
            </a: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l-PL" altLang="pl-PL" sz="1200" i="1" dirty="0" smtClean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l-PL" sz="2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l-PL" sz="1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l-PL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endParaRPr lang="pl-PL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endParaRPr lang="pl-PL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endParaRPr lang="pl-PL" sz="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Bezpieczna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Akademia </a:t>
            </a:r>
            <a:r>
              <a:rPr lang="pl-PL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Moto Park Kraków 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policjantami z Wydziału Ruchu </a:t>
            </a:r>
            <a:r>
              <a:rPr lang="pl-PL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Drogowego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KWP w Krakowie</a:t>
            </a:r>
          </a:p>
          <a:p>
            <a:pPr algn="l" eaLnBrk="1" hangingPunct="1">
              <a:spcBef>
                <a:spcPct val="0"/>
              </a:spcBef>
              <a:buNone/>
            </a:pPr>
            <a:endParaRPr lang="pl-PL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Akcja skierowana 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 krakowskich przedszkolaków</a:t>
            </a:r>
            <a:endParaRPr lang="pl-PL" altLang="pl-PL" sz="1600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 smtClean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 smtClean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u="sng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u="sng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u="sng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u="sng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u="sng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dirty="0">
                <a:solidFill>
                  <a:srgbClr val="0000FF"/>
                </a:solidFill>
                <a:latin typeface="Arial" charset="0"/>
              </a:rPr>
              <a:t>		</a:t>
            </a:r>
            <a:endParaRPr lang="pl-PL" altLang="pl-PL" sz="1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dirty="0">
                <a:solidFill>
                  <a:srgbClr val="000000"/>
                </a:solidFill>
                <a:latin typeface="Arial" charset="0"/>
              </a:rPr>
              <a:t>	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6" name="Picture 2" descr="C:\Users\Joanna.Radwanska\Desktop\zdj różne\DSC_00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20888"/>
            <a:ext cx="2260747" cy="150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anna.Radwanska\Desktop\zdj różne\DSC_08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87" y="4797152"/>
            <a:ext cx="2859461" cy="190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oanna.Radwanska\Desktop\zdj różne\DSC_08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17" y="4128194"/>
            <a:ext cx="2851320" cy="190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oanna.Radwanska\Desktop\zdj różne\DSC_00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8455"/>
            <a:ext cx="2260746" cy="150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Joanna.Radwanska\Desktop\zdj różne\DSC_007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435" y="2004464"/>
            <a:ext cx="2851320" cy="20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788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zawartości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-107950" y="984250"/>
            <a:ext cx="9251950" cy="6203950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pl-PL" altLang="pl-PL" sz="100" b="1" dirty="0">
              <a:solidFill>
                <a:srgbClr val="0000FF"/>
              </a:solidFill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		</a:t>
            </a: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pl-PL" altLang="pl-PL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Edycja Małopolskiego 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Konkursu </a:t>
            </a:r>
            <a:r>
              <a:rPr lang="pl-PL" altLang="pl-PL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Filmowego  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„Bądź </a:t>
            </a:r>
            <a:r>
              <a:rPr lang="pl-PL" altLang="pl-PL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bezpieczny na drodze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Konkurs nie został zrealizowany z uwagi 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na pandemię koronawirusa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</a:t>
            </a: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</a:t>
            </a: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endParaRPr lang="pl-PL" altLang="pl-PL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pl-PL" altLang="pl-PL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Bezpieczny Senior 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l-PL" altLang="pl-PL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drodze</a:t>
            </a:r>
            <a:r>
              <a:rPr lang="pl-PL" altLang="pl-PL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pl-PL" altLang="pl-PL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  <a:defRPr/>
            </a:pPr>
            <a:endParaRPr lang="pl-PL" altLang="pl-PL" sz="1400" b="1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3D4B1-B9CD-41D7-8052-6476A53B8B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34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1"/>
            <a:ext cx="2736304" cy="355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Joanna.Radwanska\Desktop\SENIOR 2017\zdj senior\DSC_09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849" y="3861048"/>
            <a:ext cx="3676001" cy="245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anna.Radwanska\Desktop\SENIOR 2017\zdj senior\DSC_098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7" t="1442" r="45770"/>
          <a:stretch/>
        </p:blipFill>
        <p:spPr bwMode="auto">
          <a:xfrm>
            <a:off x="5436096" y="980729"/>
            <a:ext cx="180113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15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zawartości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-107950" y="984250"/>
            <a:ext cx="9251950" cy="6203950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pl-PL" altLang="pl-PL" sz="100" b="1" dirty="0">
              <a:solidFill>
                <a:srgbClr val="0000FF"/>
              </a:solidFill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altLang="pl-PL" sz="2400" b="1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Małopolski Konkurs na animację </a:t>
            </a: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2400" b="1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    „Bezpieczny pieszy i rowerzysta na drodze”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endParaRPr lang="pl-PL" altLang="pl-PL" sz="1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pl-PL" altLang="pl-PL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</a:t>
            </a: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</a:t>
            </a:r>
          </a:p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endParaRPr lang="pl-PL" altLang="pl-PL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3D4B1-B9CD-41D7-8052-6476A53B8B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Joanna.Radwanska\Desktop\Joanna.Radwanska\konkurs filmowy 2020\plakat animac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78" y="2209191"/>
            <a:ext cx="2655730" cy="398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3630778" y="1947581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Zgłoszonych zostało                  </a:t>
            </a:r>
          </a:p>
          <a:p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animacji komputerowych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951312" y="2669641"/>
            <a:ext cx="6192688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Zwycięskie prace</a:t>
            </a:r>
          </a:p>
          <a:p>
            <a:pPr>
              <a:defRPr/>
            </a:pPr>
            <a:endParaRPr lang="pl-PL" altLang="pl-PL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kategorii szkół </a:t>
            </a:r>
            <a:r>
              <a:rPr lang="pl-PL" altLang="pl-PL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podstawowych</a:t>
            </a:r>
          </a:p>
          <a:p>
            <a:pPr algn="just">
              <a:defRPr/>
            </a:pPr>
            <a:endParaRPr lang="pl-PL" altLang="pl-PL" sz="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/>
              </a:rPr>
              <a:t>I miejsce </a:t>
            </a:r>
            <a:r>
              <a:rPr lang="pl-PL" altLang="pl-PL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/>
              </a:rPr>
              <a:t>Piotr Ziętara</a:t>
            </a:r>
            <a:r>
              <a:rPr lang="pl-PL" altLang="pl-PL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Szkoła Podstawowa nr 144 w </a:t>
            </a:r>
            <a:r>
              <a:rPr lang="pl-PL" alt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Krakowie</a:t>
            </a:r>
          </a:p>
          <a:p>
            <a:pPr algn="just">
              <a:defRPr/>
            </a:pPr>
            <a:endParaRPr lang="pl-PL" alt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file"/>
              </a:rPr>
              <a:t>II miejsce Grzegorz Rusnak</a:t>
            </a: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ZPO Słopnice powiat limanowski</a:t>
            </a:r>
          </a:p>
          <a:p>
            <a:pPr algn="just">
              <a:defRPr/>
            </a:pPr>
            <a:endParaRPr lang="pl-PL" altLang="pl-PL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III </a:t>
            </a:r>
            <a:r>
              <a:rPr lang="pl-PL" altLang="pl-PL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miejsce </a:t>
            </a: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Piotr Palacz</a:t>
            </a: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ZPO Słopnice powiat </a:t>
            </a:r>
            <a:r>
              <a:rPr lang="pl-PL" alt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limanowski</a:t>
            </a:r>
          </a:p>
          <a:p>
            <a:pPr algn="just">
              <a:defRPr/>
            </a:pPr>
            <a:endParaRPr lang="pl-PL" altLang="pl-PL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l-PL" altLang="pl-PL" sz="7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altLang="pl-PL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kategorii szkół </a:t>
            </a:r>
            <a:r>
              <a:rPr lang="pl-PL" altLang="pl-PL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ponadpodstawowych</a:t>
            </a:r>
            <a:endParaRPr lang="pl-PL" altLang="pl-PL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l-PL" altLang="pl-PL" sz="7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file"/>
              </a:rPr>
              <a:t>Wyróżnienie – Jakub Berlin</a:t>
            </a:r>
            <a:r>
              <a:rPr lang="pl-PL" altLang="pl-PL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II LO w Krakowie</a:t>
            </a:r>
          </a:p>
          <a:p>
            <a:pPr algn="just">
              <a:defRPr/>
            </a:pPr>
            <a:endParaRPr lang="pl-PL" altLang="pl-PL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2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81935" y="126876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Spot filmowy „Zbyt szybka jazda może zabijać” przestrzegający przed jazdą z nadmierną prędkością </a:t>
            </a:r>
          </a:p>
        </p:txBody>
      </p:sp>
      <p:pic>
        <p:nvPicPr>
          <p:cNvPr id="4" name="Obraz 3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04" y="2492896"/>
            <a:ext cx="5400600" cy="304731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498683"/>
            <a:ext cx="3282110" cy="266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67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1"/>
          <p:cNvSpPr>
            <a:spLocks noChangeArrowheads="1"/>
          </p:cNvSpPr>
          <p:nvPr/>
        </p:nvSpPr>
        <p:spPr bwMode="auto">
          <a:xfrm>
            <a:off x="257516" y="1048472"/>
            <a:ext cx="80529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pl-PL" altLang="pl-PL" sz="2400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Spot </a:t>
            </a:r>
            <a:r>
              <a:rPr lang="pl-PL" alt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filmowy „Bezpieczne wakacje z Policją” zrealizowany przez Wydział Ruchu Drogowego oraz Wydział Prewencji KWP w Krakowie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54" y="3356992"/>
            <a:ext cx="4835310" cy="2814749"/>
          </a:xfrm>
          <a:prstGeom prst="rect">
            <a:avLst/>
          </a:prstGeom>
        </p:spPr>
      </p:pic>
      <p:pic>
        <p:nvPicPr>
          <p:cNvPr id="3" name="Obraz 2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18016"/>
            <a:ext cx="3635821" cy="288238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4283968" y="2371977"/>
            <a:ext cx="44644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 jest zapowiedzią działań jakie Policja zamierza podejmować w ramach Bezpiecznych wakacji 2020</a:t>
            </a:r>
            <a:endParaRPr lang="pl-PL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4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8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1143000"/>
          </a:xfrm>
        </p:spPr>
        <p:txBody>
          <a:bodyPr/>
          <a:lstStyle/>
          <a:p>
            <a:pPr eaLnBrk="1" hangingPunct="1"/>
            <a:r>
              <a:rPr lang="pl-PL" altLang="pl-PL" sz="1600" b="1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  <a:ea typeface="+mn-ea"/>
                <a:cs typeface="+mn-cs"/>
              </a:rPr>
              <a:t>Podobnie jak w ubiegłym roku prezentowana będzie </a:t>
            </a:r>
            <a:r>
              <a:rPr lang="pl-PL" altLang="pl-PL" sz="1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  <a:ea typeface="+mn-ea"/>
                <a:cs typeface="+mn-cs"/>
              </a:rPr>
              <a:t>mapa ze skutkiem śmiertelnych wypadków drogowych</a:t>
            </a:r>
            <a:br>
              <a:rPr lang="pl-PL" altLang="pl-PL" sz="1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  <a:ea typeface="+mn-ea"/>
                <a:cs typeface="+mn-cs"/>
              </a:rPr>
            </a:br>
            <a:r>
              <a:rPr lang="pl-PL" altLang="pl-PL" sz="1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  <a:ea typeface="+mn-ea"/>
                <a:cs typeface="+mn-cs"/>
              </a:rPr>
              <a:t>  </a:t>
            </a:r>
            <a:endParaRPr lang="pl-PL" altLang="pl-PL" sz="1600" b="1" dirty="0">
              <a:solidFill>
                <a:srgbClr val="1F497D">
                  <a:lumMod val="75000"/>
                </a:srgb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alibri"/>
              <a:ea typeface="+mn-ea"/>
              <a:cs typeface="+mn-cs"/>
            </a:endParaRPr>
          </a:p>
        </p:txBody>
      </p:sp>
      <p:pic>
        <p:nvPicPr>
          <p:cNvPr id="6152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84" y="2204864"/>
            <a:ext cx="6696744" cy="417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827584" y="1095127"/>
            <a:ext cx="7211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Mapa wypadków drogowych ze skutkiem śmiertelnym</a:t>
            </a:r>
          </a:p>
        </p:txBody>
      </p:sp>
    </p:spTree>
    <p:extLst>
      <p:ext uri="{BB962C8B-B14F-4D97-AF65-F5344CB8AC3E}">
        <p14:creationId xmlns:p14="http://schemas.microsoft.com/office/powerpoint/2010/main" val="655789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3D4B1-B9CD-41D7-8052-6476A53B8B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39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62" y="-50698"/>
            <a:ext cx="9195362" cy="6890811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76807" y="548680"/>
            <a:ext cx="8280920" cy="3441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dirty="0" smtClean="0">
                <a:solidFill>
                  <a:schemeClr val="bg1"/>
                </a:solidFill>
                <a:latin typeface="+mn-lt"/>
              </a:rPr>
              <a:t>W 2020 roku w dalszym ciągu realizowany jest projekt </a:t>
            </a:r>
            <a:r>
              <a:rPr lang="pl-PL" sz="2000" dirty="0">
                <a:solidFill>
                  <a:schemeClr val="bg1"/>
                </a:solidFill>
                <a:latin typeface="+mn-lt"/>
              </a:rPr>
              <a:t>polegający na </a:t>
            </a:r>
            <a:r>
              <a:rPr lang="pl-PL" sz="2000" dirty="0" smtClean="0">
                <a:solidFill>
                  <a:schemeClr val="bg1"/>
                </a:solidFill>
                <a:latin typeface="+mn-lt"/>
              </a:rPr>
              <a:t>doświetlaniu przejść dla </a:t>
            </a:r>
            <a:r>
              <a:rPr lang="pl-PL" sz="2000" dirty="0">
                <a:solidFill>
                  <a:schemeClr val="bg1"/>
                </a:solidFill>
                <a:latin typeface="+mn-lt"/>
              </a:rPr>
              <a:t>pieszych </a:t>
            </a:r>
            <a:r>
              <a:rPr lang="pl-PL" sz="2000" dirty="0" smtClean="0">
                <a:solidFill>
                  <a:schemeClr val="bg1"/>
                </a:solidFill>
                <a:latin typeface="+mn-lt"/>
              </a:rPr>
              <a:t>na terenie województwa  Małopolskiego</a:t>
            </a: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solidFill>
                <a:schemeClr val="bg1"/>
              </a:solidFill>
              <a:latin typeface="+mn-l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Drogi krajowe – </a:t>
            </a:r>
            <a:r>
              <a:rPr lang="pl-PL" sz="1800" dirty="0" smtClean="0">
                <a:solidFill>
                  <a:srgbClr val="FF0000"/>
                </a:solidFill>
                <a:latin typeface="+mn-lt"/>
              </a:rPr>
              <a:t>40-50</a:t>
            </a: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 przejść dla pieszych.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dirty="0" smtClean="0">
              <a:solidFill>
                <a:schemeClr val="bg1"/>
              </a:solidFill>
              <a:latin typeface="+mn-l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Drogi wojewódzkie – </a:t>
            </a:r>
            <a:r>
              <a:rPr lang="pl-PL" sz="1800" dirty="0" smtClean="0">
                <a:solidFill>
                  <a:srgbClr val="FF0000"/>
                </a:solidFill>
                <a:latin typeface="+mn-lt"/>
              </a:rPr>
              <a:t>113</a:t>
            </a: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 przejść dla pieszych zgłoszonych do programu współfinansowania.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dirty="0" smtClean="0">
              <a:solidFill>
                <a:schemeClr val="bg1"/>
              </a:solidFill>
              <a:latin typeface="+mn-l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Drogi powiatowe i gminne – </a:t>
            </a:r>
            <a:r>
              <a:rPr lang="pl-PL" sz="1800" dirty="0" smtClean="0">
                <a:solidFill>
                  <a:srgbClr val="FF0000"/>
                </a:solidFill>
                <a:latin typeface="+mn-lt"/>
              </a:rPr>
              <a:t>148</a:t>
            </a:r>
            <a:r>
              <a:rPr lang="pl-PL" sz="1800" dirty="0" smtClean="0">
                <a:solidFill>
                  <a:schemeClr val="bg1"/>
                </a:solidFill>
                <a:latin typeface="+mn-lt"/>
              </a:rPr>
              <a:t> przejść dla pieszych zgłoszonych do programu.</a:t>
            </a:r>
          </a:p>
        </p:txBody>
      </p:sp>
      <p:sp>
        <p:nvSpPr>
          <p:cNvPr id="5" name="Prostokąt 4"/>
          <p:cNvSpPr/>
          <p:nvPr/>
        </p:nvSpPr>
        <p:spPr>
          <a:xfrm>
            <a:off x="971600" y="4581128"/>
            <a:ext cx="7344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Zaangażowane instytucje</a:t>
            </a:r>
            <a:r>
              <a:rPr lang="pl-PL" sz="2000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pl-PL" sz="1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Urząd </a:t>
            </a: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Marszałkowski,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Generalna Dyrekcja Dróg,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Krajowych i </a:t>
            </a: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Autostrad,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Zarząd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Dróg </a:t>
            </a: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Wojewódzkich,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s</a:t>
            </a: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amorządy szczebla lokalnego,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Komenda Wojewódzka Policji w Krakowie</a:t>
            </a:r>
            <a:r>
              <a:rPr lang="pl-PL" sz="2000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8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1"/>
          <p:cNvSpPr>
            <a:spLocks noGrp="1"/>
          </p:cNvSpPr>
          <p:nvPr>
            <p:ph type="ctrTitle"/>
          </p:nvPr>
        </p:nvSpPr>
        <p:spPr>
          <a:xfrm>
            <a:off x="323850" y="476671"/>
            <a:ext cx="8496300" cy="4824537"/>
          </a:xfrm>
        </p:spPr>
        <p:txBody>
          <a:bodyPr/>
          <a:lstStyle/>
          <a:p>
            <a:pPr algn="l"/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</a:t>
            </a:r>
            <a:br>
              <a:rPr lang="pl-PL" altLang="pl-PL" sz="2400" b="1" dirty="0" smtClean="0"/>
            </a:br>
            <a:r>
              <a:rPr lang="pl-PL" altLang="pl-PL" sz="2400" b="1" dirty="0"/>
              <a:t/>
            </a:r>
            <a:br>
              <a:rPr lang="pl-PL" altLang="pl-PL" sz="2400" b="1" dirty="0"/>
            </a:br>
            <a:r>
              <a:rPr lang="pl-PL" altLang="pl-PL" sz="2400" b="1" dirty="0" smtClean="0"/>
              <a:t>SZKLENIA     </a:t>
            </a:r>
            <a:r>
              <a:rPr lang="pl-PL" altLang="pl-PL" sz="2800" b="1" dirty="0" smtClean="0">
                <a:solidFill>
                  <a:srgbClr val="FF0000"/>
                </a:solidFill>
              </a:rPr>
              <a:t>SZKOLENIE BRD W 2020 ROKU </a:t>
            </a:r>
            <a:br>
              <a:rPr lang="pl-PL" altLang="pl-PL" sz="2800" b="1" dirty="0" smtClean="0">
                <a:solidFill>
                  <a:srgbClr val="FF0000"/>
                </a:solidFill>
              </a:rPr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b="1" dirty="0" smtClean="0">
                <a:solidFill>
                  <a:schemeClr val="bg1"/>
                </a:solidFill>
              </a:rPr>
              <a:t>Policjanci z garnizonu małopolskiego KWP/KMP/KPP zajmujący się problematyką inżynierii drogowej  uczestniczą  w szkoleniach stacjonarnych oraz on-line z zakresu </a:t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accent1"/>
                </a:solidFill>
              </a:rPr>
              <a:t>„ Stosowanie inżynieryjnych środków poprawiających bezpieczeństwo uczestników ruchu drogowego”. </a:t>
            </a:r>
            <a:br>
              <a:rPr lang="pl-PL" altLang="pl-PL" sz="2400" b="1" dirty="0" smtClean="0">
                <a:solidFill>
                  <a:schemeClr val="accent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/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>W okresie od stycznia do czerwca  b.r przeszkolonych zostało </a:t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>32 funkcjonariuszy. </a:t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>
                <a:solidFill>
                  <a:schemeClr val="bg1"/>
                </a:solidFill>
              </a:rPr>
              <a:t/>
            </a:r>
            <a:br>
              <a:rPr lang="pl-PL" altLang="pl-PL" sz="2400" b="1" dirty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/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>
                <a:solidFill>
                  <a:schemeClr val="bg1"/>
                </a:solidFill>
              </a:rPr>
              <a:t/>
            </a:r>
            <a:br>
              <a:rPr lang="pl-PL" altLang="pl-PL" sz="2400" b="1" dirty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>W   kolejnych edycjach  zaplanowano udział pozostałych policjantów zajmujących się zagadnieniami inżynierii drogowej.</a:t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chemeClr val="bg1"/>
                </a:solidFill>
              </a:rPr>
              <a:t/>
            </a:r>
            <a:br>
              <a:rPr lang="pl-PL" altLang="pl-PL" sz="2400" b="1" dirty="0" smtClean="0">
                <a:solidFill>
                  <a:schemeClr val="bg1"/>
                </a:solidFill>
              </a:rPr>
            </a:br>
            <a:r>
              <a:rPr lang="pl-PL" altLang="pl-PL" sz="2400" b="1" dirty="0" smtClean="0">
                <a:solidFill>
                  <a:srgbClr val="FF0000"/>
                </a:solidFill>
              </a:rPr>
              <a:t/>
            </a:r>
            <a:br>
              <a:rPr lang="pl-PL" altLang="pl-PL" sz="2400" b="1" dirty="0" smtClean="0">
                <a:solidFill>
                  <a:srgbClr val="FF0000"/>
                </a:solidFill>
              </a:rPr>
            </a:b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endParaRPr lang="pl-PL" altLang="pl-PL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Krzysztof.Kozera\AppData\Local\Microsoft\Windows\Temporary Internet Files\Content.Outlook\BNYXEECQ\20200622_091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0373"/>
            <a:ext cx="9143999" cy="512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497133" y="1290129"/>
            <a:ext cx="8187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FF0000"/>
                </a:solidFill>
              </a:rPr>
              <a:t>P</a:t>
            </a:r>
            <a:r>
              <a:rPr lang="pl-PL" sz="2400" dirty="0" smtClean="0">
                <a:solidFill>
                  <a:srgbClr val="FF0000"/>
                </a:solidFill>
              </a:rPr>
              <a:t>oprawa bezpieczeństwa  ruchu drogowego  na przejściach dla pieszych na ciągach dróg wojewódzkich w </a:t>
            </a:r>
            <a:r>
              <a:rPr lang="pl-PL" sz="2400" dirty="0">
                <a:solidFill>
                  <a:srgbClr val="FF0000"/>
                </a:solidFill>
              </a:rPr>
              <a:t>M</a:t>
            </a:r>
            <a:r>
              <a:rPr lang="pl-PL" sz="2400" dirty="0" smtClean="0">
                <a:solidFill>
                  <a:srgbClr val="FF0000"/>
                </a:solidFill>
              </a:rPr>
              <a:t>ałopolsce </a:t>
            </a:r>
            <a:endParaRPr lang="pl-PL" sz="2400" dirty="0">
              <a:solidFill>
                <a:srgbClr val="FF000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197313" y="2204864"/>
            <a:ext cx="67321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Współpraca WRD </a:t>
            </a:r>
            <a:r>
              <a:rPr lang="pl-PL" sz="2000" dirty="0" smtClean="0">
                <a:solidFill>
                  <a:schemeClr val="tx1"/>
                </a:solidFill>
              </a:rPr>
              <a:t>KWP w </a:t>
            </a:r>
            <a:r>
              <a:rPr lang="pl-PL" sz="2000" dirty="0" smtClean="0">
                <a:solidFill>
                  <a:schemeClr val="tx1"/>
                </a:solidFill>
              </a:rPr>
              <a:t>Krakowie </a:t>
            </a:r>
            <a:r>
              <a:rPr lang="pl-PL" sz="2000" dirty="0" smtClean="0">
                <a:solidFill>
                  <a:schemeClr val="tx1"/>
                </a:solidFill>
              </a:rPr>
              <a:t>z Zarządcą dróg wojewódzkich. Wprowadzenie na całej sieci drogowej  w 2020 roku </a:t>
            </a:r>
            <a:r>
              <a:rPr lang="pl-PL" sz="2000" dirty="0" smtClean="0">
                <a:solidFill>
                  <a:schemeClr val="tx1"/>
                </a:solidFill>
              </a:rPr>
              <a:t>ograniczenia  </a:t>
            </a:r>
            <a:r>
              <a:rPr lang="pl-PL" sz="2000" dirty="0" smtClean="0">
                <a:solidFill>
                  <a:schemeClr val="tx1"/>
                </a:solidFill>
              </a:rPr>
              <a:t>dopuszczalnej prędkości do 50 </a:t>
            </a:r>
            <a:r>
              <a:rPr lang="pl-PL" sz="2000" dirty="0" smtClean="0">
                <a:solidFill>
                  <a:schemeClr val="tx1"/>
                </a:solidFill>
              </a:rPr>
              <a:t>km/h przed przejściami dla pieszych.</a:t>
            </a:r>
            <a:endParaRPr lang="pl-PL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3D4B1-B9CD-41D7-8052-6476A53B8B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42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30778" y="131861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Planowane działania Policji ruchu drogowego podczas wakacji 2020</a:t>
            </a:r>
            <a:endParaRPr lang="pl-PL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644008" y="2276872"/>
            <a:ext cx="39604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Kontrole autokarów przewożących dzieci na wypoczynek</a:t>
            </a:r>
          </a:p>
          <a:p>
            <a:pPr algn="l"/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Szczególny nadzór nad drogami prowadzącymi do miejscowości wypoczynkowych</a:t>
            </a:r>
          </a:p>
          <a:p>
            <a:pPr algn="l"/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Udrażnianie i upłynnianie ruchu w razie występowania zatorów drogowych</a:t>
            </a:r>
          </a:p>
          <a:p>
            <a:pPr algn="l"/>
            <a:endParaRPr lang="pl-PL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 profilaktyczne ukierunkowane na bezpieczeństwo w czasie wakacji</a:t>
            </a:r>
          </a:p>
          <a:p>
            <a:pPr marL="285750" indent="-285750" algn="l">
              <a:buFontTx/>
              <a:buChar char="-"/>
            </a:pPr>
            <a:endParaRPr lang="pl-PL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Współpraca z mediami dotycząca bezpiecznego podróżowania</a:t>
            </a:r>
          </a:p>
          <a:p>
            <a:r>
              <a:rPr lang="pl-PL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88" y="2276872"/>
            <a:ext cx="413189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4632325" y="4552950"/>
            <a:ext cx="33956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dirty="0">
                <a:solidFill>
                  <a:srgbClr val="1F497D">
                    <a:lumMod val="75000"/>
                  </a:srgb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alibri"/>
              </a:rPr>
              <a:t>Dziękuję za uwagę</a:t>
            </a:r>
          </a:p>
        </p:txBody>
      </p:sp>
      <p:pic>
        <p:nvPicPr>
          <p:cNvPr id="32771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5300663"/>
            <a:ext cx="14874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2 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zablon2 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Szablon2 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Szablon2 </Template>
  <TotalTime>11015</TotalTime>
  <Words>1756</Words>
  <Application>Microsoft Office PowerPoint</Application>
  <PresentationFormat>Pokaz na ekranie (4:3)</PresentationFormat>
  <Paragraphs>825</Paragraphs>
  <Slides>43</Slides>
  <Notes>13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3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43</vt:i4>
      </vt:variant>
    </vt:vector>
  </HeadingPairs>
  <TitlesOfParts>
    <vt:vector size="54" baseType="lpstr">
      <vt:lpstr>Microsoft YaHei</vt:lpstr>
      <vt:lpstr>Arial</vt:lpstr>
      <vt:lpstr>Arial CE</vt:lpstr>
      <vt:lpstr>Calibri</vt:lpstr>
      <vt:lpstr>Times New Roman</vt:lpstr>
      <vt:lpstr>Wingdings</vt:lpstr>
      <vt:lpstr>Szablon2 </vt:lpstr>
      <vt:lpstr>2_Szablon2 </vt:lpstr>
      <vt:lpstr>3_Szablon2 </vt:lpstr>
      <vt:lpstr>Wykres</vt:lpstr>
      <vt:lpstr>Arkusz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Podobnie jak w ubiegłym roku prezentowana będzie mapa ze skutkiem śmiertelnych wypadków drogowych   </vt:lpstr>
      <vt:lpstr>Prezentacja programu PowerPoint</vt:lpstr>
      <vt:lpstr>     SZKLENIA     SZKOLENIE BRD W 2020 ROKU   Policjanci z garnizonu małopolskiego KWP/KMP/KPP zajmujący się problematyką inżynierii drogowej  uczestniczą  w szkoleniach stacjonarnych oraz on-line z zakresu  „ Stosowanie inżynieryjnych środków poprawiających bezpieczeństwo uczestników ruchu drogowego”.   W okresie od stycznia do czerwca  b.r przeszkolonych zostało  32 funkcjonariuszy.     W   kolejnych edycjach  zaplanowano udział pozostałych policjantów zajmujących się zagadnieniami inżynierii drogowej.    </vt:lpstr>
      <vt:lpstr>Prezentacja programu PowerPoint</vt:lpstr>
      <vt:lpstr>Prezentacja programu PowerPoint</vt:lpstr>
      <vt:lpstr>Prezentacja programu PowerPoint</vt:lpstr>
    </vt:vector>
  </TitlesOfParts>
  <Company>KWP Krakow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Beata.Szybka</dc:creator>
  <cp:lastModifiedBy>Nowobilski Janusz</cp:lastModifiedBy>
  <cp:revision>893</cp:revision>
  <cp:lastPrinted>2020-06-19T13:02:08Z</cp:lastPrinted>
  <dcterms:created xsi:type="dcterms:W3CDTF">2012-09-14T07:26:13Z</dcterms:created>
  <dcterms:modified xsi:type="dcterms:W3CDTF">2020-06-22T13:05:04Z</dcterms:modified>
</cp:coreProperties>
</file>