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65AD"/>
    <a:srgbClr val="0563C1"/>
    <a:srgbClr val="5D2D90"/>
    <a:srgbClr val="EC008C"/>
    <a:srgbClr val="000000"/>
    <a:srgbClr val="FFFFFF"/>
    <a:srgbClr val="416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5825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694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677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58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8916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0346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7489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220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915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334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536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6BBFC-77AA-4C1E-A4BE-B6C0B6D900A4}" type="datetimeFigureOut">
              <a:rPr lang="pl-PL" smtClean="0"/>
              <a:t>2019-08-20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01439-5EF4-4816-B6B2-FAD3D90611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030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itmalopolska.pl/konkurs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hyperlink" Target="http://www.visitmalopolska.pl/konkur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581" y="1993636"/>
            <a:ext cx="4098838" cy="4508722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478557"/>
            <a:ext cx="9144000" cy="2387600"/>
          </a:xfrm>
        </p:spPr>
        <p:txBody>
          <a:bodyPr>
            <a:normAutofit/>
          </a:bodyPr>
          <a:lstStyle/>
          <a:p>
            <a:r>
              <a:rPr lang="pl-PL" sz="3200" b="1" dirty="0">
                <a:latin typeface="Aller" panose="02000503030000020004" pitchFamily="2" charset="-18"/>
                <a:ea typeface="Roboto" panose="02000000000000000000" pitchFamily="2" charset="0"/>
              </a:rPr>
              <a:t>„TURYSTYCZNE SKARBY MAŁOPOLSKI</a:t>
            </a:r>
            <a:r>
              <a:rPr lang="pl-PL" sz="3200" b="1" dirty="0" smtClean="0">
                <a:latin typeface="Aller" panose="02000503030000020004" pitchFamily="2" charset="-18"/>
                <a:ea typeface="Roboto" panose="02000000000000000000" pitchFamily="2" charset="0"/>
              </a:rPr>
              <a:t>”</a:t>
            </a:r>
            <a:br>
              <a:rPr lang="pl-PL" sz="3200" b="1" dirty="0" smtClean="0">
                <a:latin typeface="Aller" panose="02000503030000020004" pitchFamily="2" charset="-18"/>
                <a:ea typeface="Roboto" panose="02000000000000000000" pitchFamily="2" charset="0"/>
              </a:rPr>
            </a:br>
            <a:r>
              <a:rPr lang="pl-PL" sz="2000" b="1" dirty="0" smtClean="0">
                <a:latin typeface="Aller" panose="02000503030000020004" pitchFamily="2" charset="-18"/>
                <a:ea typeface="Roboto" panose="02000000000000000000" pitchFamily="2" charset="0"/>
              </a:rPr>
              <a:t> </a:t>
            </a:r>
            <a:r>
              <a:rPr lang="pl-PL" sz="1600" dirty="0" smtClean="0">
                <a:latin typeface="Aller" panose="02000503030000020004" pitchFamily="2" charset="-18"/>
                <a:ea typeface="Roboto" panose="02000000000000000000" pitchFamily="2" charset="0"/>
              </a:rPr>
              <a:t>KONKURS </a:t>
            </a:r>
            <a:r>
              <a:rPr lang="pl-PL" sz="1600" dirty="0">
                <a:latin typeface="Aller" panose="02000503030000020004" pitchFamily="2" charset="-18"/>
                <a:ea typeface="Roboto" panose="02000000000000000000" pitchFamily="2" charset="0"/>
              </a:rPr>
              <a:t>NA NAJLEPSZE OFERTY I PRODUKTY TURYSTYCZNE MAŁOPOLSKI </a:t>
            </a:r>
            <a:br>
              <a:rPr lang="pl-PL" sz="1600" dirty="0">
                <a:latin typeface="Aller" panose="02000503030000020004" pitchFamily="2" charset="-18"/>
                <a:ea typeface="Roboto" panose="02000000000000000000" pitchFamily="2" charset="0"/>
              </a:rPr>
            </a:br>
            <a:endParaRPr lang="pl-PL" sz="2400" dirty="0">
              <a:latin typeface="Aller" panose="02000503030000020004" pitchFamily="2" charset="-18"/>
              <a:ea typeface="Roboto" panose="02000000000000000000" pitchFamily="2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08670" y="6030119"/>
            <a:ext cx="9144000" cy="1655762"/>
          </a:xfrm>
        </p:spPr>
        <p:txBody>
          <a:bodyPr>
            <a:normAutofit/>
          </a:bodyPr>
          <a:lstStyle/>
          <a:p>
            <a:r>
              <a:rPr lang="pl-PL" sz="1600" dirty="0" smtClean="0">
                <a:latin typeface="Aller" panose="02000503030000020004" pitchFamily="2" charset="-18"/>
                <a:ea typeface="Roboto" panose="02000000000000000000" pitchFamily="2" charset="0"/>
              </a:rPr>
              <a:t>I EDYCJA, 2019 </a:t>
            </a:r>
            <a:endParaRPr lang="pl-PL" sz="1600" dirty="0">
              <a:latin typeface="Aller" panose="02000503030000020004" pitchFamily="2" charset="-18"/>
              <a:ea typeface="Roboto" panose="02000000000000000000" pitchFamily="2" charset="0"/>
            </a:endParaRPr>
          </a:p>
        </p:txBody>
      </p:sp>
      <p:grpSp>
        <p:nvGrpSpPr>
          <p:cNvPr id="6" name="Grupa 5"/>
          <p:cNvGrpSpPr/>
          <p:nvPr/>
        </p:nvGrpSpPr>
        <p:grpSpPr>
          <a:xfrm>
            <a:off x="4336965" y="268307"/>
            <a:ext cx="3518070" cy="741344"/>
            <a:chOff x="4233734" y="268307"/>
            <a:chExt cx="3518070" cy="741344"/>
          </a:xfrm>
        </p:grpSpPr>
        <p:pic>
          <p:nvPicPr>
            <p:cNvPr id="4" name="Obraz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3734" y="268307"/>
              <a:ext cx="1425661" cy="741344"/>
            </a:xfrm>
            <a:prstGeom prst="rect">
              <a:avLst/>
            </a:prstGeom>
          </p:spPr>
        </p:pic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8377" y="424464"/>
              <a:ext cx="1573427" cy="5524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548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8"/>
          <p:cNvGrpSpPr/>
          <p:nvPr/>
        </p:nvGrpSpPr>
        <p:grpSpPr>
          <a:xfrm>
            <a:off x="4336965" y="268307"/>
            <a:ext cx="3518070" cy="741344"/>
            <a:chOff x="4233734" y="268307"/>
            <a:chExt cx="3518070" cy="741344"/>
          </a:xfrm>
        </p:grpSpPr>
        <p:pic>
          <p:nvPicPr>
            <p:cNvPr id="10" name="Obraz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3734" y="268307"/>
              <a:ext cx="1425661" cy="741344"/>
            </a:xfrm>
            <a:prstGeom prst="rect">
              <a:avLst/>
            </a:prstGeom>
          </p:spPr>
        </p:pic>
        <p:pic>
          <p:nvPicPr>
            <p:cNvPr id="11" name="Obraz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78377" y="424464"/>
              <a:ext cx="1573427" cy="552479"/>
            </a:xfrm>
            <a:prstGeom prst="rect">
              <a:avLst/>
            </a:prstGeom>
          </p:spPr>
        </p:pic>
      </p:grpSp>
      <p:sp>
        <p:nvSpPr>
          <p:cNvPr id="12" name="Tytuł 1"/>
          <p:cNvSpPr txBox="1">
            <a:spLocks/>
          </p:cNvSpPr>
          <p:nvPr/>
        </p:nvSpPr>
        <p:spPr>
          <a:xfrm>
            <a:off x="1524000" y="1754659"/>
            <a:ext cx="9144000" cy="111149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b="1" dirty="0" smtClean="0">
                <a:solidFill>
                  <a:srgbClr val="4166AD"/>
                </a:solidFill>
                <a:latin typeface="Aller" panose="02000503030000020004" pitchFamily="2" charset="-18"/>
                <a:ea typeface="Roboto" panose="02000000000000000000" pitchFamily="2" charset="0"/>
              </a:rPr>
              <a:t>6</a:t>
            </a:r>
            <a:r>
              <a:rPr lang="pl-PL" sz="2000" b="1" dirty="0" smtClean="0">
                <a:latin typeface="Aller" panose="02000503030000020004" pitchFamily="2" charset="-18"/>
                <a:ea typeface="Roboto" panose="02000000000000000000" pitchFamily="2" charset="0"/>
              </a:rPr>
              <a:t> KATEGORII</a:t>
            </a:r>
            <a:endParaRPr lang="pl-PL" sz="3200" dirty="0">
              <a:latin typeface="Aller" panose="02000503030000020004" pitchFamily="2" charset="-18"/>
              <a:ea typeface="Roboto" panose="02000000000000000000" pitchFamily="2" charset="0"/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14" y="2483461"/>
            <a:ext cx="11652042" cy="306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1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324"/>
          <a:stretch/>
        </p:blipFill>
        <p:spPr>
          <a:xfrm>
            <a:off x="0" y="15240"/>
            <a:ext cx="2520778" cy="6827520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1" y="2232566"/>
            <a:ext cx="12191999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pl-PL" dirty="0" smtClean="0"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Zgłoszenia kandydatur do udziału w konkursie należy dokonać 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pl-PL" dirty="0" smtClean="0"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na stronie internetowej Konkursu </a:t>
            </a:r>
            <a:r>
              <a:rPr lang="pl-PL" b="1" u="sng" dirty="0" smtClean="0">
                <a:solidFill>
                  <a:srgbClr val="2E74B5"/>
                </a:solidFill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konkurs.</a:t>
            </a:r>
            <a:r>
              <a:rPr lang="pl-PL" b="1" u="sng" dirty="0" smtClean="0">
                <a:solidFill>
                  <a:srgbClr val="2E74B5"/>
                </a:solidFill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visitmalopolska.pl</a:t>
            </a:r>
            <a:r>
              <a:rPr lang="pl-PL" b="1" dirty="0" smtClean="0"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pl-PL" dirty="0" smtClean="0"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za pomocą formularza zgłoszeniowego.</a:t>
            </a:r>
            <a:endParaRPr lang="pl-PL" dirty="0">
              <a:effectLst/>
              <a:latin typeface="Aller" panose="02000503030000020004" pitchFamily="2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4336965" y="268307"/>
            <a:ext cx="3518070" cy="741344"/>
            <a:chOff x="4233734" y="268307"/>
            <a:chExt cx="3518070" cy="741344"/>
          </a:xfrm>
        </p:grpSpPr>
        <p:pic>
          <p:nvPicPr>
            <p:cNvPr id="4" name="Obraz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3734" y="268307"/>
              <a:ext cx="1425661" cy="741344"/>
            </a:xfrm>
            <a:prstGeom prst="rect">
              <a:avLst/>
            </a:prstGeom>
          </p:spPr>
        </p:pic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78377" y="424464"/>
              <a:ext cx="1573427" cy="552479"/>
            </a:xfrm>
            <a:prstGeom prst="rect">
              <a:avLst/>
            </a:prstGeom>
          </p:spPr>
        </p:pic>
      </p:grpSp>
      <p:pic>
        <p:nvPicPr>
          <p:cNvPr id="1026" name="Picture 2" descr="Znalezione obrazy dla zapytania kursor myszki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44" y="2836333"/>
            <a:ext cx="371040" cy="37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rostokąt 10"/>
          <p:cNvSpPr/>
          <p:nvPr/>
        </p:nvSpPr>
        <p:spPr>
          <a:xfrm>
            <a:off x="2144253" y="1509176"/>
            <a:ext cx="9009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effectLst/>
                <a:latin typeface="Aller" panose="02000503030000020004" pitchFamily="2" charset="-18"/>
                <a:ea typeface="Calibri" panose="020F0502020204030204" pitchFamily="34" charset="0"/>
              </a:rPr>
              <a:t>I etap Konkursu – zgłaszanie kandydatur   </a:t>
            </a:r>
            <a:r>
              <a:rPr lang="pl-PL" sz="2000" b="1" dirty="0">
                <a:solidFill>
                  <a:srgbClr val="0563C1"/>
                </a:solidFill>
                <a:latin typeface="Aller" panose="02000503030000020004" pitchFamily="2" charset="-18"/>
              </a:rPr>
              <a:t>21.08.2019 r.</a:t>
            </a:r>
            <a:r>
              <a:rPr lang="pl-PL" sz="2000" dirty="0">
                <a:solidFill>
                  <a:srgbClr val="0563C1"/>
                </a:solidFill>
                <a:latin typeface="Aller" panose="02000503030000020004" pitchFamily="2" charset="-18"/>
              </a:rPr>
              <a:t> </a:t>
            </a:r>
            <a:r>
              <a:rPr lang="pl-PL" sz="2000" dirty="0" smtClean="0">
                <a:solidFill>
                  <a:srgbClr val="0563C1"/>
                </a:solidFill>
                <a:latin typeface="Aller" panose="02000503030000020004" pitchFamily="2" charset="-18"/>
              </a:rPr>
              <a:t>- </a:t>
            </a:r>
            <a:r>
              <a:rPr lang="pl-PL" sz="2000" b="1" dirty="0" smtClean="0">
                <a:solidFill>
                  <a:srgbClr val="0563C1"/>
                </a:solidFill>
                <a:latin typeface="Aller" panose="02000503030000020004" pitchFamily="2" charset="-18"/>
              </a:rPr>
              <a:t>02.09.2019 </a:t>
            </a:r>
            <a:r>
              <a:rPr lang="pl-PL" sz="2000" b="1" dirty="0">
                <a:solidFill>
                  <a:srgbClr val="0563C1"/>
                </a:solidFill>
                <a:latin typeface="Aller" panose="02000503030000020004" pitchFamily="2" charset="-18"/>
              </a:rPr>
              <a:t>r.</a:t>
            </a:r>
            <a:r>
              <a:rPr lang="pl-PL" sz="2000" dirty="0">
                <a:solidFill>
                  <a:srgbClr val="0563C1"/>
                </a:solidFill>
                <a:latin typeface="Aller" panose="02000503030000020004" pitchFamily="2" charset="-18"/>
              </a:rPr>
              <a:t> </a:t>
            </a:r>
            <a:endParaRPr lang="pl-PL" sz="2000" b="1" dirty="0">
              <a:solidFill>
                <a:srgbClr val="0563C1"/>
              </a:solidFill>
              <a:latin typeface="Aller" panose="02000503030000020004" pitchFamily="2" charset="-18"/>
            </a:endParaRPr>
          </a:p>
        </p:txBody>
      </p:sp>
      <p:cxnSp>
        <p:nvCxnSpPr>
          <p:cNvPr id="15" name="Łącznik prosty 14"/>
          <p:cNvCxnSpPr/>
          <p:nvPr/>
        </p:nvCxnSpPr>
        <p:spPr>
          <a:xfrm>
            <a:off x="6985687" y="1509176"/>
            <a:ext cx="0" cy="436605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569672"/>
            <a:ext cx="9654746" cy="328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26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767912" y="2232566"/>
            <a:ext cx="6260757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pl-PL" dirty="0" smtClean="0"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Głosowanie odbywać się będzie na stronie internetowej  Konkursu </a:t>
            </a:r>
            <a:r>
              <a:rPr lang="pl-PL" b="1" u="sng" dirty="0" smtClean="0">
                <a:solidFill>
                  <a:srgbClr val="0563C1"/>
                </a:solidFill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konkurs.</a:t>
            </a:r>
            <a:r>
              <a:rPr lang="pl-PL" b="1" u="sng" dirty="0" smtClean="0">
                <a:solidFill>
                  <a:srgbClr val="0563C1"/>
                </a:solidFill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visitmalopolska.pl</a:t>
            </a:r>
            <a:r>
              <a:rPr lang="pl-PL" b="1" dirty="0" smtClean="0">
                <a:solidFill>
                  <a:srgbClr val="0563C1"/>
                </a:solidFill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dirty="0" smtClean="0"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poprzez wypełnienie formularza do głosowania.</a:t>
            </a:r>
            <a:endParaRPr lang="pl-PL" dirty="0">
              <a:effectLst/>
              <a:latin typeface="Aller" panose="02000503030000020004" pitchFamily="2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4336965" y="268307"/>
            <a:ext cx="3518070" cy="741344"/>
            <a:chOff x="4233734" y="268307"/>
            <a:chExt cx="3518070" cy="741344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3734" y="268307"/>
              <a:ext cx="1425661" cy="741344"/>
            </a:xfrm>
            <a:prstGeom prst="rect">
              <a:avLst/>
            </a:prstGeom>
          </p:spPr>
        </p:pic>
        <p:pic>
          <p:nvPicPr>
            <p:cNvPr id="7" name="Obraz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8377" y="424464"/>
              <a:ext cx="1573427" cy="552479"/>
            </a:xfrm>
            <a:prstGeom prst="rect">
              <a:avLst/>
            </a:prstGeom>
          </p:spPr>
        </p:pic>
      </p:grp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324"/>
          <a:stretch/>
        </p:blipFill>
        <p:spPr>
          <a:xfrm>
            <a:off x="0" y="15240"/>
            <a:ext cx="2520778" cy="6827520"/>
          </a:xfrm>
          <a:prstGeom prst="rect">
            <a:avLst/>
          </a:prstGeom>
        </p:spPr>
      </p:pic>
      <p:pic>
        <p:nvPicPr>
          <p:cNvPr id="13" name="Picture 2" descr="Znalezione obrazy dla zapytania kursor myszki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4639" y="2842949"/>
            <a:ext cx="371040" cy="37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rostokąt 14"/>
          <p:cNvSpPr/>
          <p:nvPr/>
        </p:nvSpPr>
        <p:spPr>
          <a:xfrm>
            <a:off x="1971259" y="1527265"/>
            <a:ext cx="9009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effectLst/>
                <a:latin typeface="Aller" panose="02000503030000020004" pitchFamily="2" charset="-18"/>
                <a:ea typeface="Calibri" panose="020F0502020204030204" pitchFamily="34" charset="0"/>
              </a:rPr>
              <a:t>II etap Konkursu – głosowanie internautów    </a:t>
            </a:r>
            <a:r>
              <a:rPr lang="pl-PL" sz="2000" b="1" dirty="0" smtClean="0">
                <a:solidFill>
                  <a:srgbClr val="0563C1"/>
                </a:solidFill>
                <a:latin typeface="Aller" panose="02000503030000020004" pitchFamily="2" charset="-18"/>
              </a:rPr>
              <a:t>11.09.2019 r. - 29.09.2019 r.</a:t>
            </a:r>
            <a:endParaRPr lang="pl-PL" sz="2000" b="1" dirty="0">
              <a:solidFill>
                <a:srgbClr val="0563C1"/>
              </a:solidFill>
              <a:latin typeface="Aller" panose="02000503030000020004" pitchFamily="2" charset="-18"/>
            </a:endParaRPr>
          </a:p>
        </p:txBody>
      </p:sp>
      <p:cxnSp>
        <p:nvCxnSpPr>
          <p:cNvPr id="16" name="Łącznik prosty 15"/>
          <p:cNvCxnSpPr/>
          <p:nvPr/>
        </p:nvCxnSpPr>
        <p:spPr>
          <a:xfrm>
            <a:off x="7150445" y="1509017"/>
            <a:ext cx="0" cy="436605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rostokąt 19"/>
          <p:cNvSpPr/>
          <p:nvPr/>
        </p:nvSpPr>
        <p:spPr>
          <a:xfrm>
            <a:off x="1915296" y="3500933"/>
            <a:ext cx="104620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effectLst/>
                <a:latin typeface="Aller" panose="02000503030000020004" pitchFamily="2" charset="-18"/>
                <a:ea typeface="Calibri" panose="020F0502020204030204" pitchFamily="34" charset="0"/>
              </a:rPr>
              <a:t>III etap Konkursu – ocena kandydatów przez Kapitułę i zatwierdzenie wyników</a:t>
            </a:r>
          </a:p>
          <a:p>
            <a:r>
              <a:rPr lang="pl-PL" sz="2000" b="1" dirty="0">
                <a:latin typeface="Aller" panose="02000503030000020004" pitchFamily="2" charset="-18"/>
                <a:ea typeface="Calibri" panose="020F0502020204030204" pitchFamily="34" charset="0"/>
              </a:rPr>
              <a:t>	</a:t>
            </a:r>
            <a:r>
              <a:rPr lang="pl-PL" sz="2000" b="1" dirty="0" smtClean="0">
                <a:latin typeface="Aller" panose="02000503030000020004" pitchFamily="2" charset="-18"/>
                <a:ea typeface="Calibri" panose="020F0502020204030204" pitchFamily="34" charset="0"/>
              </a:rPr>
              <a:t>	     </a:t>
            </a:r>
            <a:r>
              <a:rPr lang="pl-PL" sz="2000" b="1" dirty="0" smtClean="0">
                <a:effectLst/>
                <a:latin typeface="Aller" panose="02000503030000020004" pitchFamily="2" charset="-18"/>
                <a:ea typeface="Calibri" panose="020F0502020204030204" pitchFamily="34" charset="0"/>
              </a:rPr>
              <a:t> konkursu przez Kapitułę  </a:t>
            </a:r>
            <a:endParaRPr lang="pl-PL" sz="2000" b="1" dirty="0">
              <a:solidFill>
                <a:srgbClr val="0563C1"/>
              </a:solidFill>
              <a:latin typeface="Aller" panose="02000503030000020004" pitchFamily="2" charset="-18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645" y="3608173"/>
            <a:ext cx="9541704" cy="324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0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324"/>
          <a:stretch/>
        </p:blipFill>
        <p:spPr>
          <a:xfrm>
            <a:off x="0" y="15240"/>
            <a:ext cx="2520778" cy="6827520"/>
          </a:xfrm>
          <a:prstGeom prst="rect">
            <a:avLst/>
          </a:prstGeom>
        </p:spPr>
      </p:pic>
      <p:grpSp>
        <p:nvGrpSpPr>
          <p:cNvPr id="4" name="Grupa 3"/>
          <p:cNvGrpSpPr/>
          <p:nvPr/>
        </p:nvGrpSpPr>
        <p:grpSpPr>
          <a:xfrm>
            <a:off x="4336965" y="268307"/>
            <a:ext cx="3518070" cy="741344"/>
            <a:chOff x="4233734" y="268307"/>
            <a:chExt cx="3518070" cy="7413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3734" y="268307"/>
              <a:ext cx="1425661" cy="741344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8377" y="424464"/>
              <a:ext cx="1573427" cy="552479"/>
            </a:xfrm>
            <a:prstGeom prst="rect">
              <a:avLst/>
            </a:prstGeom>
          </p:spPr>
        </p:pic>
      </p:grpSp>
      <p:sp>
        <p:nvSpPr>
          <p:cNvPr id="16" name="Tytuł 1"/>
          <p:cNvSpPr txBox="1">
            <a:spLocks/>
          </p:cNvSpPr>
          <p:nvPr/>
        </p:nvSpPr>
        <p:spPr>
          <a:xfrm>
            <a:off x="1507524" y="1392194"/>
            <a:ext cx="9144000" cy="111149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b="1" dirty="0" smtClean="0">
                <a:latin typeface="Aller" panose="02000503030000020004" pitchFamily="2" charset="-18"/>
                <a:ea typeface="Roboto" panose="02000000000000000000" pitchFamily="2" charset="0"/>
              </a:rPr>
              <a:t>NAGRODY</a:t>
            </a:r>
            <a:endParaRPr lang="pl-PL" sz="3200" dirty="0">
              <a:latin typeface="Aller" panose="02000503030000020004" pitchFamily="2" charset="-18"/>
              <a:ea typeface="Roboto" panose="02000000000000000000" pitchFamily="2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1386016" y="2118895"/>
            <a:ext cx="9387016" cy="394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>
              <a:lnSpc>
                <a:spcPct val="107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pl-PL" dirty="0">
                <a:latin typeface="Aller" panose="02000503030000020004" pitchFamily="2" charset="-18"/>
              </a:rPr>
              <a:t>Laureat w kategorii „Miejsce z klimatem – miejscowość/gmina turystyczna” </a:t>
            </a:r>
            <a:r>
              <a:rPr lang="pl-PL" dirty="0" smtClean="0">
                <a:latin typeface="Aller" panose="02000503030000020004" pitchFamily="2" charset="-18"/>
              </a:rPr>
              <a:t>w 2019 r. otrzyma </a:t>
            </a:r>
            <a:r>
              <a:rPr lang="pl-PL" dirty="0">
                <a:latin typeface="Aller" panose="02000503030000020004" pitchFamily="2" charset="-18"/>
              </a:rPr>
              <a:t>nagrodę Marszałka Województwa Małopolskiego </a:t>
            </a:r>
            <a:r>
              <a:rPr lang="pl-PL" dirty="0" smtClean="0">
                <a:latin typeface="Aller" panose="02000503030000020004" pitchFamily="2" charset="-18"/>
              </a:rPr>
              <a:t>                         w </a:t>
            </a:r>
            <a:r>
              <a:rPr lang="pl-PL" dirty="0">
                <a:latin typeface="Aller" panose="02000503030000020004" pitchFamily="2" charset="-18"/>
              </a:rPr>
              <a:t>wysokości </a:t>
            </a:r>
            <a:r>
              <a:rPr lang="pl-PL" dirty="0">
                <a:solidFill>
                  <a:srgbClr val="4465AD"/>
                </a:solidFill>
                <a:latin typeface="Aller" panose="02000503030000020004" pitchFamily="2" charset="-18"/>
              </a:rPr>
              <a:t>50 000,00 </a:t>
            </a:r>
            <a:r>
              <a:rPr lang="pl-PL" dirty="0" smtClean="0">
                <a:solidFill>
                  <a:srgbClr val="4465AD"/>
                </a:solidFill>
                <a:latin typeface="Aller" panose="02000503030000020004" pitchFamily="2" charset="-18"/>
              </a:rPr>
              <a:t>zł</a:t>
            </a:r>
            <a:r>
              <a:rPr lang="pl-PL" dirty="0" smtClean="0">
                <a:latin typeface="Aller" panose="02000503030000020004" pitchFamily="2" charset="-18"/>
              </a:rPr>
              <a:t>.</a:t>
            </a:r>
          </a:p>
          <a:p>
            <a:pPr lvl="3">
              <a:lnSpc>
                <a:spcPct val="107000"/>
              </a:lnSpc>
              <a:spcAft>
                <a:spcPts val="0"/>
              </a:spcAft>
              <a:tabLst>
                <a:tab pos="270510" algn="l"/>
              </a:tabLst>
            </a:pPr>
            <a:endParaRPr lang="pl-PL" dirty="0">
              <a:effectLst/>
              <a:latin typeface="Aller" panose="02000503030000020004" pitchFamily="2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>
              <a:lnSpc>
                <a:spcPct val="107000"/>
              </a:lnSpc>
              <a:tabLst>
                <a:tab pos="270510" algn="l"/>
              </a:tabLst>
            </a:pPr>
            <a:r>
              <a:rPr lang="pl-PL" dirty="0" smtClean="0">
                <a:latin typeface="Aller" panose="02000503030000020004" pitchFamily="2" charset="-18"/>
              </a:rPr>
              <a:t>Laureaci </a:t>
            </a:r>
            <a:r>
              <a:rPr lang="pl-PL" dirty="0">
                <a:latin typeface="Aller" panose="02000503030000020004" pitchFamily="2" charset="-18"/>
              </a:rPr>
              <a:t>Konkursu w poszczególnych kategoriach konkursowych otrzymają statuetkę „Turystyczny Skarb Małopolski” I edycja, 2019 </a:t>
            </a:r>
            <a:endParaRPr lang="pl-PL" dirty="0" smtClean="0">
              <a:latin typeface="Aller" panose="02000503030000020004" pitchFamily="2" charset="-18"/>
            </a:endParaRPr>
          </a:p>
          <a:p>
            <a:pPr lvl="3">
              <a:lnSpc>
                <a:spcPct val="107000"/>
              </a:lnSpc>
              <a:tabLst>
                <a:tab pos="270510" algn="l"/>
              </a:tabLst>
            </a:pPr>
            <a:r>
              <a:rPr lang="pl-PL" dirty="0" smtClean="0">
                <a:latin typeface="Aller" panose="02000503030000020004" pitchFamily="2" charset="-18"/>
              </a:rPr>
              <a:t>oraz </a:t>
            </a:r>
            <a:r>
              <a:rPr lang="pl-PL" dirty="0">
                <a:latin typeface="Aller" panose="02000503030000020004" pitchFamily="2" charset="-18"/>
              </a:rPr>
              <a:t>okolicznościowe dyplomy</a:t>
            </a:r>
            <a:r>
              <a:rPr lang="pl-PL" dirty="0" smtClean="0">
                <a:latin typeface="Aller" panose="02000503030000020004" pitchFamily="2" charset="-18"/>
              </a:rPr>
              <a:t>.</a:t>
            </a:r>
          </a:p>
          <a:p>
            <a:pPr lvl="3">
              <a:lnSpc>
                <a:spcPct val="107000"/>
              </a:lnSpc>
              <a:tabLst>
                <a:tab pos="270510" algn="l"/>
              </a:tabLst>
            </a:pPr>
            <a:endParaRPr lang="pl-PL" dirty="0">
              <a:latin typeface="Aller" panose="02000503030000020004" pitchFamily="2" charset="-18"/>
            </a:endParaRPr>
          </a:p>
          <a:p>
            <a:pPr lvl="3">
              <a:lnSpc>
                <a:spcPct val="107000"/>
              </a:lnSpc>
              <a:tabLst>
                <a:tab pos="270510" algn="l"/>
              </a:tabLst>
            </a:pPr>
            <a:r>
              <a:rPr lang="pl-PL" dirty="0">
                <a:latin typeface="Aller" panose="02000503030000020004" pitchFamily="2" charset="-18"/>
              </a:rPr>
              <a:t>Dodatkowo, wszyscy laureaci oraz wyróżnieni </a:t>
            </a:r>
            <a:endParaRPr lang="pl-PL" dirty="0" smtClean="0">
              <a:latin typeface="Aller" panose="02000503030000020004" pitchFamily="2" charset="-18"/>
            </a:endParaRPr>
          </a:p>
          <a:p>
            <a:pPr lvl="3">
              <a:lnSpc>
                <a:spcPct val="107000"/>
              </a:lnSpc>
              <a:tabLst>
                <a:tab pos="270510" algn="l"/>
              </a:tabLst>
            </a:pPr>
            <a:r>
              <a:rPr lang="pl-PL" dirty="0" smtClean="0">
                <a:latin typeface="Aller" panose="02000503030000020004" pitchFamily="2" charset="-18"/>
              </a:rPr>
              <a:t>w </a:t>
            </a:r>
            <a:r>
              <a:rPr lang="pl-PL" dirty="0">
                <a:latin typeface="Aller" panose="02000503030000020004" pitchFamily="2" charset="-18"/>
              </a:rPr>
              <a:t>Konkursie zostaną objęci kampanią </a:t>
            </a:r>
            <a:r>
              <a:rPr lang="pl-PL" dirty="0" smtClean="0">
                <a:latin typeface="Aller" panose="02000503030000020004" pitchFamily="2" charset="-18"/>
              </a:rPr>
              <a:t>promocyjną</a:t>
            </a:r>
          </a:p>
          <a:p>
            <a:pPr lvl="3">
              <a:lnSpc>
                <a:spcPct val="107000"/>
              </a:lnSpc>
              <a:tabLst>
                <a:tab pos="270510" algn="l"/>
              </a:tabLst>
            </a:pPr>
            <a:r>
              <a:rPr lang="pl-PL" dirty="0" smtClean="0">
                <a:latin typeface="Aller" panose="02000503030000020004" pitchFamily="2" charset="-18"/>
              </a:rPr>
              <a:t>realizowaną </a:t>
            </a:r>
            <a:r>
              <a:rPr lang="pl-PL" dirty="0">
                <a:latin typeface="Aller" panose="02000503030000020004" pitchFamily="2" charset="-18"/>
              </a:rPr>
              <a:t>przez Małopolską </a:t>
            </a:r>
            <a:r>
              <a:rPr lang="pl-PL" dirty="0" smtClean="0">
                <a:latin typeface="Aller" panose="02000503030000020004" pitchFamily="2" charset="-18"/>
              </a:rPr>
              <a:t>Organizację</a:t>
            </a:r>
          </a:p>
          <a:p>
            <a:pPr lvl="3">
              <a:lnSpc>
                <a:spcPct val="107000"/>
              </a:lnSpc>
              <a:tabLst>
                <a:tab pos="270510" algn="l"/>
              </a:tabLst>
            </a:pPr>
            <a:r>
              <a:rPr lang="pl-PL" dirty="0" smtClean="0">
                <a:latin typeface="Aller" panose="02000503030000020004" pitchFamily="2" charset="-18"/>
              </a:rPr>
              <a:t>Turystyczną. </a:t>
            </a:r>
            <a:endParaRPr lang="pl-PL" dirty="0">
              <a:latin typeface="Aller" panose="02000503030000020004" pitchFamily="2" charset="-18"/>
            </a:endParaRPr>
          </a:p>
          <a:p>
            <a:pPr lvl="3">
              <a:lnSpc>
                <a:spcPct val="107000"/>
              </a:lnSpc>
              <a:spcAft>
                <a:spcPts val="0"/>
              </a:spcAft>
              <a:tabLst>
                <a:tab pos="270510" algn="l"/>
              </a:tabLst>
            </a:pPr>
            <a:endParaRPr lang="pl-PL" dirty="0">
              <a:effectLst/>
              <a:latin typeface="Aller" panose="02000503030000020004" pitchFamily="2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035" y="2918942"/>
            <a:ext cx="4226010" cy="412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0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99"/>
            <a:ext cx="12192000" cy="6830201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659027" y="1556761"/>
            <a:ext cx="3361038" cy="10479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dirty="0" smtClean="0">
                <a:effectLst/>
                <a:latin typeface="Aller" panose="0200050303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Już dzisiaj zdecyduj o tym,                                  co w Małopolsce podoba Ci się najbardziej!</a:t>
            </a:r>
            <a:endParaRPr lang="pl-PL" dirty="0">
              <a:effectLst/>
              <a:latin typeface="Aller" panose="02000503030000020004" pitchFamily="2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786457" y="152977"/>
            <a:ext cx="3518070" cy="741344"/>
            <a:chOff x="4233734" y="268307"/>
            <a:chExt cx="3518070" cy="7413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3734" y="268307"/>
              <a:ext cx="1425661" cy="741344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8377" y="424464"/>
              <a:ext cx="1573427" cy="5524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668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111</Words>
  <Application>Microsoft Office PowerPoint</Application>
  <PresentationFormat>Panoramiczny</PresentationFormat>
  <Paragraphs>22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3" baseType="lpstr">
      <vt:lpstr>Aller</vt:lpstr>
      <vt:lpstr>Arial</vt:lpstr>
      <vt:lpstr>Calibri</vt:lpstr>
      <vt:lpstr>Calibri Light</vt:lpstr>
      <vt:lpstr>Roboto</vt:lpstr>
      <vt:lpstr>Times New Roman</vt:lpstr>
      <vt:lpstr>Motyw pakietu Office</vt:lpstr>
      <vt:lpstr>„TURYSTYCZNE SKARBY MAŁOPOLSKI”  KONKURS NA NAJLEPSZE OFERTY I PRODUKTY TURYSTYCZNE MAŁOPOLSKI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„TURYSTYCZNE SKARBY MAŁOPOLSKI”  KONKURS NA NAJLEPSZE OFERTY I PRODUKTY TURYSTYCZNE MAŁOPOLSKI</dc:title>
  <dc:creator>MOT_Kamper</dc:creator>
  <cp:lastModifiedBy>MOT_Kamper</cp:lastModifiedBy>
  <cp:revision>20</cp:revision>
  <dcterms:created xsi:type="dcterms:W3CDTF">2019-08-16T08:19:24Z</dcterms:created>
  <dcterms:modified xsi:type="dcterms:W3CDTF">2019-08-20T07:54:23Z</dcterms:modified>
</cp:coreProperties>
</file>