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3" r:id="rId2"/>
  </p:sldMasterIdLst>
  <p:notesMasterIdLst>
    <p:notesMasterId r:id="rId12"/>
  </p:notesMasterIdLst>
  <p:handoutMasterIdLst>
    <p:handoutMasterId r:id="rId13"/>
  </p:handoutMasterIdLst>
  <p:sldIdLst>
    <p:sldId id="399" r:id="rId3"/>
    <p:sldId id="466" r:id="rId4"/>
    <p:sldId id="492" r:id="rId5"/>
    <p:sldId id="501" r:id="rId6"/>
    <p:sldId id="517" r:id="rId7"/>
    <p:sldId id="510" r:id="rId8"/>
    <p:sldId id="516" r:id="rId9"/>
    <p:sldId id="519" r:id="rId10"/>
    <p:sldId id="518" r:id="rId11"/>
  </p:sldIdLst>
  <p:sldSz cx="13004800" cy="9753600"/>
  <p:notesSz cx="9926638" cy="6797675"/>
  <p:defaultTextStyle>
    <a:defPPr>
      <a:defRPr lang="pl-PL"/>
    </a:defPPr>
    <a:lvl1pPr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marL="457200" indent="-2286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marL="914400" indent="-4572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marL="1371600" indent="-6858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marL="1828800" indent="-914400" algn="l" defTabSz="584200" rtl="0" eaLnBrk="0" fontAlgn="base" hangingPunct="0">
      <a:spcBef>
        <a:spcPct val="0"/>
      </a:spcBef>
      <a:spcAft>
        <a:spcPct val="0"/>
      </a:spcAft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marL="22860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marL="27432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marL="32004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marL="3657600" algn="l" defTabSz="914400" rtl="0" eaLnBrk="1" latinLnBrk="0" hangingPunct="1">
      <a:defRPr sz="2400" kern="12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 Łyczko" initials="PŁ" lastIdx="6" clrIdx="0">
    <p:extLst/>
  </p:cmAuthor>
  <p:cmAuthor id="2" name="Pup, Aleksandra" initials="P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CB333"/>
    <a:srgbClr val="CF0E72"/>
    <a:srgbClr val="EEEEEE"/>
    <a:srgbClr val="B8C9E7"/>
    <a:srgbClr val="BACBE9"/>
    <a:srgbClr val="FFFFFF"/>
    <a:srgbClr val="AFC2E3"/>
    <a:srgbClr val="38E89C"/>
    <a:srgbClr val="6E7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boto Regular"/>
          <a:ea typeface="Roboto Regular"/>
          <a:cs typeface="Roboto Regular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840" autoAdjust="0"/>
  </p:normalViewPr>
  <p:slideViewPr>
    <p:cSldViewPr snapToGrid="0" snapToObjects="1">
      <p:cViewPr varScale="1">
        <p:scale>
          <a:sx n="63" d="100"/>
          <a:sy n="63" d="100"/>
        </p:scale>
        <p:origin x="1210" y="6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Racfap00001\home\rosw\UMWM%202019\0.%20Bie&#380;&#261;ce\Podsumowanie%20POP%202018%20robocze\Dane%20do%20prezentacji%20z%20podsumowania%20POP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83635307906"/>
          <c:y val="0.10867697060876688"/>
          <c:w val="0.55422216048549877"/>
          <c:h val="0.6684670995464373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'Lifik (2)'!$B$12</c:f>
              <c:strCache>
                <c:ptCount val="1"/>
                <c:pt idx="0">
                  <c:v>Partnerzy LIFE</c:v>
                </c:pt>
              </c:strCache>
            </c:strRef>
          </c:tx>
          <c:spPr>
            <a:solidFill>
              <a:srgbClr val="FF33CC"/>
            </a:solidFill>
            <a:ln>
              <a:noFill/>
            </a:ln>
            <a:effectLst/>
          </c:spPr>
          <c:invertIfNegative val="0"/>
          <c:dLbls>
            <c:numFmt formatCode="#\ ##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'Lifik (2)'!$C$2</c:f>
              <c:strCache>
                <c:ptCount val="1"/>
                <c:pt idx="0">
                  <c:v>Likwidacja kotłów na paliwa stałe</c:v>
                </c:pt>
              </c:strCache>
            </c:strRef>
          </c:cat>
          <c:val>
            <c:numRef>
              <c:f>'Lifik (2)'!$C$12</c:f>
              <c:numCache>
                <c:formatCode>General</c:formatCode>
                <c:ptCount val="1"/>
                <c:pt idx="0">
                  <c:v>23258</c:v>
                </c:pt>
              </c:numCache>
            </c:numRef>
          </c:val>
          <c:extLst/>
        </c:ser>
        <c:ser>
          <c:idx val="0"/>
          <c:order val="1"/>
          <c:tx>
            <c:strRef>
              <c:f>'Lifik (2)'!$B$11</c:f>
              <c:strCache>
                <c:ptCount val="1"/>
                <c:pt idx="0">
                  <c:v>pozostałe gminy</c:v>
                </c:pt>
              </c:strCache>
            </c:strRef>
          </c:tx>
          <c:spPr>
            <a:solidFill>
              <a:srgbClr val="1199FF"/>
            </a:solidFill>
            <a:ln>
              <a:noFill/>
            </a:ln>
            <a:effectLst/>
          </c:spPr>
          <c:invertIfNegative val="0"/>
          <c:dLbls>
            <c:numFmt formatCode="#\ ##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'Lifik (2)'!$C$2</c:f>
              <c:strCache>
                <c:ptCount val="1"/>
                <c:pt idx="0">
                  <c:v>Likwidacja kotłów na paliwa stałe</c:v>
                </c:pt>
              </c:strCache>
            </c:strRef>
          </c:cat>
          <c:val>
            <c:numRef>
              <c:f>'Lifik (2)'!$C$11</c:f>
              <c:numCache>
                <c:formatCode>General</c:formatCode>
                <c:ptCount val="1"/>
                <c:pt idx="0">
                  <c:v>10148</c:v>
                </c:pt>
              </c:numCache>
            </c:numRef>
          </c:val>
          <c:extLst/>
        </c:ser>
        <c:ser>
          <c:idx val="3"/>
          <c:order val="2"/>
          <c:tx>
            <c:strRef>
              <c:f>'Lifik (2)'!$B$10</c:f>
              <c:strCache>
                <c:ptCount val="1"/>
              </c:strCache>
            </c:strRef>
          </c:tx>
          <c:spPr>
            <a:solidFill>
              <a:srgbClr val="008A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'Lifik (2)'!$C$2</c:f>
              <c:strCache>
                <c:ptCount val="1"/>
                <c:pt idx="0">
                  <c:v>Likwidacja kotłów na paliwa stałe</c:v>
                </c:pt>
              </c:strCache>
            </c:strRef>
          </c:cat>
          <c:val>
            <c:numRef>
              <c:f>'Lifik (2)'!$C$10</c:f>
              <c:numCache>
                <c:formatCode>General</c:formatCode>
                <c:ptCount val="1"/>
              </c:numCache>
            </c:numRef>
          </c:val>
          <c:extLst/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10"/>
        <c:axId val="756322008"/>
        <c:axId val="756320832"/>
      </c:barChart>
      <c:catAx>
        <c:axId val="756322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756320832"/>
        <c:crosses val="autoZero"/>
        <c:auto val="1"/>
        <c:lblAlgn val="ctr"/>
        <c:lblOffset val="100"/>
        <c:noMultiLvlLbl val="0"/>
      </c:catAx>
      <c:valAx>
        <c:axId val="756320832"/>
        <c:scaling>
          <c:orientation val="minMax"/>
          <c:max val="24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56322008"/>
        <c:crosses val="autoZero"/>
        <c:crossBetween val="between"/>
        <c:minorUnit val="500"/>
      </c:valAx>
      <c:spPr>
        <a:noFill/>
        <a:ln w="25400"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11411767178988209"/>
          <c:y val="0.84194396188077569"/>
          <c:w val="0.59230654656978343"/>
          <c:h val="6.667818961654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0.01156</cdr:x>
      <cdr:y>0.92214</cdr:y>
    </cdr:from>
    <cdr:to>
      <cdr:x>0.78613</cdr:x>
      <cdr:y>0.97481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71438" y="4357688"/>
          <a:ext cx="4786312" cy="248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  <cdr:relSizeAnchor xmlns:cdr="http://schemas.openxmlformats.org/drawingml/2006/chartDrawing">
    <cdr:from>
      <cdr:x>0.06744</cdr:x>
      <cdr:y>0.8065</cdr:y>
    </cdr:from>
    <cdr:to>
      <cdr:x>0.74759</cdr:x>
      <cdr:y>1</cdr:y>
    </cdr:to>
    <cdr:sp macro="" textlink="">
      <cdr:nvSpPr>
        <cdr:cNvPr id="3" name="pole tekstowe 2"/>
        <cdr:cNvSpPr txBox="1"/>
      </cdr:nvSpPr>
      <cdr:spPr>
        <a:xfrm xmlns:a="http://schemas.openxmlformats.org/drawingml/2006/main">
          <a:off x="416719" y="3811222"/>
          <a:ext cx="420290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  <cdr:relSizeAnchor xmlns:cdr="http://schemas.openxmlformats.org/drawingml/2006/chartDrawing">
    <cdr:from>
      <cdr:x>0.35662</cdr:x>
      <cdr:y>0.9423</cdr:y>
    </cdr:from>
    <cdr:to>
      <cdr:x>0.97512</cdr:x>
      <cdr:y>1</cdr:y>
    </cdr:to>
    <cdr:sp macro="" textlink="">
      <cdr:nvSpPr>
        <cdr:cNvPr id="4" name="pole tekstowe 3"/>
        <cdr:cNvSpPr txBox="1"/>
      </cdr:nvSpPr>
      <cdr:spPr>
        <a:xfrm xmlns:a="http://schemas.openxmlformats.org/drawingml/2006/main">
          <a:off x="2048091" y="2869737"/>
          <a:ext cx="3552065" cy="1757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8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2061E-19F1-42AB-BAE3-D4EFA907F5FA}" type="datetimeFigureOut">
              <a:rPr lang="pl-PL" smtClean="0"/>
              <a:t>24.12.2019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500BF-E16D-4099-A496-4C0BB30551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51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55"/>
          <p:cNvSpPr>
            <a:spLocks noGrp="1" noRot="1" noChangeAspect="1"/>
          </p:cNvSpPr>
          <p:nvPr>
            <p:ph type="sldImg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243" name="Shape 56"/>
          <p:cNvSpPr>
            <a:spLocks noGrp="1"/>
          </p:cNvSpPr>
          <p:nvPr>
            <p:ph type="body" sz="quarter" idx="1"/>
          </p:nvPr>
        </p:nvSpPr>
        <p:spPr bwMode="auto">
          <a:xfrm>
            <a:off x="1323552" y="3228896"/>
            <a:ext cx="7279535" cy="305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smtClean="0"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6171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1pPr>
    <a:lvl2pPr marL="742950" indent="-28575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2pPr>
    <a:lvl3pPr marL="11430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3pPr>
    <a:lvl4pPr marL="16002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4pPr>
    <a:lvl5pPr marL="2057400" indent="-228600" algn="l" defTabSz="457200" rtl="0" eaLnBrk="0" fontAlgn="base" hangingPunct="0">
      <a:lnSpc>
        <a:spcPct val="125000"/>
      </a:lnSpc>
      <a:spcBef>
        <a:spcPct val="30000"/>
      </a:spcBef>
      <a:spcAft>
        <a:spcPct val="0"/>
      </a:spcAft>
      <a:defRPr sz="2400">
        <a:solidFill>
          <a:schemeClr val="tx1"/>
        </a:solidFill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018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5477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0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39" y="5527677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43D34-593E-4F2E-AA53-DFD12B1F12BB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22FF45-4FCD-44BF-8945-F3547226999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4144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77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E5250-F35B-463E-928D-6ADF5F21C57D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1B5B6E-7826-41C9-BEB6-C6B06D021CC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3013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8D487-C903-4724-A92E-3481E16236F6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1A548-4186-4E8C-B6C8-757784EFBA4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6335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76" y="2276477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1" y="2276477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72537-8251-4B10-A952-588DE9BFC66C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922B1-F419-473E-A951-1E65F2CC0BE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5963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76" y="2182815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76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89" y="2182815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89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6BB61-72CA-44FE-A91C-CE0E7FACAD80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F00B7-CEAB-4609-9D28-80A979EB72A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23542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9D6DA-C6D1-495D-AB35-EADC8681B4DE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8AEFF-4C69-4A45-9E00-9F387321DE4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4323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3C844-C627-48A2-987F-4647637A8BF9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8BECE-2B6B-4308-A44A-2C06EE3F681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468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0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27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D0ABD-3FA1-4C86-AF36-9CF5D9F40D88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061B98-B2D6-412B-A70E-9B837D41952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1769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26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26" y="871540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26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6DACA-AE3A-4982-8C2F-1F990CB6B357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51B78-FC2E-4042-86F2-B8A804FDD5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2871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77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F9D34-5556-40D8-9D56-D11874E33CF8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4A4B4-7089-4EDE-9BBB-1D92A72A5DB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2115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27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27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9D524-EC72-44CD-A720-5F36AE818116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75AC24-A51F-435F-9470-C1E19651F33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1461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4725" y="3030540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039" y="5527677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822-48B7-4696-B6C6-C009B87CBB25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3787BB-5CBA-46D8-A2F5-4B8024983AC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8820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0875" y="2276477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2F11E-94B1-440D-BDFD-F7E3B328AE9E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3BD28F-DD33-44CF-A6DE-B169C75D08D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55530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D9FDF-66D2-4A0A-BF4C-881B688A9E5A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29CA95-0A0E-4545-A927-FD93FBC3014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91226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876" y="2276477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78601" y="2276477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DE3B1-170C-445F-A2DF-E64CA5B8DEDB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71E13-2BE7-4360-9BA9-74A07646A4C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81323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876" y="2182815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876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05589" y="2182815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05589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A2358-B3B3-4935-99E2-799687FDE72F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11EB05-8114-459B-9279-F2217EBCE19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73223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6F2E0-D11E-4765-9AF2-0241F0061992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06066-393E-4C55-B200-722D9B5C87E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12888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583C4-569A-4399-9535-91D1F3DF81F4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9E6E7-7D97-4033-AAC1-01D18B9BE88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16886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88940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875" y="2041527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DFBBE-2859-46B0-8BC1-10063ADF08B4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9C2C39-D84D-4A4D-9660-DC17ED4202C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85915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9526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49526" y="871540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49526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9F638-5061-457D-8756-28E2AC1D9388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C1ADB-7105-4B15-9B51-9192C70AB41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41376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2276477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D8F35-AE1B-48BE-B6A6-1826A3D77039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58FE6-D819-496B-9A0E-7E1B040CF06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33963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28163" y="390527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650875" y="390527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B11E9-06AC-4289-B259-889CFED754E9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90022E-6736-40F2-A26F-FE001CF63AD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19071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700"/>
            </a:lvl1pPr>
            <a:lvl2pPr marL="704850" indent="-352425">
              <a:spcBef>
                <a:spcPts val="1800"/>
              </a:spcBef>
              <a:defRPr sz="2700"/>
            </a:lvl2pPr>
            <a:lvl3pPr marL="1057275" indent="-352425">
              <a:spcBef>
                <a:spcPts val="1800"/>
              </a:spcBef>
              <a:defRPr sz="2700"/>
            </a:lvl3pPr>
            <a:lvl4pPr marL="1409700" indent="-352425">
              <a:spcBef>
                <a:spcPts val="1800"/>
              </a:spcBef>
              <a:defRPr sz="2700"/>
            </a:lvl4pPr>
            <a:lvl5pPr marL="1762125" indent="-352425">
              <a:spcBef>
                <a:spcPts val="1800"/>
              </a:spcBef>
              <a:defRPr sz="2700"/>
            </a:lvl5pPr>
          </a:lstStyle>
          <a:p>
            <a:pPr lvl="0"/>
            <a:r>
              <a:rPr/>
              <a:t>Treść - poziom 1</a:t>
            </a:r>
          </a:p>
          <a:p>
            <a:pPr lvl="1"/>
            <a:r>
              <a:rPr/>
              <a:t>Treść - poziom 2</a:t>
            </a:r>
          </a:p>
          <a:p>
            <a:pPr lvl="2"/>
            <a:r>
              <a:rPr/>
              <a:t>Treść - poziom 3</a:t>
            </a:r>
          </a:p>
          <a:p>
            <a:pPr lvl="3"/>
            <a:r>
              <a:rPr/>
              <a:t>Treść - poziom 4</a:t>
            </a:r>
          </a:p>
          <a:p>
            <a:pPr lvl="4"/>
            <a:r>
              <a:rPr/>
              <a:t>Treść - poziom 5</a:t>
            </a:r>
          </a:p>
        </p:txBody>
      </p:sp>
    </p:spTree>
    <p:extLst>
      <p:ext uri="{BB962C8B-B14F-4D97-AF65-F5344CB8AC3E}">
        <p14:creationId xmlns:p14="http://schemas.microsoft.com/office/powerpoint/2010/main" val="144855546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(na gór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508001" y="800100"/>
            <a:ext cx="11988800" cy="12192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l-PL" sz="4800" b="1" smtClean="0">
                <a:solidFill>
                  <a:srgbClr val="414241"/>
                </a:solidFill>
              </a:rPr>
              <a:t>Kliknij, aby edytować styl</a:t>
            </a:r>
            <a:endParaRPr sz="4800" b="1">
              <a:solidFill>
                <a:srgbClr val="4142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6886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5474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6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30558F6-8EEB-436D-85D2-C300A14BAE86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2051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4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2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8C06A80C-D27C-4350-94C9-B606F55510B2}" type="slidenum">
              <a:rPr lang="pl-PL" altLang="pl-PL"/>
              <a:pPr/>
              <a:t>‹#›</a:t>
            </a:fld>
            <a:endParaRPr lang="pl-PL" altLang="pl-PL"/>
          </a:p>
        </p:txBody>
      </p:sp>
      <p:sp>
        <p:nvSpPr>
          <p:cNvPr id="9" name="Prostokąt 8"/>
          <p:cNvSpPr/>
          <p:nvPr userDrawn="1"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33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iming>
    <p:tnLst>
      <p:par>
        <p:cTn id="1" dur="indefinite" restart="never" nodeType="tmRoot"/>
      </p:par>
    </p:tnLst>
  </p:timing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650876" y="9040813"/>
            <a:ext cx="3033713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084C5FE-AF09-4867-AC98-14FD53C3FFF0}" type="datetimeFigureOut">
              <a:rPr lang="pl-PL" altLang="pl-PL"/>
              <a:pPr>
                <a:defRPr/>
              </a:pPr>
              <a:t>24.12.2019</a:t>
            </a:fld>
            <a:endParaRPr lang="pl-PL" altLang="pl-PL"/>
          </a:p>
        </p:txBody>
      </p:sp>
      <p:sp>
        <p:nvSpPr>
          <p:cNvPr id="3075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443414" y="9040813"/>
            <a:ext cx="4117975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6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040813"/>
            <a:ext cx="3033712" cy="5191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E0BF2D5A-E848-43C8-B640-F83BB4AC3CA3}" type="slidenum">
              <a:rPr lang="pl-PL" altLang="pl-PL"/>
              <a:pPr/>
              <a:t>‹#›</a:t>
            </a:fld>
            <a:endParaRPr lang="pl-PL" altLang="pl-PL"/>
          </a:p>
        </p:txBody>
      </p:sp>
      <p:pic>
        <p:nvPicPr>
          <p:cNvPr id="3077" name="pasted-image.tif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84213"/>
            <a:ext cx="6159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078" name="pasted-image.tif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35000"/>
            <a:ext cx="3051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91" r:id="rId12"/>
    <p:sldLayoutId id="2147483993" r:id="rId13"/>
    <p:sldLayoutId id="2147483994" r:id="rId14"/>
  </p:sldLayoutIdLst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Shape 59"/>
          <p:cNvSpPr>
            <a:spLocks noChangeArrowheads="1"/>
          </p:cNvSpPr>
          <p:nvPr/>
        </p:nvSpPr>
        <p:spPr bwMode="auto">
          <a:xfrm>
            <a:off x="1475232" y="1767149"/>
            <a:ext cx="10643615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36960" eaLnBrk="1" hangingPunct="1">
              <a:lnSpc>
                <a:spcPct val="110000"/>
              </a:lnSpc>
            </a:pPr>
            <a:r>
              <a:rPr lang="pl-PL" altLang="pl-P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Podsumowanie II fazy projektu zintegrowanego LIFE </a:t>
            </a:r>
            <a:r>
              <a:rPr lang="pl-PL" altLang="pl-PL" sz="4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„Wdrażanie Programu ochrony powietrza dla województwa małopolskiego – Małopolska </a:t>
            </a:r>
            <a:r>
              <a:rPr lang="pl-PL" altLang="pl-P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/>
            </a:r>
            <a:br>
              <a:rPr lang="pl-PL" altLang="pl-P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</a:br>
            <a:r>
              <a:rPr lang="pl-PL" altLang="pl-P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w </a:t>
            </a:r>
            <a:r>
              <a:rPr lang="pl-PL" altLang="pl-PL" sz="4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zdrowej atmosferze</a:t>
            </a:r>
            <a:r>
              <a:rPr lang="pl-PL" altLang="pl-P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”</a:t>
            </a:r>
          </a:p>
          <a:p>
            <a:pPr algn="ctr" defTabSz="436960" eaLnBrk="1" hangingPunct="1">
              <a:lnSpc>
                <a:spcPct val="110000"/>
              </a:lnSpc>
            </a:pPr>
            <a:endParaRPr lang="pl-PL" altLang="pl-PL" sz="4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Regular"/>
              <a:sym typeface="Roboto Regular"/>
            </a:endParaRPr>
          </a:p>
          <a:p>
            <a:pPr algn="ctr" defTabSz="436960" eaLnBrk="1" hangingPunct="1">
              <a:lnSpc>
                <a:spcPct val="110000"/>
              </a:lnSpc>
            </a:pPr>
            <a:r>
              <a:rPr lang="pl-PL" altLang="pl-PL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Regular"/>
                <a:sym typeface="Roboto Regular"/>
              </a:rPr>
              <a:t>Nowi Partnerzy LIFE</a:t>
            </a:r>
            <a:endParaRPr lang="pl-PL" altLang="pl-PL" sz="4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Regular"/>
              <a:sym typeface="Roboto Regular"/>
            </a:endParaRPr>
          </a:p>
        </p:txBody>
      </p:sp>
      <p:pic>
        <p:nvPicPr>
          <p:cNvPr id="11" name="pasted-image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24" y="8194431"/>
            <a:ext cx="6432259" cy="97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3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87"/>
          <p:cNvSpPr>
            <a:spLocks noChangeArrowheads="1"/>
          </p:cNvSpPr>
          <p:nvPr/>
        </p:nvSpPr>
        <p:spPr bwMode="auto">
          <a:xfrm>
            <a:off x="1465738" y="2837845"/>
            <a:ext cx="10373667" cy="218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457200" indent="-4572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742950" indent="-28575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11430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16002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20574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5146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29718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4290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38862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800" b="1" dirty="0" smtClean="0">
                <a:solidFill>
                  <a:srgbClr val="6CB333"/>
                </a:solidFill>
              </a:rPr>
              <a:t>60 ekodoradców</a:t>
            </a:r>
            <a:r>
              <a:rPr lang="pl-PL" sz="2800" dirty="0" smtClean="0">
                <a:solidFill>
                  <a:srgbClr val="6CB333"/>
                </a:solidFill>
              </a:rPr>
              <a:t> </a:t>
            </a:r>
            <a:r>
              <a:rPr lang="pl-PL" sz="2800" dirty="0" smtClean="0">
                <a:solidFill>
                  <a:schemeClr val="tx1"/>
                </a:solidFill>
              </a:rPr>
              <a:t>w 55 gminach,</a:t>
            </a:r>
            <a:endParaRPr lang="pl-PL" i="1" dirty="0">
              <a:solidFill>
                <a:schemeClr val="tx1"/>
              </a:solidFill>
            </a:endParaRP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800" dirty="0">
                <a:solidFill>
                  <a:schemeClr val="tx1"/>
                </a:solidFill>
              </a:rPr>
              <a:t>Realizacja działań mających na celu </a:t>
            </a:r>
            <a:r>
              <a:rPr lang="pl-PL" sz="2800" b="1" dirty="0" smtClean="0">
                <a:solidFill>
                  <a:srgbClr val="6CB333"/>
                </a:solidFill>
              </a:rPr>
              <a:t>przyspieszenie </a:t>
            </a:r>
            <a:r>
              <a:rPr lang="pl-PL" sz="2800" b="1" dirty="0">
                <a:solidFill>
                  <a:srgbClr val="6CB333"/>
                </a:solidFill>
              </a:rPr>
              <a:t>poprawy jakości powietrza w województwie małopolskim</a:t>
            </a:r>
          </a:p>
          <a:p>
            <a:pPr marL="0" indent="0">
              <a:buClr>
                <a:srgbClr val="003399"/>
              </a:buClr>
              <a:buNone/>
            </a:pPr>
            <a:endParaRPr lang="pl-PL" sz="2100" dirty="0">
              <a:solidFill>
                <a:schemeClr val="tx1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4" b="140"/>
          <a:stretch/>
        </p:blipFill>
        <p:spPr>
          <a:xfrm>
            <a:off x="1555985" y="5017929"/>
            <a:ext cx="10193171" cy="381760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75882" y="1320830"/>
            <a:ext cx="8908901" cy="1305139"/>
          </a:xfrm>
        </p:spPr>
        <p:txBody>
          <a:bodyPr anchor="ctr"/>
          <a:lstStyle/>
          <a:p>
            <a:r>
              <a:rPr lang="pl-PL" sz="4400" b="1" dirty="0">
                <a:solidFill>
                  <a:srgbClr val="6CB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>Ekodoradcy w Małopolsce</a:t>
            </a:r>
          </a:p>
        </p:txBody>
      </p:sp>
    </p:spTree>
    <p:extLst>
      <p:ext uri="{BB962C8B-B14F-4D97-AF65-F5344CB8AC3E}">
        <p14:creationId xmlns:p14="http://schemas.microsoft.com/office/powerpoint/2010/main" val="423079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5796" y="1054978"/>
            <a:ext cx="8777020" cy="1219163"/>
          </a:xfrm>
        </p:spPr>
        <p:txBody>
          <a:bodyPr/>
          <a:lstStyle/>
          <a:p>
            <a:r>
              <a:rPr lang="pl-PL" sz="4400" b="1" dirty="0" smtClean="0">
                <a:solidFill>
                  <a:srgbClr val="CC0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>Działania Ekodoradców - </a:t>
            </a:r>
            <a:br>
              <a:rPr lang="pl-PL" sz="4400" b="1" dirty="0" smtClean="0">
                <a:solidFill>
                  <a:srgbClr val="CC0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</a:br>
            <a:r>
              <a:rPr lang="pl-PL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</a:rPr>
              <a:t>Wspieranie </a:t>
            </a:r>
            <a:r>
              <a:rPr lang="pl-PL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</a:rPr>
              <a:t>wdrażania </a:t>
            </a:r>
            <a:r>
              <a:rPr lang="pl-PL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</a:rPr>
              <a:t>uchwały antysmogowej dla Małopolski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1341802" y="3109558"/>
            <a:ext cx="5745163" cy="5182600"/>
          </a:xfrm>
        </p:spPr>
        <p:txBody>
          <a:bodyPr numCol="1" anchor="t"/>
          <a:lstStyle/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CC006A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rgbClr val="CF0E72"/>
                </a:solidFill>
                <a:latin typeface="Roboto Regular"/>
              </a:rPr>
              <a:t>5 652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kontroli palenisk,</a:t>
            </a:r>
            <a:endParaRPr lang="pl-PL" sz="2400" b="1" dirty="0">
              <a:solidFill>
                <a:srgbClr val="CF0E72"/>
              </a:solidFill>
              <a:latin typeface="Roboto Regular"/>
            </a:endParaRP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CC006A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Wykonanie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inwentaryzacji źródeł 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/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</a:b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ogrzewania dla </a:t>
            </a:r>
            <a:r>
              <a:rPr lang="pl-PL" sz="2400" b="1" dirty="0">
                <a:solidFill>
                  <a:srgbClr val="CF0E72"/>
                </a:solidFill>
                <a:latin typeface="Roboto Regular"/>
              </a:rPr>
              <a:t>49 </a:t>
            </a:r>
            <a:r>
              <a:rPr lang="pl-PL" sz="2400" b="1" dirty="0" smtClean="0">
                <a:solidFill>
                  <a:srgbClr val="CF0E72"/>
                </a:solidFill>
                <a:latin typeface="Roboto Regular"/>
              </a:rPr>
              <a:t>321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budynków,</a:t>
            </a: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CC006A"/>
              </a:buClr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Pomoc dla </a:t>
            </a:r>
            <a:r>
              <a:rPr lang="pl-PL" sz="2400" b="1" dirty="0" smtClean="0">
                <a:solidFill>
                  <a:srgbClr val="CF0E72"/>
                </a:solidFill>
                <a:latin typeface="Roboto Regular"/>
              </a:rPr>
              <a:t>961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osób 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dotkniętym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ubóstwem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energetycznym,</a:t>
            </a: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CC006A"/>
              </a:buClr>
              <a:buFont typeface="Wingdings" panose="05000000000000000000" pitchFamily="2" charset="2"/>
              <a:buChar char="§"/>
            </a:pP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Badanie </a:t>
            </a:r>
            <a:r>
              <a:rPr lang="pl-PL" sz="2400" b="1" dirty="0">
                <a:solidFill>
                  <a:srgbClr val="CF0E72"/>
                </a:solidFill>
                <a:latin typeface="Roboto Regular"/>
              </a:rPr>
              <a:t>2 </a:t>
            </a:r>
            <a:r>
              <a:rPr lang="pl-PL" sz="2400" b="1" dirty="0" smtClean="0">
                <a:solidFill>
                  <a:srgbClr val="CF0E72"/>
                </a:solidFill>
                <a:latin typeface="Roboto Regular"/>
              </a:rPr>
              <a:t>863 </a:t>
            </a: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budynków 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kamerą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</a:b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</a:rPr>
              <a:t>termowizyjną.</a:t>
            </a:r>
            <a:endParaRPr lang="pl-PL" sz="2400" b="1" dirty="0">
              <a:solidFill>
                <a:srgbClr val="CF0E72"/>
              </a:solidFill>
              <a:latin typeface="Roboto Regular"/>
            </a:endParaRPr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246" y="3090971"/>
            <a:ext cx="4707181" cy="3116154"/>
          </a:xfr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247" y="6402019"/>
            <a:ext cx="4707181" cy="3116154"/>
          </a:xfrm>
          <a:prstGeom prst="rect">
            <a:avLst/>
          </a:prstGeom>
        </p:spPr>
      </p:pic>
      <p:pic>
        <p:nvPicPr>
          <p:cNvPr id="12" name="pasted-image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54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5796" y="1371501"/>
            <a:ext cx="8777020" cy="1219163"/>
          </a:xfrm>
        </p:spPr>
        <p:txBody>
          <a:bodyPr/>
          <a:lstStyle/>
          <a:p>
            <a:r>
              <a:rPr lang="pl-PL" sz="4400" b="1" dirty="0" smtClean="0">
                <a:solidFill>
                  <a:srgbClr val="6CB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>Działania </a:t>
            </a:r>
            <a:r>
              <a:rPr lang="pl-PL" sz="4400" b="1" dirty="0" err="1" smtClean="0">
                <a:solidFill>
                  <a:srgbClr val="6CB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>Ekodoradców</a:t>
            </a:r>
            <a:r>
              <a:rPr lang="pl-PL" sz="4400" b="1" dirty="0" smtClean="0">
                <a:solidFill>
                  <a:srgbClr val="6CB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>  </a:t>
            </a:r>
            <a:r>
              <a:rPr lang="pl-PL" sz="4400" b="1" dirty="0" smtClean="0">
                <a:solidFill>
                  <a:srgbClr val="CC0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  <a:t/>
            </a:r>
            <a:br>
              <a:rPr lang="pl-PL" sz="4400" b="1" dirty="0" smtClean="0">
                <a:solidFill>
                  <a:srgbClr val="CC0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"/>
              </a:rPr>
            </a:b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1200150" y="3163434"/>
            <a:ext cx="6366510" cy="5619750"/>
          </a:xfrm>
        </p:spPr>
        <p:txBody>
          <a:bodyPr numCol="1"/>
          <a:lstStyle/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rgbClr val="6CB333"/>
                </a:solidFill>
                <a:latin typeface="Roboto Regular"/>
              </a:rPr>
              <a:t>536 796 </a:t>
            </a:r>
            <a:r>
              <a:rPr lang="pl-PL" sz="2400" dirty="0">
                <a:latin typeface="Roboto Regular"/>
              </a:rPr>
              <a:t>porad udzielonych </a:t>
            </a:r>
            <a:r>
              <a:rPr lang="pl-PL" sz="2400" dirty="0" smtClean="0">
                <a:latin typeface="Roboto Regular"/>
              </a:rPr>
              <a:t>mieszkańcom, </a:t>
            </a:r>
            <a:endParaRPr lang="pl-PL" sz="2400" dirty="0">
              <a:latin typeface="Roboto Regular"/>
            </a:endParaRP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rgbClr val="6CB333"/>
                </a:solidFill>
                <a:latin typeface="Roboto Regular"/>
              </a:rPr>
              <a:t>23 584 </a:t>
            </a:r>
            <a:r>
              <a:rPr lang="pl-PL" sz="2400" dirty="0">
                <a:latin typeface="Roboto Regular"/>
              </a:rPr>
              <a:t>zawartych </a:t>
            </a:r>
            <a:r>
              <a:rPr lang="pl-PL" sz="2400" dirty="0" smtClean="0">
                <a:latin typeface="Roboto Regular"/>
              </a:rPr>
              <a:t>umów </a:t>
            </a:r>
            <a:r>
              <a:rPr lang="pl-PL" sz="2400" dirty="0">
                <a:latin typeface="Roboto Regular"/>
              </a:rPr>
              <a:t>na dofinansowanie  </a:t>
            </a:r>
            <a:r>
              <a:rPr lang="pl-PL" sz="2400" dirty="0" smtClean="0">
                <a:latin typeface="Roboto Regular"/>
              </a:rPr>
              <a:t/>
            </a:r>
            <a:br>
              <a:rPr lang="pl-PL" sz="2400" dirty="0" smtClean="0">
                <a:latin typeface="Roboto Regular"/>
              </a:rPr>
            </a:br>
            <a:r>
              <a:rPr lang="pl-PL" sz="2400" dirty="0" smtClean="0">
                <a:latin typeface="Roboto Regular"/>
              </a:rPr>
              <a:t>wymiany kotłów,</a:t>
            </a:r>
            <a:endParaRPr lang="pl-PL" sz="2400" dirty="0">
              <a:latin typeface="Roboto Regular"/>
            </a:endParaRP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400" dirty="0" smtClean="0">
                <a:latin typeface="Roboto Regular"/>
              </a:rPr>
              <a:t>Rozdystrybuowanych </a:t>
            </a:r>
            <a:r>
              <a:rPr lang="pl-PL" sz="2400" b="1" dirty="0">
                <a:solidFill>
                  <a:srgbClr val="6CB333"/>
                </a:solidFill>
                <a:latin typeface="Roboto Regular"/>
              </a:rPr>
              <a:t>873 264 </a:t>
            </a:r>
            <a:r>
              <a:rPr lang="pl-PL" sz="2400" dirty="0" smtClean="0">
                <a:latin typeface="Roboto Regular"/>
              </a:rPr>
              <a:t>materiałów </a:t>
            </a:r>
            <a:br>
              <a:rPr lang="pl-PL" sz="2400" dirty="0" smtClean="0">
                <a:latin typeface="Roboto Regular"/>
              </a:rPr>
            </a:br>
            <a:r>
              <a:rPr lang="pl-PL" sz="2400" dirty="0" smtClean="0">
                <a:latin typeface="Roboto Regular"/>
              </a:rPr>
              <a:t>edukacyjnych,</a:t>
            </a:r>
            <a:endParaRPr lang="pl-PL" sz="2400" dirty="0">
              <a:latin typeface="Roboto Regular"/>
            </a:endParaRPr>
          </a:p>
          <a:p>
            <a:pPr defTabSz="391193" latinLnBrk="1">
              <a:lnSpc>
                <a:spcPct val="150000"/>
              </a:lnSpc>
              <a:spcBef>
                <a:spcPts val="24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latin typeface="Roboto Regular"/>
              </a:rPr>
              <a:t> </a:t>
            </a:r>
            <a:r>
              <a:rPr lang="pl-PL" sz="2400" dirty="0" smtClean="0">
                <a:latin typeface="Roboto Regular"/>
              </a:rPr>
              <a:t>Organizacja wydarzeń z udziałem </a:t>
            </a:r>
            <a:br>
              <a:rPr lang="pl-PL" sz="2400" dirty="0" smtClean="0">
                <a:latin typeface="Roboto Regular"/>
              </a:rPr>
            </a:br>
            <a:r>
              <a:rPr lang="pl-PL" sz="2400" b="1" dirty="0" smtClean="0">
                <a:solidFill>
                  <a:srgbClr val="6CB333"/>
                </a:solidFill>
                <a:latin typeface="Roboto Regular"/>
              </a:rPr>
              <a:t>350 743</a:t>
            </a:r>
            <a:r>
              <a:rPr lang="pl-PL" sz="2400" dirty="0" smtClean="0">
                <a:latin typeface="Roboto Regular"/>
              </a:rPr>
              <a:t> osób.</a:t>
            </a:r>
            <a:endParaRPr lang="pl-PL" sz="2400" dirty="0">
              <a:latin typeface="Roboto Regular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06" y="6423289"/>
            <a:ext cx="4871303" cy="322480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06" y="3021465"/>
            <a:ext cx="4871303" cy="3224803"/>
          </a:xfrm>
          <a:prstGeom prst="rect">
            <a:avLst/>
          </a:prstGeom>
        </p:spPr>
      </p:pic>
      <p:pic>
        <p:nvPicPr>
          <p:cNvPr id="7" name="pasted-image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66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1"/>
          <p:cNvSpPr txBox="1">
            <a:spLocks/>
          </p:cNvSpPr>
          <p:nvPr/>
        </p:nvSpPr>
        <p:spPr bwMode="auto">
          <a:xfrm>
            <a:off x="1691586" y="7681235"/>
            <a:ext cx="10293149" cy="145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6" tIns="45700" rIns="91396" bIns="45700"/>
          <a:lstStyle>
            <a:lvl1pPr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742950" indent="-28575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11430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16002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20574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5146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29718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4290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38862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 eaLnBrk="1" hangingPunct="1">
              <a:lnSpc>
                <a:spcPct val="150000"/>
              </a:lnSpc>
              <a:buNone/>
            </a:pPr>
            <a:r>
              <a:rPr lang="pl-PL" altLang="pl-PL" dirty="0" smtClean="0"/>
              <a:t>Gminy – partnerzy projektu LIFE wymieniły średnio </a:t>
            </a:r>
            <a:r>
              <a:rPr lang="pl-PL" altLang="pl-PL" b="1" dirty="0" smtClean="0">
                <a:solidFill>
                  <a:srgbClr val="CC006A"/>
                </a:solidFill>
              </a:rPr>
              <a:t>dwukrotnie więcej </a:t>
            </a:r>
            <a:r>
              <a:rPr lang="pl-PL" altLang="pl-PL" dirty="0" smtClean="0"/>
              <a:t>kotłów niż pozostałe gminy</a:t>
            </a:r>
            <a:endParaRPr lang="pl-PL" altLang="pl-PL" dirty="0"/>
          </a:p>
        </p:txBody>
      </p:sp>
      <p:graphicFrame>
        <p:nvGraphicFramePr>
          <p:cNvPr id="3" name="Wykres 2"/>
          <p:cNvGraphicFramePr>
            <a:graphicFrameLocks/>
          </p:cNvGraphicFramePr>
          <p:nvPr>
            <p:extLst/>
          </p:nvPr>
        </p:nvGraphicFramePr>
        <p:xfrm>
          <a:off x="2348992" y="2427877"/>
          <a:ext cx="10655808" cy="4588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>
          <a:xfrm>
            <a:off x="3236181" y="530880"/>
            <a:ext cx="7305420" cy="1219200"/>
          </a:xfrm>
          <a:prstGeom prst="rect">
            <a:avLst/>
          </a:prstGeom>
        </p:spPr>
        <p:txBody>
          <a:bodyPr/>
          <a:lstStyle>
            <a:lvl1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1pPr>
            <a:lvl2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2477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097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599468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796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altLang="pl-PL" sz="3200" dirty="0" smtClean="0">
                <a:solidFill>
                  <a:srgbClr val="003399"/>
                </a:solidFill>
              </a:rPr>
              <a:t>Efekty wymiany kotłów w gminach Małopolski w </a:t>
            </a:r>
            <a:r>
              <a:rPr lang="pl-PL" altLang="pl-PL" sz="3200" dirty="0">
                <a:solidFill>
                  <a:srgbClr val="003399"/>
                </a:solidFill>
              </a:rPr>
              <a:t>latach 2016-2018</a:t>
            </a:r>
          </a:p>
        </p:txBody>
      </p:sp>
      <p:pic>
        <p:nvPicPr>
          <p:cNvPr id="5" name="pasted-image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55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Prostokąt 5"/>
          <p:cNvSpPr>
            <a:spLocks noChangeArrowheads="1"/>
          </p:cNvSpPr>
          <p:nvPr/>
        </p:nvSpPr>
        <p:spPr bwMode="auto">
          <a:xfrm>
            <a:off x="4694239" y="2919413"/>
            <a:ext cx="4265611" cy="2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599" tIns="40801" rIns="81599" bIns="40801">
            <a:spAutoFit/>
          </a:bodyPr>
          <a:lstStyle/>
          <a:p>
            <a:endParaRPr lang="pl-PL" altLang="pl-PL" sz="1387" b="1">
              <a:latin typeface="Corbel" panose="020B050302020402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722" y="4819756"/>
            <a:ext cx="4274308" cy="2243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075" y="7063740"/>
            <a:ext cx="1823395" cy="2579221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4"/>
          <a:srcRect l="3916" t="2865"/>
          <a:stretch/>
        </p:blipFill>
        <p:spPr>
          <a:xfrm>
            <a:off x="8494006" y="1691161"/>
            <a:ext cx="4319024" cy="2912249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>
            <a:off x="1389888" y="512064"/>
            <a:ext cx="1112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003399"/>
                </a:solidFill>
              </a:rPr>
              <a:t>Pozostałe działania II fazy projektu LIFE</a:t>
            </a:r>
            <a:endParaRPr lang="pl-PL" sz="3200" b="1" dirty="0">
              <a:solidFill>
                <a:srgbClr val="003399"/>
              </a:solidFill>
            </a:endParaRPr>
          </a:p>
        </p:txBody>
      </p:sp>
      <p:sp>
        <p:nvSpPr>
          <p:cNvPr id="16" name="Shape 87"/>
          <p:cNvSpPr>
            <a:spLocks noChangeArrowheads="1"/>
          </p:cNvSpPr>
          <p:nvPr/>
        </p:nvSpPr>
        <p:spPr bwMode="auto">
          <a:xfrm>
            <a:off x="1512332" y="1942622"/>
            <a:ext cx="6774418" cy="6540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 marL="457200" indent="-4572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742950" indent="-28575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11430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16002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20574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5146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29718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4290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38862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rgbClr val="003399"/>
                </a:solidFill>
              </a:rPr>
              <a:t>Szkolenia</a:t>
            </a:r>
            <a:r>
              <a:rPr lang="pl-PL" dirty="0">
                <a:solidFill>
                  <a:schemeClr val="tx1"/>
                </a:solidFill>
              </a:rPr>
              <a:t> specjalistyczne:</a:t>
            </a:r>
          </a:p>
          <a:p>
            <a:pPr lvl="1">
              <a:spcBef>
                <a:spcPts val="12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000" b="1" dirty="0">
                <a:solidFill>
                  <a:srgbClr val="003399"/>
                </a:solidFill>
              </a:rPr>
              <a:t>kontrola </a:t>
            </a:r>
            <a:r>
              <a:rPr lang="pl-PL" sz="2000" b="1" dirty="0" smtClean="0">
                <a:solidFill>
                  <a:srgbClr val="003399"/>
                </a:solidFill>
              </a:rPr>
              <a:t>spalania odpadów </a:t>
            </a:r>
            <a:r>
              <a:rPr lang="pl-PL" sz="2000" dirty="0" smtClean="0">
                <a:solidFill>
                  <a:schemeClr val="tx1"/>
                </a:solidFill>
              </a:rPr>
              <a:t>i przestrzegania uchwały antysmogowej: </a:t>
            </a:r>
            <a:r>
              <a:rPr lang="pl-PL" sz="2000" b="1" dirty="0">
                <a:solidFill>
                  <a:srgbClr val="003399"/>
                </a:solidFill>
              </a:rPr>
              <a:t>474 </a:t>
            </a:r>
            <a:r>
              <a:rPr lang="pl-PL" sz="2000" b="1" dirty="0" smtClean="0">
                <a:solidFill>
                  <a:srgbClr val="003399"/>
                </a:solidFill>
              </a:rPr>
              <a:t>osób </a:t>
            </a:r>
            <a:r>
              <a:rPr lang="pl-PL" sz="2000" dirty="0" smtClean="0">
                <a:solidFill>
                  <a:schemeClr val="tx1"/>
                </a:solidFill>
              </a:rPr>
              <a:t>(urzędnicy, strażnicy miejscy, policjanci)</a:t>
            </a:r>
            <a:endParaRPr lang="pl-PL" sz="2000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000" dirty="0" smtClean="0">
                <a:solidFill>
                  <a:schemeClr val="tx1"/>
                </a:solidFill>
              </a:rPr>
              <a:t>finansowanie </a:t>
            </a:r>
            <a:r>
              <a:rPr lang="pl-PL" sz="2000" dirty="0">
                <a:solidFill>
                  <a:schemeClr val="tx1"/>
                </a:solidFill>
              </a:rPr>
              <a:t>działań </a:t>
            </a:r>
            <a:r>
              <a:rPr lang="pl-PL" sz="2000" dirty="0" smtClean="0">
                <a:solidFill>
                  <a:schemeClr val="tx1"/>
                </a:solidFill>
              </a:rPr>
              <a:t>termomodernizacyjnych: </a:t>
            </a:r>
            <a:br>
              <a:rPr lang="pl-PL" sz="2000" dirty="0" smtClean="0">
                <a:solidFill>
                  <a:schemeClr val="tx1"/>
                </a:solidFill>
              </a:rPr>
            </a:br>
            <a:r>
              <a:rPr lang="pl-PL" sz="2000" b="1" dirty="0" smtClean="0">
                <a:solidFill>
                  <a:srgbClr val="003399"/>
                </a:solidFill>
              </a:rPr>
              <a:t>170 osób,</a:t>
            </a:r>
            <a:endParaRPr lang="pl-PL" sz="2000" b="1" dirty="0">
              <a:solidFill>
                <a:srgbClr val="003399"/>
              </a:solidFill>
            </a:endParaRPr>
          </a:p>
          <a:p>
            <a:pPr lvl="1">
              <a:spcBef>
                <a:spcPts val="1200"/>
              </a:spcBef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</a:rPr>
              <a:t>baza inwentaryzacji </a:t>
            </a:r>
            <a:r>
              <a:rPr lang="pl-PL" sz="2000" dirty="0" smtClean="0">
                <a:solidFill>
                  <a:schemeClr val="tx1"/>
                </a:solidFill>
              </a:rPr>
              <a:t>ogrzewania: </a:t>
            </a:r>
            <a:r>
              <a:rPr lang="pl-PL" sz="2000" b="1" dirty="0">
                <a:solidFill>
                  <a:srgbClr val="003399"/>
                </a:solidFill>
              </a:rPr>
              <a:t>167 </a:t>
            </a:r>
            <a:r>
              <a:rPr lang="pl-PL" sz="2000" b="1" dirty="0" smtClean="0">
                <a:solidFill>
                  <a:srgbClr val="003399"/>
                </a:solidFill>
              </a:rPr>
              <a:t>osób</a:t>
            </a:r>
            <a:r>
              <a:rPr lang="pl-PL" sz="2000" dirty="0" smtClean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</a:rPr>
              <a:t>Autorskie </a:t>
            </a:r>
            <a:r>
              <a:rPr lang="pl-PL" b="1" dirty="0" smtClean="0">
                <a:solidFill>
                  <a:srgbClr val="003399"/>
                </a:solidFill>
              </a:rPr>
              <a:t>studia podyplomowe </a:t>
            </a:r>
            <a:r>
              <a:rPr lang="pl-PL" dirty="0" smtClean="0">
                <a:solidFill>
                  <a:schemeClr val="tx1"/>
                </a:solidFill>
              </a:rPr>
              <a:t>na AGH dla </a:t>
            </a:r>
            <a:r>
              <a:rPr lang="pl-PL" dirty="0">
                <a:solidFill>
                  <a:schemeClr val="tx1"/>
                </a:solidFill>
              </a:rPr>
              <a:t>114 osób zajmujących się ochroną powietrza w </a:t>
            </a:r>
            <a:r>
              <a:rPr lang="pl-PL" dirty="0" smtClean="0">
                <a:solidFill>
                  <a:schemeClr val="tx1"/>
                </a:solidFill>
              </a:rPr>
              <a:t>regionie.</a:t>
            </a: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</a:rPr>
              <a:t>System </a:t>
            </a:r>
            <a:r>
              <a:rPr lang="pl-PL" b="1" dirty="0" err="1" smtClean="0">
                <a:solidFill>
                  <a:srgbClr val="003399"/>
                </a:solidFill>
              </a:rPr>
              <a:t>Ekointerwencji</a:t>
            </a:r>
            <a:r>
              <a:rPr lang="pl-PL" b="1" dirty="0" smtClean="0">
                <a:solidFill>
                  <a:srgbClr val="003399"/>
                </a:solidFill>
              </a:rPr>
              <a:t> </a:t>
            </a:r>
            <a:r>
              <a:rPr lang="pl-PL" dirty="0" smtClean="0">
                <a:solidFill>
                  <a:schemeClr val="tx1"/>
                </a:solidFill>
              </a:rPr>
              <a:t>– </a:t>
            </a:r>
            <a:r>
              <a:rPr lang="pl-PL" b="1" dirty="0" smtClean="0">
                <a:solidFill>
                  <a:srgbClr val="003399"/>
                </a:solidFill>
              </a:rPr>
              <a:t>1100</a:t>
            </a:r>
            <a:r>
              <a:rPr lang="pl-PL" dirty="0" smtClean="0">
                <a:solidFill>
                  <a:schemeClr val="tx1"/>
                </a:solidFill>
              </a:rPr>
              <a:t> zgłoszeń naruszeń przepisów środowiskowych.</a:t>
            </a: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tx1"/>
                </a:solidFill>
              </a:rPr>
              <a:t>Przekazanie </a:t>
            </a:r>
            <a:r>
              <a:rPr lang="pl-PL" b="1" dirty="0">
                <a:solidFill>
                  <a:srgbClr val="003399"/>
                </a:solidFill>
              </a:rPr>
              <a:t>1 800 oczyszczaczy powietrza</a:t>
            </a:r>
            <a:r>
              <a:rPr lang="pl-PL" dirty="0">
                <a:solidFill>
                  <a:schemeClr val="tx1"/>
                </a:solidFill>
              </a:rPr>
              <a:t> do przedszkoli, żłobków, klubów malucha, </a:t>
            </a:r>
            <a:r>
              <a:rPr lang="pl-PL" dirty="0" smtClean="0">
                <a:solidFill>
                  <a:schemeClr val="tx1"/>
                </a:solidFill>
              </a:rPr>
              <a:t>szpitali.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7" name="pasted-image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2170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 txBox="1">
            <a:spLocks/>
          </p:cNvSpPr>
          <p:nvPr/>
        </p:nvSpPr>
        <p:spPr>
          <a:xfrm>
            <a:off x="2619632" y="502764"/>
            <a:ext cx="8538519" cy="486032"/>
          </a:xfrm>
          <a:prstGeom prst="rect">
            <a:avLst/>
          </a:prstGeom>
        </p:spPr>
        <p:txBody>
          <a:bodyPr/>
          <a:lstStyle>
            <a:lvl1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1pPr>
            <a:lvl2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2477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097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599468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796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r>
              <a:rPr lang="pl-PL" altLang="pl-PL" sz="3600" dirty="0" smtClean="0">
                <a:solidFill>
                  <a:srgbClr val="003399"/>
                </a:solidFill>
              </a:rPr>
              <a:t>Nowe gminy w projekcie LIFE</a:t>
            </a: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9487847" y="3215350"/>
            <a:ext cx="3340608" cy="4492753"/>
          </a:xfrm>
          <a:prstGeom prst="rect">
            <a:avLst/>
          </a:prstGeom>
        </p:spPr>
        <p:txBody>
          <a:bodyPr/>
          <a:lstStyle>
            <a:lvl1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1pPr>
            <a:lvl2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2pPr>
            <a:lvl3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3pPr>
            <a:lvl4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4pPr>
            <a:lvl5pPr algn="ctr" defTabSz="582613" rtl="0" eaLnBrk="0" fontAlgn="base" hangingPunct="0">
              <a:lnSpc>
                <a:spcPct val="90000"/>
              </a:lnSpc>
              <a:spcBef>
                <a:spcPts val="1600"/>
              </a:spcBef>
              <a:spcAft>
                <a:spcPct val="0"/>
              </a:spcAft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5pPr>
            <a:lvl6pPr indent="1142477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6pPr>
            <a:lvl7pPr indent="137097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7pPr>
            <a:lvl8pPr indent="1599468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8pPr>
            <a:lvl9pPr indent="1827963" defTabSz="583934">
              <a:lnSpc>
                <a:spcPct val="90000"/>
              </a:lnSpc>
              <a:spcBef>
                <a:spcPts val="1600"/>
              </a:spcBef>
              <a:defRPr sz="4800" b="1">
                <a:solidFill>
                  <a:srgbClr val="414241"/>
                </a:solidFill>
                <a:latin typeface="Aller"/>
                <a:ea typeface="Aller"/>
                <a:cs typeface="Aller"/>
                <a:sym typeface="Aller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Gromnik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Kościelisko 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Krzeszowice 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Myślenice 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Stryszów 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Sułkowice</a:t>
            </a:r>
          </a:p>
          <a:p>
            <a:pPr marL="457200" indent="-457200" algn="l">
              <a:buFont typeface="+mj-lt"/>
              <a:buAutoNum type="arabicPeriod"/>
            </a:pPr>
            <a:r>
              <a:rPr lang="pl-PL" altLang="pl-PL" sz="2400" dirty="0" smtClean="0">
                <a:solidFill>
                  <a:srgbClr val="003399"/>
                </a:solidFill>
              </a:rPr>
              <a:t>Wielka </a:t>
            </a:r>
            <a:r>
              <a:rPr lang="pl-PL" altLang="pl-PL" sz="2400" dirty="0">
                <a:solidFill>
                  <a:srgbClr val="003399"/>
                </a:solidFill>
              </a:rPr>
              <a:t>Wieś</a:t>
            </a:r>
            <a:endParaRPr lang="pl-PL" altLang="pl-PL" sz="2400" dirty="0" smtClean="0">
              <a:solidFill>
                <a:srgbClr val="003399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791"/>
            <a:ext cx="9428555" cy="7075873"/>
          </a:xfrm>
          <a:prstGeom prst="rect">
            <a:avLst/>
          </a:prstGeom>
        </p:spPr>
      </p:pic>
      <p:pic>
        <p:nvPicPr>
          <p:cNvPr id="6" name="pasted-image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982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Prostokąt 5"/>
          <p:cNvSpPr>
            <a:spLocks noChangeArrowheads="1"/>
          </p:cNvSpPr>
          <p:nvPr/>
        </p:nvSpPr>
        <p:spPr bwMode="auto">
          <a:xfrm>
            <a:off x="4694239" y="2919413"/>
            <a:ext cx="4265611" cy="2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599" tIns="40801" rIns="81599" bIns="40801">
            <a:spAutoFit/>
          </a:bodyPr>
          <a:lstStyle/>
          <a:p>
            <a:endParaRPr lang="pl-PL" altLang="pl-PL" sz="1387" b="1">
              <a:latin typeface="Corbel" panose="020B0503020204020204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1389888" y="512064"/>
            <a:ext cx="1112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003399"/>
                </a:solidFill>
              </a:rPr>
              <a:t>Planowane działania w III fazie projektu LIFE</a:t>
            </a:r>
            <a:endParaRPr lang="pl-PL" sz="3200" b="1" dirty="0">
              <a:solidFill>
                <a:srgbClr val="003399"/>
              </a:solidFill>
            </a:endParaRPr>
          </a:p>
        </p:txBody>
      </p:sp>
      <p:sp>
        <p:nvSpPr>
          <p:cNvPr id="16" name="Shape 87"/>
          <p:cNvSpPr>
            <a:spLocks noChangeArrowheads="1"/>
          </p:cNvSpPr>
          <p:nvPr/>
        </p:nvSpPr>
        <p:spPr bwMode="auto">
          <a:xfrm>
            <a:off x="1625977" y="1942622"/>
            <a:ext cx="6894778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 marL="457200" indent="-4572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  <a:lvl2pPr marL="742950" indent="-28575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2pPr>
            <a:lvl3pPr marL="11430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3pPr>
            <a:lvl4pPr marL="16002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4pPr>
            <a:lvl5pPr marL="2057400" indent="-228600" defTabSz="582613">
              <a:spcBef>
                <a:spcPts val="2200"/>
              </a:spcBef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5pPr>
            <a:lvl6pPr marL="25146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6pPr>
            <a:lvl7pPr marL="29718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7pPr>
            <a:lvl8pPr marL="34290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8pPr>
            <a:lvl9pPr marL="3886200" indent="-228600" defTabSz="582613" eaLnBrk="0" fontAlgn="base" hangingPunct="0">
              <a:spcBef>
                <a:spcPts val="2200"/>
              </a:spcBef>
              <a:spcAft>
                <a:spcPct val="0"/>
              </a:spcAft>
              <a:buSzPct val="75000"/>
              <a:buChar char="•"/>
              <a:defRPr sz="2400">
                <a:solidFill>
                  <a:srgbClr val="414141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9pPr>
          </a:lstStyle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</a:rPr>
              <a:t>Nowy </a:t>
            </a:r>
            <a:r>
              <a:rPr lang="pl-PL" b="1" dirty="0" smtClean="0">
                <a:solidFill>
                  <a:srgbClr val="003399"/>
                </a:solidFill>
              </a:rPr>
              <a:t>Program ochrony powietrza </a:t>
            </a:r>
            <a:r>
              <a:rPr lang="pl-PL" dirty="0" smtClean="0">
                <a:solidFill>
                  <a:schemeClr val="tx1"/>
                </a:solidFill>
              </a:rPr>
              <a:t>dla Małopolski.</a:t>
            </a:r>
            <a:endParaRPr lang="pl-PL" dirty="0">
              <a:solidFill>
                <a:schemeClr val="tx1"/>
              </a:solidFill>
            </a:endParaRP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b="1" dirty="0" smtClean="0">
                <a:solidFill>
                  <a:srgbClr val="003399"/>
                </a:solidFill>
              </a:rPr>
              <a:t>Monitoring </a:t>
            </a:r>
            <a:r>
              <a:rPr lang="pl-PL" b="1" dirty="0">
                <a:solidFill>
                  <a:srgbClr val="003399"/>
                </a:solidFill>
              </a:rPr>
              <a:t>jakości powietrza </a:t>
            </a:r>
            <a:r>
              <a:rPr lang="pl-PL" dirty="0">
                <a:solidFill>
                  <a:schemeClr val="tx1"/>
                </a:solidFill>
              </a:rPr>
              <a:t>w małopolskich </a:t>
            </a:r>
            <a:r>
              <a:rPr lang="pl-PL" dirty="0" smtClean="0">
                <a:solidFill>
                  <a:schemeClr val="tx1"/>
                </a:solidFill>
              </a:rPr>
              <a:t>szkołach:</a:t>
            </a:r>
            <a:endParaRPr lang="pl-PL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  <a:buClr>
                <a:srgbClr val="6CB333"/>
              </a:buClr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/>
                </a:solidFill>
              </a:rPr>
              <a:t>Montaż </a:t>
            </a:r>
            <a:r>
              <a:rPr lang="pl-PL" sz="2000" dirty="0" smtClean="0">
                <a:solidFill>
                  <a:schemeClr val="tx1"/>
                </a:solidFill>
              </a:rPr>
              <a:t>czujników w szkołach </a:t>
            </a:r>
            <a:r>
              <a:rPr lang="pl-PL" sz="2000" dirty="0">
                <a:solidFill>
                  <a:schemeClr val="tx1"/>
                </a:solidFill>
              </a:rPr>
              <a:t>w każdej ze 182 </a:t>
            </a:r>
            <a:r>
              <a:rPr lang="pl-PL" sz="2000" dirty="0" smtClean="0">
                <a:solidFill>
                  <a:schemeClr val="tx1"/>
                </a:solidFill>
              </a:rPr>
              <a:t>gmin,</a:t>
            </a:r>
            <a:endParaRPr lang="pl-PL" sz="2000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  <a:buClr>
                <a:srgbClr val="6CB333"/>
              </a:buClr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/>
                </a:solidFill>
              </a:rPr>
              <a:t>Montaż </a:t>
            </a:r>
            <a:r>
              <a:rPr lang="pl-PL" sz="2000" dirty="0">
                <a:solidFill>
                  <a:schemeClr val="tx1"/>
                </a:solidFill>
              </a:rPr>
              <a:t>elektronicznych tablic z wynikami </a:t>
            </a:r>
            <a:r>
              <a:rPr lang="pl-PL" sz="2000" dirty="0" smtClean="0">
                <a:solidFill>
                  <a:schemeClr val="tx1"/>
                </a:solidFill>
              </a:rPr>
              <a:t>pomiarów,</a:t>
            </a:r>
            <a:endParaRPr lang="pl-PL" sz="2000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  <a:buClr>
                <a:srgbClr val="6CB333"/>
              </a:buClr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/>
                </a:solidFill>
              </a:rPr>
              <a:t>Akcje </a:t>
            </a:r>
            <a:r>
              <a:rPr lang="pl-PL" sz="2000" dirty="0" smtClean="0">
                <a:solidFill>
                  <a:schemeClr val="tx1"/>
                </a:solidFill>
              </a:rPr>
              <a:t>edukacyjne.</a:t>
            </a:r>
            <a:endParaRPr lang="pl-PL" sz="2000" dirty="0">
              <a:solidFill>
                <a:schemeClr val="tx1"/>
              </a:solidFill>
            </a:endParaRP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</a:rPr>
              <a:t>Aplikacja mobilna do zgłoszeń </a:t>
            </a:r>
            <a:r>
              <a:rPr lang="pl-PL" b="1" dirty="0" err="1" smtClean="0">
                <a:solidFill>
                  <a:srgbClr val="003399"/>
                </a:solidFill>
              </a:rPr>
              <a:t>Ekointerwencji</a:t>
            </a:r>
            <a:r>
              <a:rPr lang="pl-PL" dirty="0" smtClean="0">
                <a:solidFill>
                  <a:schemeClr val="tx1"/>
                </a:solidFill>
              </a:rPr>
              <a:t> - </a:t>
            </a:r>
            <a:r>
              <a:rPr lang="pl-PL" dirty="0">
                <a:solidFill>
                  <a:schemeClr val="tx1"/>
                </a:solidFill>
              </a:rPr>
              <a:t>przypadków palenia odpadów i innych naruszeń prawa </a:t>
            </a:r>
            <a:r>
              <a:rPr lang="pl-PL" dirty="0" smtClean="0">
                <a:solidFill>
                  <a:schemeClr val="tx1"/>
                </a:solidFill>
              </a:rPr>
              <a:t>środowiskowego,</a:t>
            </a:r>
          </a:p>
          <a:p>
            <a:pPr>
              <a:buClr>
                <a:srgbClr val="6CB333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solidFill>
                  <a:schemeClr val="tx1"/>
                </a:solidFill>
              </a:rPr>
              <a:t>System informacji o emisjach przemysłowych i awariach.</a:t>
            </a:r>
          </a:p>
        </p:txBody>
      </p:sp>
      <p:pic>
        <p:nvPicPr>
          <p:cNvPr id="8" name="Symbol zastępczy zawartości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154" y="7257906"/>
            <a:ext cx="6405446" cy="2281940"/>
          </a:xfrm>
          <a:prstGeom prst="rect">
            <a:avLst/>
          </a:prstGeom>
        </p:spPr>
      </p:pic>
      <p:pic>
        <p:nvPicPr>
          <p:cNvPr id="9" name="Symbol zastępczy zawartości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40" y="1900194"/>
            <a:ext cx="3112390" cy="2334292"/>
          </a:xfrm>
          <a:prstGeom prst="rect">
            <a:avLst/>
          </a:prstGeom>
        </p:spPr>
      </p:pic>
      <p:pic>
        <p:nvPicPr>
          <p:cNvPr id="10" name="Symbol zastępczy zawartości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850" y="4743450"/>
            <a:ext cx="3744367" cy="2110461"/>
          </a:xfrm>
          <a:prstGeom prst="rect">
            <a:avLst/>
          </a:prstGeom>
        </p:spPr>
      </p:pic>
      <p:pic>
        <p:nvPicPr>
          <p:cNvPr id="11" name="pasted-image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2709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 idx="4294967295"/>
          </p:nvPr>
        </p:nvSpPr>
        <p:spPr>
          <a:xfrm>
            <a:off x="1282700" y="224156"/>
            <a:ext cx="11722100" cy="877887"/>
          </a:xfrm>
          <a:prstGeom prst="rect">
            <a:avLst/>
          </a:prstGeom>
        </p:spPr>
        <p:txBody>
          <a:bodyPr/>
          <a:lstStyle/>
          <a:p>
            <a:r>
              <a:rPr lang="pl-PL" sz="3200" b="1" dirty="0" smtClean="0">
                <a:solidFill>
                  <a:srgbClr val="003399"/>
                </a:solidFill>
                <a:latin typeface="Palatino"/>
              </a:rPr>
              <a:t>Obowiązki gmin w nowym Programie ochrony powietrza</a:t>
            </a:r>
            <a:endParaRPr lang="pl-PL" sz="3200" b="1" dirty="0">
              <a:solidFill>
                <a:srgbClr val="003399"/>
              </a:solidFill>
              <a:latin typeface="Palatino"/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type="body" idx="4294967295"/>
          </p:nvPr>
        </p:nvSpPr>
        <p:spPr>
          <a:xfrm>
            <a:off x="1403350" y="1289686"/>
            <a:ext cx="11601450" cy="7630477"/>
          </a:xfrm>
          <a:prstGeom prst="rect">
            <a:avLst/>
          </a:prstGeom>
        </p:spPr>
        <p:txBody>
          <a:bodyPr/>
          <a:lstStyle/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Przeznaczenie </a:t>
            </a:r>
            <a:r>
              <a:rPr lang="pl-PL" dirty="0">
                <a:latin typeface="Roboto Regular"/>
              </a:rPr>
              <a:t>co najmniej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1% wydatków budżetu </a:t>
            </a:r>
            <a:r>
              <a:rPr lang="pl-PL" dirty="0" smtClean="0">
                <a:latin typeface="Roboto Regular"/>
              </a:rPr>
              <a:t>na </a:t>
            </a:r>
            <a:r>
              <a:rPr lang="pl-PL" dirty="0">
                <a:latin typeface="Roboto Regular"/>
              </a:rPr>
              <a:t>dopłaty do wymiany </a:t>
            </a:r>
            <a:r>
              <a:rPr lang="pl-PL" dirty="0" smtClean="0">
                <a:latin typeface="Roboto Regular"/>
              </a:rPr>
              <a:t>kotłów i instalacje </a:t>
            </a:r>
            <a:r>
              <a:rPr lang="pl-PL" dirty="0" err="1" smtClean="0">
                <a:latin typeface="Roboto Regular"/>
              </a:rPr>
              <a:t>oze</a:t>
            </a:r>
            <a:r>
              <a:rPr lang="pl-PL" dirty="0" smtClean="0">
                <a:latin typeface="Roboto Regular"/>
              </a:rPr>
              <a:t> </a:t>
            </a:r>
            <a:r>
              <a:rPr lang="pl-PL" dirty="0">
                <a:latin typeface="Roboto Regular"/>
              </a:rPr>
              <a:t>u </a:t>
            </a:r>
            <a:r>
              <a:rPr lang="pl-PL" dirty="0" smtClean="0">
                <a:latin typeface="Roboto Regular"/>
              </a:rPr>
              <a:t>mieszkańców.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Brak </a:t>
            </a:r>
            <a:r>
              <a:rPr lang="pl-PL" dirty="0">
                <a:latin typeface="Roboto Regular"/>
              </a:rPr>
              <a:t>dopłat do </a:t>
            </a:r>
            <a:r>
              <a:rPr lang="pl-PL" dirty="0" smtClean="0">
                <a:latin typeface="Roboto Regular"/>
              </a:rPr>
              <a:t>nowych kotłów </a:t>
            </a:r>
            <a:r>
              <a:rPr lang="pl-PL" dirty="0">
                <a:latin typeface="Roboto Regular"/>
              </a:rPr>
              <a:t>na węgiel, preferencje dla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odnawialnych źródeł 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energii</a:t>
            </a:r>
            <a:r>
              <a:rPr lang="pl-PL" dirty="0" smtClean="0">
                <a:latin typeface="Roboto Regular"/>
              </a:rPr>
              <a:t>.</a:t>
            </a:r>
            <a:endParaRPr lang="pl-PL" dirty="0">
              <a:latin typeface="Roboto Regular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>
                <a:latin typeface="Roboto Regular"/>
              </a:rPr>
              <a:t>Wprowadzenie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programów osłonowych dla najuboższych </a:t>
            </a:r>
            <a:r>
              <a:rPr lang="pl-PL" b="1" dirty="0" smtClean="0">
                <a:latin typeface="Roboto Regular"/>
              </a:rPr>
              <a:t>– </a:t>
            </a:r>
            <a:r>
              <a:rPr lang="pl-PL" dirty="0" smtClean="0">
                <a:latin typeface="Roboto Regular"/>
              </a:rPr>
              <a:t>dopłaty </a:t>
            </a:r>
            <a:r>
              <a:rPr lang="pl-PL" dirty="0">
                <a:latin typeface="Roboto Regular"/>
              </a:rPr>
              <a:t>do wyższych kosztów </a:t>
            </a:r>
            <a:r>
              <a:rPr lang="pl-PL" dirty="0" smtClean="0">
                <a:latin typeface="Roboto Regular"/>
              </a:rPr>
              <a:t>ogrzewania.</a:t>
            </a:r>
            <a:endParaRPr lang="pl-PL" dirty="0">
              <a:latin typeface="Roboto Regular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Wyznaczenie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Ekodoradcy dla mieszkańców </a:t>
            </a:r>
            <a:r>
              <a:rPr lang="pl-PL" dirty="0">
                <a:latin typeface="Roboto Regular"/>
              </a:rPr>
              <a:t>w każdej gminie.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Przeprowadzenie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inwentaryzacji 100% źródeł </a:t>
            </a:r>
            <a:r>
              <a:rPr lang="pl-PL" dirty="0">
                <a:latin typeface="Roboto Regular"/>
              </a:rPr>
              <a:t>ogrzewania na obszarze </a:t>
            </a:r>
            <a:r>
              <a:rPr lang="pl-PL" dirty="0" smtClean="0">
                <a:latin typeface="Roboto Regular"/>
              </a:rPr>
              <a:t>gmin.</a:t>
            </a:r>
            <a:endParaRPr lang="pl-PL" dirty="0">
              <a:latin typeface="Roboto Regular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Włączenie </a:t>
            </a:r>
            <a:r>
              <a:rPr lang="pl-PL" dirty="0">
                <a:latin typeface="Roboto Regular"/>
              </a:rPr>
              <a:t>gmin w </a:t>
            </a:r>
            <a:r>
              <a:rPr lang="pl-PL" dirty="0" smtClean="0">
                <a:latin typeface="Roboto Regular"/>
              </a:rPr>
              <a:t>program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Stop Smog </a:t>
            </a:r>
            <a:r>
              <a:rPr lang="pl-PL" dirty="0">
                <a:latin typeface="Roboto Regular"/>
              </a:rPr>
              <a:t>oraz obsługa programu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Czyste 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Powietrze</a:t>
            </a:r>
            <a:r>
              <a:rPr lang="pl-PL" dirty="0" smtClean="0">
                <a:latin typeface="Roboto Regular"/>
              </a:rPr>
              <a:t>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Utworzenie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straży 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gminnej / miejskiej / międzygminnej </a:t>
            </a:r>
            <a:r>
              <a:rPr lang="pl-PL" dirty="0">
                <a:latin typeface="Roboto Regular"/>
              </a:rPr>
              <a:t>prowadzącej kontrole </a:t>
            </a:r>
            <a:r>
              <a:rPr lang="pl-PL" dirty="0" smtClean="0">
                <a:latin typeface="Roboto Regular"/>
              </a:rPr>
              <a:t>interwencyjne (w ciągu 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12 godzin</a:t>
            </a:r>
            <a:r>
              <a:rPr lang="pl-PL" dirty="0" smtClean="0">
                <a:solidFill>
                  <a:srgbClr val="003399"/>
                </a:solidFill>
                <a:latin typeface="Roboto Regular"/>
              </a:rPr>
              <a:t> </a:t>
            </a:r>
            <a:r>
              <a:rPr lang="pl-PL" dirty="0" smtClean="0">
                <a:latin typeface="Roboto Regular"/>
              </a:rPr>
              <a:t>od zgłoszenia) i systemowe (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10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% budynków </a:t>
            </a:r>
            <a:r>
              <a:rPr lang="pl-PL" dirty="0">
                <a:latin typeface="Roboto Regular"/>
              </a:rPr>
              <a:t>ogrzewanych paliwami stałymi </a:t>
            </a:r>
            <a:r>
              <a:rPr lang="pl-PL" dirty="0" smtClean="0">
                <a:latin typeface="Roboto Regular"/>
              </a:rPr>
              <a:t>rocznie).</a:t>
            </a:r>
            <a:endParaRPr lang="pl-PL" dirty="0">
              <a:latin typeface="Roboto Regular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arenR"/>
            </a:pPr>
            <a:r>
              <a:rPr lang="pl-PL" dirty="0" smtClean="0">
                <a:latin typeface="Roboto Regular"/>
              </a:rPr>
              <a:t>Prowadzenie </a:t>
            </a:r>
            <a:r>
              <a:rPr lang="pl-PL" b="1" dirty="0" smtClean="0">
                <a:solidFill>
                  <a:srgbClr val="003399"/>
                </a:solidFill>
                <a:latin typeface="Roboto Regular"/>
              </a:rPr>
              <a:t>akcji </a:t>
            </a:r>
            <a:r>
              <a:rPr lang="pl-PL" b="1" dirty="0">
                <a:solidFill>
                  <a:srgbClr val="003399"/>
                </a:solidFill>
                <a:latin typeface="Roboto Regular"/>
              </a:rPr>
              <a:t>informacyjnej </a:t>
            </a:r>
            <a:r>
              <a:rPr lang="pl-PL" dirty="0" smtClean="0">
                <a:latin typeface="Roboto Regular"/>
              </a:rPr>
              <a:t>o </a:t>
            </a:r>
            <a:r>
              <a:rPr lang="pl-PL" dirty="0">
                <a:latin typeface="Roboto Regular"/>
              </a:rPr>
              <a:t>wymaganiach uchwały antysmogowej z dotarciem do każdego punktu adresowego w </a:t>
            </a:r>
            <a:r>
              <a:rPr lang="pl-PL" dirty="0" smtClean="0">
                <a:latin typeface="Roboto Regular"/>
              </a:rPr>
              <a:t>gminie.</a:t>
            </a:r>
            <a:endParaRPr lang="pl-PL" dirty="0">
              <a:latin typeface="Roboto Regular"/>
            </a:endParaRPr>
          </a:p>
        </p:txBody>
      </p:sp>
      <p:pic>
        <p:nvPicPr>
          <p:cNvPr id="4" name="pasted-ima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28" y="8949690"/>
            <a:ext cx="2992988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4410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1_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rojekt niestandardow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6357</TotalTime>
  <Words>318</Words>
  <Application>Microsoft Office PowerPoint</Application>
  <PresentationFormat>Niestandardowy</PresentationFormat>
  <Paragraphs>51</Paragraphs>
  <Slides>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9</vt:i4>
      </vt:variant>
    </vt:vector>
  </HeadingPairs>
  <TitlesOfParts>
    <vt:vector size="19" baseType="lpstr">
      <vt:lpstr>Aller</vt:lpstr>
      <vt:lpstr>Arial</vt:lpstr>
      <vt:lpstr>Avenir Roman</vt:lpstr>
      <vt:lpstr>Calibri</vt:lpstr>
      <vt:lpstr>Corbel</vt:lpstr>
      <vt:lpstr>Palatino</vt:lpstr>
      <vt:lpstr>Roboto Regular</vt:lpstr>
      <vt:lpstr>Wingdings</vt:lpstr>
      <vt:lpstr>1_Projekt niestandardowy</vt:lpstr>
      <vt:lpstr>Projekt niestandardowy</vt:lpstr>
      <vt:lpstr>Prezentacja programu PowerPoint</vt:lpstr>
      <vt:lpstr>Ekodoradcy w Małopolsce</vt:lpstr>
      <vt:lpstr>Działania Ekodoradców -  Wspieranie wdrażania uchwały antysmogowej dla Małopolski </vt:lpstr>
      <vt:lpstr>Działania Ekodoradców    </vt:lpstr>
      <vt:lpstr>Prezentacja programu PowerPoint</vt:lpstr>
      <vt:lpstr>Prezentacja programu PowerPoint</vt:lpstr>
      <vt:lpstr>Prezentacja programu PowerPoint</vt:lpstr>
      <vt:lpstr>Prezentacja programu PowerPoint</vt:lpstr>
      <vt:lpstr>Obowiązki gmin w nowym Programie ochrony powietrza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70 pkt</dc:title>
  <dc:creator>Piotr Łyczko</dc:creator>
  <cp:lastModifiedBy>Stadnik, Katarzyna</cp:lastModifiedBy>
  <cp:revision>588</cp:revision>
  <cp:lastPrinted>2019-12-24T10:27:58Z</cp:lastPrinted>
  <dcterms:modified xsi:type="dcterms:W3CDTF">2019-12-24T12:08:26Z</dcterms:modified>
</cp:coreProperties>
</file>