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tiff" ContentType="image/tiff"/>
  <Default Extension="vml" ContentType="application/vnd.openxmlformats-officedocument.vmlDrawing"/>
  <Default Extension="xlsx" ContentType="application/vnd.openxmlformats-officedocument.spreadsheetml.sheet"/>
  <Default Extension="doc" ContentType="application/msword"/>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xml" ContentType="application/vnd.openxmlformats-officedocument.drawingml.chart+xml"/>
  <Override PartName="/ppt/notesSlides/notesSlide35.xml" ContentType="application/vnd.openxmlformats-officedocument.presentationml.notesSlide+xml"/>
  <Override PartName="/ppt/charts/chart4.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6" r:id="rId1"/>
    <p:sldMasterId id="2147483700" r:id="rId2"/>
  </p:sldMasterIdLst>
  <p:notesMasterIdLst>
    <p:notesMasterId r:id="rId52"/>
  </p:notesMasterIdLst>
  <p:handoutMasterIdLst>
    <p:handoutMasterId r:id="rId53"/>
  </p:handoutMasterIdLst>
  <p:sldIdLst>
    <p:sldId id="434" r:id="rId3"/>
    <p:sldId id="431" r:id="rId4"/>
    <p:sldId id="432" r:id="rId5"/>
    <p:sldId id="433" r:id="rId6"/>
    <p:sldId id="397" r:id="rId7"/>
    <p:sldId id="398" r:id="rId8"/>
    <p:sldId id="404" r:id="rId9"/>
    <p:sldId id="407" r:id="rId10"/>
    <p:sldId id="410" r:id="rId11"/>
    <p:sldId id="469" r:id="rId12"/>
    <p:sldId id="408" r:id="rId13"/>
    <p:sldId id="413" r:id="rId14"/>
    <p:sldId id="414" r:id="rId15"/>
    <p:sldId id="417" r:id="rId16"/>
    <p:sldId id="466" r:id="rId17"/>
    <p:sldId id="467" r:id="rId18"/>
    <p:sldId id="418" r:id="rId19"/>
    <p:sldId id="424" r:id="rId20"/>
    <p:sldId id="468" r:id="rId21"/>
    <p:sldId id="426" r:id="rId22"/>
    <p:sldId id="436" r:id="rId23"/>
    <p:sldId id="437" r:id="rId24"/>
    <p:sldId id="438" r:id="rId25"/>
    <p:sldId id="439" r:id="rId26"/>
    <p:sldId id="440" r:id="rId27"/>
    <p:sldId id="442" r:id="rId28"/>
    <p:sldId id="443" r:id="rId29"/>
    <p:sldId id="389" r:id="rId30"/>
    <p:sldId id="394" r:id="rId31"/>
    <p:sldId id="390" r:id="rId32"/>
    <p:sldId id="391" r:id="rId33"/>
    <p:sldId id="392" r:id="rId34"/>
    <p:sldId id="462" r:id="rId35"/>
    <p:sldId id="427" r:id="rId36"/>
    <p:sldId id="428" r:id="rId37"/>
    <p:sldId id="444" r:id="rId38"/>
    <p:sldId id="445" r:id="rId39"/>
    <p:sldId id="446" r:id="rId40"/>
    <p:sldId id="447" r:id="rId41"/>
    <p:sldId id="448" r:id="rId42"/>
    <p:sldId id="450" r:id="rId43"/>
    <p:sldId id="451" r:id="rId44"/>
    <p:sldId id="452" r:id="rId45"/>
    <p:sldId id="453" r:id="rId46"/>
    <p:sldId id="454" r:id="rId47"/>
    <p:sldId id="455" r:id="rId48"/>
    <p:sldId id="456" r:id="rId49"/>
    <p:sldId id="463" r:id="rId50"/>
    <p:sldId id="457" r:id="rId51"/>
  </p:sldIdLst>
  <p:sldSz cx="13004800" cy="9753600"/>
  <p:notesSz cx="9928225" cy="6797675"/>
  <p:defaultTextStyle>
    <a:lvl1pPr algn="ctr" defTabSz="584200">
      <a:defRPr sz="2400">
        <a:solidFill>
          <a:srgbClr val="414141"/>
        </a:solidFill>
        <a:latin typeface="Palatino"/>
        <a:ea typeface="Palatino"/>
        <a:cs typeface="Palatino"/>
        <a:sym typeface="Palatino"/>
      </a:defRPr>
    </a:lvl1pPr>
    <a:lvl2pPr indent="228600" algn="ctr" defTabSz="584200">
      <a:defRPr sz="2400">
        <a:solidFill>
          <a:srgbClr val="414141"/>
        </a:solidFill>
        <a:latin typeface="Palatino"/>
        <a:ea typeface="Palatino"/>
        <a:cs typeface="Palatino"/>
        <a:sym typeface="Palatino"/>
      </a:defRPr>
    </a:lvl2pPr>
    <a:lvl3pPr indent="457200" algn="ctr" defTabSz="584200">
      <a:defRPr sz="2400">
        <a:solidFill>
          <a:srgbClr val="414141"/>
        </a:solidFill>
        <a:latin typeface="Palatino"/>
        <a:ea typeface="Palatino"/>
        <a:cs typeface="Palatino"/>
        <a:sym typeface="Palatino"/>
      </a:defRPr>
    </a:lvl3pPr>
    <a:lvl4pPr indent="685800" algn="ctr" defTabSz="584200">
      <a:defRPr sz="2400">
        <a:solidFill>
          <a:srgbClr val="414141"/>
        </a:solidFill>
        <a:latin typeface="Palatino"/>
        <a:ea typeface="Palatino"/>
        <a:cs typeface="Palatino"/>
        <a:sym typeface="Palatino"/>
      </a:defRPr>
    </a:lvl4pPr>
    <a:lvl5pPr indent="914400" algn="ctr" defTabSz="584200">
      <a:defRPr sz="2400">
        <a:solidFill>
          <a:srgbClr val="414141"/>
        </a:solidFill>
        <a:latin typeface="Palatino"/>
        <a:ea typeface="Palatino"/>
        <a:cs typeface="Palatino"/>
        <a:sym typeface="Palatino"/>
      </a:defRPr>
    </a:lvl5pPr>
    <a:lvl6pPr indent="1143000" algn="ctr" defTabSz="584200">
      <a:defRPr sz="2400">
        <a:solidFill>
          <a:srgbClr val="414141"/>
        </a:solidFill>
        <a:latin typeface="Palatino"/>
        <a:ea typeface="Palatino"/>
        <a:cs typeface="Palatino"/>
        <a:sym typeface="Palatino"/>
      </a:defRPr>
    </a:lvl6pPr>
    <a:lvl7pPr indent="1371600" algn="ctr" defTabSz="584200">
      <a:defRPr sz="2400">
        <a:solidFill>
          <a:srgbClr val="414141"/>
        </a:solidFill>
        <a:latin typeface="Palatino"/>
        <a:ea typeface="Palatino"/>
        <a:cs typeface="Palatino"/>
        <a:sym typeface="Palatino"/>
      </a:defRPr>
    </a:lvl7pPr>
    <a:lvl8pPr indent="1600200" algn="ctr" defTabSz="584200">
      <a:defRPr sz="2400">
        <a:solidFill>
          <a:srgbClr val="414141"/>
        </a:solidFill>
        <a:latin typeface="Palatino"/>
        <a:ea typeface="Palatino"/>
        <a:cs typeface="Palatino"/>
        <a:sym typeface="Palatino"/>
      </a:defRPr>
    </a:lvl8pPr>
    <a:lvl9pPr indent="1828800" algn="ctr" defTabSz="584200">
      <a:defRPr sz="2400">
        <a:solidFill>
          <a:srgbClr val="414141"/>
        </a:solidFill>
        <a:latin typeface="Palatino"/>
        <a:ea typeface="Palatino"/>
        <a:cs typeface="Palatino"/>
        <a:sym typeface="Palatino"/>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66FF"/>
    <a:srgbClr val="0000FF"/>
    <a:srgbClr val="FF3399"/>
    <a:srgbClr val="FAC81A"/>
    <a:srgbClr val="00CCFF"/>
    <a:srgbClr val="00FFFF"/>
    <a:srgbClr val="33CC33"/>
    <a:srgbClr val="00FF99"/>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Roboto Regular"/>
          <a:ea typeface="Roboto Regular"/>
          <a:cs typeface="Roboto Regular"/>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Roboto Regular"/>
          <a:ea typeface="Roboto Regular"/>
          <a:cs typeface="Roboto Regular"/>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B0564E"/>
          </a:solidFill>
        </a:fill>
      </a:tcStyle>
    </a:firstRow>
  </a:tblStyle>
  <a:tblStyle styleId="{C7B018BB-80A7-4F77-B60F-C8B233D01FF8}" styleName="">
    <a:tblBg/>
    <a:wholeTbl>
      <a:tcTxStyle b="off" i="off">
        <a:font>
          <a:latin typeface="Roboto Regular"/>
          <a:ea typeface="Roboto Regular"/>
          <a:cs typeface="Roboto Regular"/>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tcStyle>
    </a:firstRow>
  </a:tblStyle>
  <a:tblStyle styleId="{EEE7283C-3CF3-47DC-8721-378D4A62B228}" styleName="">
    <a:tblBg/>
    <a:wholeTbl>
      <a:tcTxStyle b="off" i="off">
        <a:font>
          <a:latin typeface="Roboto Regular"/>
          <a:ea typeface="Roboto Regular"/>
          <a:cs typeface="Roboto Regular"/>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Roboto Regular"/>
          <a:ea typeface="Roboto Regular"/>
          <a:cs typeface="Roboto Regular"/>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6C7C4E"/>
          </a:solidFill>
        </a:fill>
      </a:tcStyle>
    </a:firstRow>
  </a:tblStyle>
  <a:tblStyle styleId="{CF821DB8-F4EB-4A41-A1BA-3FCAFE7338EE}" styleName="">
    <a:tblBg/>
    <a:wholeTbl>
      <a:tcTxStyle b="off" i="off">
        <a:font>
          <a:latin typeface="Roboto Regular"/>
          <a:ea typeface="Roboto Regular"/>
          <a:cs typeface="Roboto Regular"/>
        </a:font>
        <a:srgbClr val="414141"/>
      </a:tcTxStyle>
      <a:tcStyle>
        <a:tcBdr>
          <a:left>
            <a:ln w="12700" cap="flat">
              <a:solidFill>
                <a:srgbClr val="A8C3DF"/>
              </a:solidFill>
              <a:prstDash val="solid"/>
              <a:miter lim="400000"/>
            </a:ln>
          </a:left>
          <a:right>
            <a:ln w="12700" cap="flat">
              <a:solidFill>
                <a:srgbClr val="A8C3DF"/>
              </a:solidFill>
              <a:prstDash val="solid"/>
              <a:miter lim="400000"/>
            </a:ln>
          </a:right>
          <a:top>
            <a:ln w="12700" cap="flat">
              <a:solidFill>
                <a:srgbClr val="A8C3DF"/>
              </a:solidFill>
              <a:prstDash val="solid"/>
              <a:miter lim="400000"/>
            </a:ln>
          </a:top>
          <a:bottom>
            <a:ln w="12700" cap="flat">
              <a:solidFill>
                <a:srgbClr val="A8C3DF"/>
              </a:solidFill>
              <a:prstDash val="solid"/>
              <a:miter lim="400000"/>
            </a:ln>
          </a:bottom>
          <a:insideH>
            <a:ln w="12700" cap="flat">
              <a:solidFill>
                <a:srgbClr val="A8C3DF"/>
              </a:solidFill>
              <a:prstDash val="solid"/>
              <a:miter lim="400000"/>
            </a:ln>
          </a:insideH>
          <a:insideV>
            <a:ln w="12700" cap="flat">
              <a:solidFill>
                <a:srgbClr val="A8C3DF"/>
              </a:solidFill>
              <a:prstDash val="solid"/>
              <a:miter lim="400000"/>
            </a:ln>
          </a:insideV>
        </a:tcBdr>
        <a:fill>
          <a:noFill/>
        </a:fill>
      </a:tcStyle>
    </a:wholeTbl>
    <a:band2H>
      <a:tcTxStyle/>
      <a:tcStyle>
        <a:tcBdr/>
        <a:fill>
          <a:solidFill>
            <a:srgbClr val="A8C3DF">
              <a:alpha val="3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A8C3DF"/>
              </a:solidFill>
              <a:prstDash val="solid"/>
              <a:miter lim="400000"/>
            </a:ln>
          </a:insideH>
          <a:insideV>
            <a:ln w="12700" cap="flat">
              <a:noFill/>
              <a:miter lim="400000"/>
            </a:ln>
          </a:insideV>
        </a:tcBdr>
        <a:fill>
          <a:solidFill>
            <a:srgbClr val="314975"/>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A8C3DF"/>
              </a:solidFill>
              <a:prstDash val="solid"/>
              <a:miter lim="400000"/>
            </a:ln>
          </a:insideH>
          <a:insideV>
            <a:ln w="12700" cap="flat">
              <a:noFill/>
              <a:miter lim="400000"/>
            </a:ln>
          </a:insideV>
        </a:tcBdr>
        <a:fill>
          <a:solidFill>
            <a:srgbClr val="496392"/>
          </a:solidFill>
        </a:fill>
      </a:tcStyle>
    </a:firstRow>
  </a:tblStyle>
  <a:tblStyle styleId="{33BA23B1-9221-436E-865A-0063620EA4FD}" styleName="">
    <a:tblBg/>
    <a:wholeTbl>
      <a:tcTxStyle b="off" i="off">
        <a:font>
          <a:latin typeface="Roboto Regular"/>
          <a:ea typeface="Roboto Regular"/>
          <a:cs typeface="Roboto Regular"/>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Roboto Regular"/>
          <a:ea typeface="Roboto Regular"/>
          <a:cs typeface="Roboto Regular"/>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Roboto Regular"/>
          <a:ea typeface="Roboto Regular"/>
          <a:cs typeface="Roboto Regular"/>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Roboto Regular"/>
          <a:ea typeface="Roboto Regular"/>
          <a:cs typeface="Roboto Regular"/>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Roboto Regular"/>
          <a:ea typeface="Roboto Regular"/>
          <a:cs typeface="Roboto Regular"/>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Roboto Regular"/>
          <a:ea typeface="Roboto Regular"/>
          <a:cs typeface="Roboto Regular"/>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284E427A-3D55-4303-BF80-6455036E1DE7}" styleName="Styl z motywem 1 — ak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Styl z motywem 1 — ak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Styl ciemny 1 — ak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40" autoAdjust="0"/>
    <p:restoredTop sz="95282" autoAdjust="0"/>
  </p:normalViewPr>
  <p:slideViewPr>
    <p:cSldViewPr snapToGrid="0" snapToObjects="1">
      <p:cViewPr varScale="1">
        <p:scale>
          <a:sx n="79" d="100"/>
          <a:sy n="79" d="100"/>
        </p:scale>
        <p:origin x="1902" y="84"/>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7" d="100"/>
          <a:sy n="97" d="100"/>
        </p:scale>
        <p:origin x="102" y="3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Arkusz_programu_Microsoft_Excel1.xlsx"/></Relationships>
</file>

<file path=ppt/charts/_rels/chart2.xml.rels><?xml version="1.0" encoding="UTF-8" standalone="yes"?>
<Relationships xmlns="http://schemas.openxmlformats.org/package/2006/relationships"><Relationship Id="rId3" Type="http://schemas.openxmlformats.org/officeDocument/2006/relationships/package" Target="../embeddings/Arkusz_programu_Microsoft_Excel2.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package" Target="../embeddings/Arkusz_programu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Arkusz_programu_Microsoft_Excel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40"/>
      <c:rAngAx val="0"/>
      <c:perspective val="0"/>
    </c:view3D>
    <c:floor>
      <c:thickness val="0"/>
    </c:floor>
    <c:sideWall>
      <c:thickness val="0"/>
    </c:sideWall>
    <c:backWall>
      <c:thickness val="0"/>
    </c:backWall>
    <c:plotArea>
      <c:layout/>
      <c:pie3DChart>
        <c:varyColors val="1"/>
        <c:ser>
          <c:idx val="0"/>
          <c:order val="0"/>
          <c:dPt>
            <c:idx val="0"/>
            <c:bubble3D val="0"/>
            <c:spPr>
              <a:solidFill>
                <a:srgbClr val="00CCFF"/>
              </a:solidFill>
              <a:ln w="25400">
                <a:solidFill>
                  <a:schemeClr val="lt1"/>
                </a:solidFill>
              </a:ln>
              <a:effectLst/>
              <a:sp3d contourW="25400">
                <a:contourClr>
                  <a:schemeClr val="lt1"/>
                </a:contourClr>
              </a:sp3d>
            </c:spPr>
          </c:dPt>
          <c:dPt>
            <c:idx val="1"/>
            <c:bubble3D val="0"/>
            <c:spPr>
              <a:solidFill>
                <a:srgbClr val="92D050"/>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rgbClr val="0066FF"/>
              </a:solidFill>
              <a:ln w="25400">
                <a:solidFill>
                  <a:schemeClr val="lt1"/>
                </a:solidFill>
              </a:ln>
              <a:effectLst/>
              <a:sp3d contourW="25400">
                <a:contourClr>
                  <a:schemeClr val="lt1"/>
                </a:contourClr>
              </a:sp3d>
            </c:spPr>
          </c:dPt>
          <c:dPt>
            <c:idx val="4"/>
            <c:bubble3D val="0"/>
            <c:spPr>
              <a:solidFill>
                <a:srgbClr val="FAC81A"/>
              </a:solidFill>
              <a:ln w="25400">
                <a:solidFill>
                  <a:schemeClr val="lt1"/>
                </a:solidFill>
              </a:ln>
              <a:effectLst/>
              <a:sp3d contourW="25400">
                <a:contourClr>
                  <a:schemeClr val="lt1"/>
                </a:contourClr>
              </a:sp3d>
            </c:spPr>
          </c:dPt>
          <c:dPt>
            <c:idx val="5"/>
            <c:bubble3D val="0"/>
            <c:spPr>
              <a:solidFill>
                <a:schemeClr val="accent6"/>
              </a:solidFill>
              <a:ln w="25400">
                <a:solidFill>
                  <a:schemeClr val="accent1"/>
                </a:solidFill>
              </a:ln>
              <a:effectLst/>
              <a:sp3d contourW="25400">
                <a:contourClr>
                  <a:schemeClr val="accen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rgbClr val="FF3399"/>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Pt>
            <c:idx val="10"/>
            <c:bubble3D val="0"/>
            <c:spPr>
              <a:solidFill>
                <a:schemeClr val="accent5">
                  <a:lumMod val="60000"/>
                </a:schemeClr>
              </a:solidFill>
              <a:ln w="25400">
                <a:solidFill>
                  <a:schemeClr val="lt1"/>
                </a:solidFill>
              </a:ln>
              <a:effectLst/>
              <a:sp3d contourW="25400">
                <a:contourClr>
                  <a:schemeClr val="lt1"/>
                </a:contourClr>
              </a:sp3d>
            </c:spPr>
          </c:dPt>
          <c:dPt>
            <c:idx val="11"/>
            <c:bubble3D val="0"/>
            <c:spPr>
              <a:solidFill>
                <a:srgbClr val="FFFF00"/>
              </a:solidFill>
            </c:spPr>
          </c:dPt>
          <c:dLbls>
            <c:dLbl>
              <c:idx val="0"/>
              <c:layout>
                <c:manualLayout>
                  <c:x val="-0.21458038411094899"/>
                  <c:y val="-0.21506707864048638"/>
                </c:manualLayout>
              </c:layout>
              <c:tx>
                <c:rich>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mn-lt"/>
                        <a:ea typeface="+mn-ea"/>
                        <a:cs typeface="+mn-cs"/>
                      </a:defRPr>
                    </a:pPr>
                    <a:fld id="{AFF2E3DC-1091-4A6F-B789-89536A0A5CC2}" type="CATEGORYNAME">
                      <a:rPr lang="pl-PL"/>
                      <a:pPr>
                        <a:defRPr sz="1100" b="1" i="0" u="none" strike="noStrike" kern="1200" baseline="0">
                          <a:solidFill>
                            <a:sysClr val="windowText" lastClr="000000"/>
                          </a:solidFill>
                          <a:latin typeface="+mn-lt"/>
                          <a:ea typeface="+mn-ea"/>
                          <a:cs typeface="+mn-cs"/>
                        </a:defRPr>
                      </a:pPr>
                      <a:t>[NAZWA KATEGORII]</a:t>
                    </a:fld>
                    <a:r>
                      <a:rPr lang="pl-PL" baseline="0" dirty="0"/>
                      <a:t>; </a:t>
                    </a:r>
                    <a:fld id="{3F1B88DE-C93D-480D-BA05-3D7D2140D0B4}" type="VALUE">
                      <a:rPr lang="pl-PL" baseline="0"/>
                      <a:pPr>
                        <a:defRPr sz="1100" b="1" i="0" u="none" strike="noStrike" kern="1200" baseline="0">
                          <a:solidFill>
                            <a:sysClr val="windowText" lastClr="000000"/>
                          </a:solidFill>
                          <a:latin typeface="+mn-lt"/>
                          <a:ea typeface="+mn-ea"/>
                          <a:cs typeface="+mn-cs"/>
                        </a:defRPr>
                      </a:pPr>
                      <a:t>[WARTOŚĆ]</a:t>
                    </a:fld>
                    <a:r>
                      <a:rPr lang="pl-PL" baseline="0" dirty="0"/>
                      <a:t>; </a:t>
                    </a:r>
                    <a:endParaRPr lang="pl-PL" baseline="0" dirty="0" smtClean="0"/>
                  </a:p>
                  <a:p>
                    <a:pPr>
                      <a:defRPr sz="1100" b="1" i="0" u="none" strike="noStrike" kern="1200" baseline="0">
                        <a:solidFill>
                          <a:sysClr val="windowText" lastClr="000000"/>
                        </a:solidFill>
                        <a:latin typeface="+mn-lt"/>
                        <a:ea typeface="+mn-ea"/>
                        <a:cs typeface="+mn-cs"/>
                      </a:defRPr>
                    </a:pPr>
                    <a:fld id="{56FD0DF1-FF82-487B-84A1-CBBE8B2A4134}" type="PERCENTAGE">
                      <a:rPr lang="pl-PL" baseline="0" smtClean="0"/>
                      <a:pPr>
                        <a:defRPr sz="1100" b="1" i="0" u="none" strike="noStrike" kern="1200" baseline="0">
                          <a:solidFill>
                            <a:sysClr val="windowText" lastClr="000000"/>
                          </a:solidFill>
                          <a:latin typeface="+mn-lt"/>
                          <a:ea typeface="+mn-ea"/>
                          <a:cs typeface="+mn-cs"/>
                        </a:defRPr>
                      </a:pPr>
                      <a:t>[PROCENTOWE]</a:t>
                    </a:fld>
                    <a:endParaRPr lang="pl-PL"/>
                  </a:p>
                </c:rich>
              </c:tx>
              <c:spPr>
                <a:noFill/>
                <a:ln w="25400">
                  <a:noFill/>
                </a:ln>
              </c:spPr>
              <c:showLegendKey val="0"/>
              <c:showVal val="1"/>
              <c:showCatName val="1"/>
              <c:showSerName val="0"/>
              <c:showPercent val="1"/>
              <c:showBubbleSize val="0"/>
              <c:extLst>
                <c:ext xmlns:c15="http://schemas.microsoft.com/office/drawing/2012/chart" uri="{CE6537A1-D6FC-4f65-9D91-7224C49458BB}">
                  <c15:layout>
                    <c:manualLayout>
                      <c:w val="0.13546486470127525"/>
                      <c:h val="8.3206751054852326E-2"/>
                    </c:manualLayout>
                  </c15:layout>
                  <c15:dlblFieldTable/>
                  <c15:showDataLabelsRange val="0"/>
                </c:ext>
              </c:extLst>
            </c:dLbl>
            <c:dLbl>
              <c:idx val="1"/>
              <c:tx>
                <c:rich>
                  <a:bodyPr/>
                  <a:lstStyle/>
                  <a:p>
                    <a:fld id="{4C6B4E63-254A-4847-9850-46B0296BC3B8}" type="CATEGORYNAME">
                      <a:rPr lang="pl-PL"/>
                      <a:pPr/>
                      <a:t>[NAZWA KATEGORII]</a:t>
                    </a:fld>
                    <a:r>
                      <a:rPr lang="pl-PL" baseline="0"/>
                      <a:t>; </a:t>
                    </a:r>
                    <a:fld id="{656F1E3F-63A6-4B3E-A157-E0DE0CBF046B}" type="VALUE">
                      <a:rPr lang="pl-PL" baseline="0"/>
                      <a:pPr/>
                      <a:t>[WARTOŚĆ]</a:t>
                    </a:fld>
                    <a:r>
                      <a:rPr lang="pl-PL" baseline="0"/>
                      <a:t>; </a:t>
                    </a:r>
                  </a:p>
                  <a:p>
                    <a:fld id="{BB23E62F-7F6A-4EB8-BC6B-2EFDB3B6A565}" type="PERCENTAGE">
                      <a:rPr lang="pl-PL" baseline="0"/>
                      <a:pPr/>
                      <a:t>[PROCENTOWE]</a:t>
                    </a:fld>
                    <a:endParaRPr lang="pl-PL"/>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2"/>
              <c:layout>
                <c:manualLayout>
                  <c:x val="0.13718822086419741"/>
                  <c:y val="-0.18245137712216353"/>
                </c:manualLayout>
              </c:layout>
              <c:tx>
                <c:rich>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mn-lt"/>
                        <a:ea typeface="+mn-ea"/>
                        <a:cs typeface="+mn-cs"/>
                      </a:defRPr>
                    </a:pPr>
                    <a:fld id="{CD6982A6-A52F-45B1-9EB1-422123D6535F}" type="CATEGORYNAME">
                      <a:rPr lang="pl-PL"/>
                      <a:pPr>
                        <a:defRPr sz="1100" b="1" i="0" u="none" strike="noStrike" kern="1200" baseline="0">
                          <a:solidFill>
                            <a:sysClr val="windowText" lastClr="000000"/>
                          </a:solidFill>
                          <a:latin typeface="+mn-lt"/>
                          <a:ea typeface="+mn-ea"/>
                          <a:cs typeface="+mn-cs"/>
                        </a:defRPr>
                      </a:pPr>
                      <a:t>[NAZWA KATEGORII]</a:t>
                    </a:fld>
                    <a:r>
                      <a:rPr lang="pl-PL" baseline="0"/>
                      <a:t>; </a:t>
                    </a:r>
                    <a:fld id="{4E9DB00B-5240-4275-BA6C-05BB50CB22B0}" type="VALUE">
                      <a:rPr lang="pl-PL" baseline="0"/>
                      <a:pPr>
                        <a:defRPr sz="1100" b="1" i="0" u="none" strike="noStrike" kern="1200" baseline="0">
                          <a:solidFill>
                            <a:sysClr val="windowText" lastClr="000000"/>
                          </a:solidFill>
                          <a:latin typeface="+mn-lt"/>
                          <a:ea typeface="+mn-ea"/>
                          <a:cs typeface="+mn-cs"/>
                        </a:defRPr>
                      </a:pPr>
                      <a:t>[WARTOŚĆ]</a:t>
                    </a:fld>
                    <a:r>
                      <a:rPr lang="pl-PL" baseline="0"/>
                      <a:t>; </a:t>
                    </a:r>
                  </a:p>
                  <a:p>
                    <a:pPr>
                      <a:defRPr sz="1100" b="1" i="0" u="none" strike="noStrike" kern="1200" baseline="0">
                        <a:solidFill>
                          <a:sysClr val="windowText" lastClr="000000"/>
                        </a:solidFill>
                        <a:latin typeface="+mn-lt"/>
                        <a:ea typeface="+mn-ea"/>
                        <a:cs typeface="+mn-cs"/>
                      </a:defRPr>
                    </a:pPr>
                    <a:fld id="{F99FD9C0-BBED-4EBE-8D19-DE1BF196BD98}" type="PERCENTAGE">
                      <a:rPr lang="pl-PL" baseline="0"/>
                      <a:pPr>
                        <a:defRPr sz="1100" b="1" i="0" u="none" strike="noStrike" kern="1200" baseline="0">
                          <a:solidFill>
                            <a:sysClr val="windowText" lastClr="000000"/>
                          </a:solidFill>
                          <a:latin typeface="+mn-lt"/>
                          <a:ea typeface="+mn-ea"/>
                          <a:cs typeface="+mn-cs"/>
                        </a:defRPr>
                      </a:pPr>
                      <a:t>[PROCENTOWE]</a:t>
                    </a:fld>
                    <a:endParaRPr lang="pl-PL"/>
                  </a:p>
                </c:rich>
              </c:tx>
              <c:spPr>
                <a:noFill/>
                <a:ln w="25400">
                  <a:noFill/>
                </a:ln>
              </c:spPr>
              <c:showLegendKey val="0"/>
              <c:showVal val="1"/>
              <c:showCatName val="1"/>
              <c:showSerName val="0"/>
              <c:showPercent val="1"/>
              <c:showBubbleSize val="0"/>
              <c:extLst>
                <c:ext xmlns:c15="http://schemas.microsoft.com/office/drawing/2012/chart" uri="{CE6537A1-D6FC-4f65-9D91-7224C49458BB}">
                  <c15:layout>
                    <c:manualLayout>
                      <c:w val="0.15589570552749707"/>
                      <c:h val="0.1021097046413502"/>
                    </c:manualLayout>
                  </c15:layout>
                  <c15:dlblFieldTable/>
                  <c15:showDataLabelsRange val="0"/>
                </c:ext>
              </c:extLst>
            </c:dLbl>
            <c:dLbl>
              <c:idx val="3"/>
              <c:layout>
                <c:manualLayout>
                  <c:x val="0.10263976847891947"/>
                  <c:y val="2.3878002591448223E-2"/>
                </c:manualLayout>
              </c:layout>
              <c:tx>
                <c:rich>
                  <a:bodyPr/>
                  <a:lstStyle/>
                  <a:p>
                    <a:fld id="{9ACE3E35-C3C1-4A7D-95A6-301B6E977A4F}" type="CATEGORYNAME">
                      <a:rPr lang="pl-PL"/>
                      <a:pPr/>
                      <a:t>[NAZWA KATEGORII]</a:t>
                    </a:fld>
                    <a:r>
                      <a:rPr lang="pl-PL" baseline="0"/>
                      <a:t>; </a:t>
                    </a:r>
                    <a:fld id="{CD0C8B11-7B1B-42AD-B77E-D9C12DE6A47C}" type="VALUE">
                      <a:rPr lang="pl-PL" baseline="0"/>
                      <a:pPr/>
                      <a:t>[WARTOŚĆ]</a:t>
                    </a:fld>
                    <a:r>
                      <a:rPr lang="pl-PL" baseline="0"/>
                      <a:t>; </a:t>
                    </a:r>
                  </a:p>
                  <a:p>
                    <a:fld id="{AF59F5C7-5C75-4D7A-94EE-0DECCE34774B}" type="PERCENTAGE">
                      <a:rPr lang="pl-PL" baseline="0"/>
                      <a:pPr/>
                      <a:t>[PROCENTOWE]</a:t>
                    </a:fld>
                    <a:endParaRPr lang="pl-PL"/>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4"/>
              <c:layout>
                <c:manualLayout>
                  <c:x val="0.14018092740022917"/>
                  <c:y val="5.4999966776304865E-2"/>
                </c:manualLayout>
              </c:layout>
              <c:tx>
                <c:rich>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mn-lt"/>
                        <a:ea typeface="+mn-ea"/>
                        <a:cs typeface="+mn-cs"/>
                      </a:defRPr>
                    </a:pPr>
                    <a:fld id="{E465292A-A52F-40F2-B37E-37E6AAD1FD5A}" type="CATEGORYNAME">
                      <a:rPr lang="pl-PL" baseline="0">
                        <a:solidFill>
                          <a:sysClr val="windowText" lastClr="000000"/>
                        </a:solidFill>
                      </a:rPr>
                      <a:pPr>
                        <a:defRPr sz="1100" b="1" i="0" u="none" strike="noStrike" kern="1200" baseline="0">
                          <a:solidFill>
                            <a:sysClr val="windowText" lastClr="000000"/>
                          </a:solidFill>
                          <a:latin typeface="+mn-lt"/>
                          <a:ea typeface="+mn-ea"/>
                          <a:cs typeface="+mn-cs"/>
                        </a:defRPr>
                      </a:pPr>
                      <a:t>[NAZWA KATEGORII]</a:t>
                    </a:fld>
                    <a:r>
                      <a:rPr lang="pl-PL" baseline="0">
                        <a:solidFill>
                          <a:sysClr val="windowText" lastClr="000000"/>
                        </a:solidFill>
                      </a:rPr>
                      <a:t>; </a:t>
                    </a:r>
                    <a:fld id="{F8571BCA-D7FD-4ED9-8E19-B2776A2528A3}" type="VALUE">
                      <a:rPr lang="pl-PL" baseline="0">
                        <a:solidFill>
                          <a:sysClr val="windowText" lastClr="000000"/>
                        </a:solidFill>
                      </a:rPr>
                      <a:pPr>
                        <a:defRPr sz="1100" b="1" i="0" u="none" strike="noStrike" kern="1200" baseline="0">
                          <a:solidFill>
                            <a:sysClr val="windowText" lastClr="000000"/>
                          </a:solidFill>
                          <a:latin typeface="+mn-lt"/>
                          <a:ea typeface="+mn-ea"/>
                          <a:cs typeface="+mn-cs"/>
                        </a:defRPr>
                      </a:pPr>
                      <a:t>[WARTOŚĆ]</a:t>
                    </a:fld>
                    <a:r>
                      <a:rPr lang="pl-PL" baseline="0">
                        <a:solidFill>
                          <a:sysClr val="windowText" lastClr="000000"/>
                        </a:solidFill>
                      </a:rPr>
                      <a:t>; </a:t>
                    </a:r>
                  </a:p>
                  <a:p>
                    <a:pPr>
                      <a:defRPr sz="1100" b="1" i="0" u="none" strike="noStrike" kern="1200" baseline="0">
                        <a:solidFill>
                          <a:sysClr val="windowText" lastClr="000000"/>
                        </a:solidFill>
                        <a:latin typeface="+mn-lt"/>
                        <a:ea typeface="+mn-ea"/>
                        <a:cs typeface="+mn-cs"/>
                      </a:defRPr>
                    </a:pPr>
                    <a:fld id="{3568C466-07BB-444F-8B1F-79FF2C428C70}" type="PERCENTAGE">
                      <a:rPr lang="pl-PL" baseline="0">
                        <a:solidFill>
                          <a:sysClr val="windowText" lastClr="000000"/>
                        </a:solidFill>
                      </a:rPr>
                      <a:pPr>
                        <a:defRPr sz="1100" b="1" i="0" u="none" strike="noStrike" kern="1200" baseline="0">
                          <a:solidFill>
                            <a:sysClr val="windowText" lastClr="000000"/>
                          </a:solidFill>
                          <a:latin typeface="+mn-lt"/>
                          <a:ea typeface="+mn-ea"/>
                          <a:cs typeface="+mn-cs"/>
                        </a:defRPr>
                      </a:pPr>
                      <a:t>[PROCENTOWE]</a:t>
                    </a:fld>
                    <a:endParaRPr lang="pl-PL"/>
                  </a:p>
                </c:rich>
              </c:tx>
              <c:spPr>
                <a:noFill/>
                <a:ln w="25400">
                  <a:noFill/>
                </a:ln>
              </c:spPr>
              <c:showLegendKey val="0"/>
              <c:showVal val="1"/>
              <c:showCatName val="1"/>
              <c:showSerName val="0"/>
              <c:showPercent val="1"/>
              <c:showBubbleSize val="0"/>
              <c:extLst>
                <c:ext xmlns:c15="http://schemas.microsoft.com/office/drawing/2012/chart" uri="{CE6537A1-D6FC-4f65-9D91-7224C49458BB}">
                  <c15:layout>
                    <c:manualLayout>
                      <c:w val="0.12789116788001212"/>
                      <c:h val="8.3426160337552749E-2"/>
                    </c:manualLayout>
                  </c15:layout>
                  <c15:dlblFieldTable/>
                  <c15:showDataLabelsRange val="0"/>
                </c:ext>
              </c:extLst>
            </c:dLbl>
            <c:dLbl>
              <c:idx val="5"/>
              <c:layout>
                <c:manualLayout>
                  <c:x val="-8.1974581924989909E-2"/>
                  <c:y val="2.6303996810525268E-2"/>
                </c:manualLayout>
              </c:layout>
              <c:tx>
                <c:rich>
                  <a:bodyPr/>
                  <a:lstStyle/>
                  <a:p>
                    <a:fld id="{E2596CE1-4722-4C58-8431-D73EBCBBEF13}" type="CATEGORYNAME">
                      <a:rPr lang="pl-PL" baseline="0">
                        <a:solidFill>
                          <a:sysClr val="windowText" lastClr="000000"/>
                        </a:solidFill>
                      </a:rPr>
                      <a:pPr/>
                      <a:t>[NAZWA KATEGORII]</a:t>
                    </a:fld>
                    <a:r>
                      <a:rPr lang="pl-PL" baseline="0" dirty="0">
                        <a:solidFill>
                          <a:sysClr val="windowText" lastClr="000000"/>
                        </a:solidFill>
                      </a:rPr>
                      <a:t>; </a:t>
                    </a:r>
                    <a:endParaRPr lang="pl-PL" baseline="0" dirty="0" smtClean="0">
                      <a:solidFill>
                        <a:sysClr val="windowText" lastClr="000000"/>
                      </a:solidFill>
                    </a:endParaRPr>
                  </a:p>
                  <a:p>
                    <a:fld id="{F455C52D-E9EC-46CF-B4A6-85FA10CCF909}" type="VALUE">
                      <a:rPr lang="pl-PL" baseline="0" smtClean="0">
                        <a:solidFill>
                          <a:sysClr val="windowText" lastClr="000000"/>
                        </a:solidFill>
                      </a:rPr>
                      <a:pPr/>
                      <a:t>[WARTOŚĆ]</a:t>
                    </a:fld>
                    <a:r>
                      <a:rPr lang="pl-PL" baseline="0" dirty="0">
                        <a:solidFill>
                          <a:sysClr val="windowText" lastClr="000000"/>
                        </a:solidFill>
                      </a:rPr>
                      <a:t>; </a:t>
                    </a:r>
                  </a:p>
                  <a:p>
                    <a:fld id="{5BC34BB9-9FF9-4D89-96FC-279E1206AB0A}" type="PERCENTAGE">
                      <a:rPr lang="pl-PL" baseline="0">
                        <a:solidFill>
                          <a:sysClr val="windowText" lastClr="000000"/>
                        </a:solidFill>
                      </a:rPr>
                      <a:pPr/>
                      <a:t>[PROCENTOWE]</a:t>
                    </a:fld>
                    <a:endParaRPr lang="pl-PL"/>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6"/>
              <c:layout>
                <c:manualLayout>
                  <c:x val="-0.12130051790852198"/>
                  <c:y val="-5.6641150868799631E-2"/>
                </c:manualLayout>
              </c:layout>
              <c:tx>
                <c:rich>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mn-lt"/>
                        <a:ea typeface="+mn-ea"/>
                        <a:cs typeface="+mn-cs"/>
                      </a:defRPr>
                    </a:pPr>
                    <a:fld id="{734F57A2-8273-4BC9-AAF2-C8275ADBC4CA}" type="CATEGORYNAME">
                      <a:rPr lang="pl-PL" baseline="0">
                        <a:solidFill>
                          <a:sysClr val="windowText" lastClr="000000"/>
                        </a:solidFill>
                      </a:rPr>
                      <a:pPr>
                        <a:defRPr sz="1100" b="1" i="0" u="none" strike="noStrike" kern="1200" baseline="0">
                          <a:solidFill>
                            <a:sysClr val="windowText" lastClr="000000"/>
                          </a:solidFill>
                          <a:latin typeface="+mn-lt"/>
                          <a:ea typeface="+mn-ea"/>
                          <a:cs typeface="+mn-cs"/>
                        </a:defRPr>
                      </a:pPr>
                      <a:t>[NAZWA KATEGORII]</a:t>
                    </a:fld>
                    <a:r>
                      <a:rPr lang="pl-PL" baseline="0" dirty="0">
                        <a:solidFill>
                          <a:sysClr val="windowText" lastClr="000000"/>
                        </a:solidFill>
                      </a:rPr>
                      <a:t>; </a:t>
                    </a:r>
                    <a:endParaRPr lang="pl-PL" baseline="0" dirty="0" smtClean="0">
                      <a:solidFill>
                        <a:sysClr val="windowText" lastClr="000000"/>
                      </a:solidFill>
                    </a:endParaRPr>
                  </a:p>
                  <a:p>
                    <a:pPr>
                      <a:defRPr sz="1100" b="1" i="0" u="none" strike="noStrike" kern="1200" baseline="0">
                        <a:solidFill>
                          <a:sysClr val="windowText" lastClr="000000"/>
                        </a:solidFill>
                        <a:latin typeface="+mn-lt"/>
                        <a:ea typeface="+mn-ea"/>
                        <a:cs typeface="+mn-cs"/>
                      </a:defRPr>
                    </a:pPr>
                    <a:fld id="{566878DD-AADE-40D7-8980-5E8B30CAA896}" type="VALUE">
                      <a:rPr lang="pl-PL" baseline="0" smtClean="0">
                        <a:solidFill>
                          <a:sysClr val="windowText" lastClr="000000"/>
                        </a:solidFill>
                      </a:rPr>
                      <a:pPr>
                        <a:defRPr sz="1100" b="1" i="0" u="none" strike="noStrike" kern="1200" baseline="0">
                          <a:solidFill>
                            <a:sysClr val="windowText" lastClr="000000"/>
                          </a:solidFill>
                          <a:latin typeface="+mn-lt"/>
                          <a:ea typeface="+mn-ea"/>
                          <a:cs typeface="+mn-cs"/>
                        </a:defRPr>
                      </a:pPr>
                      <a:t>[WARTOŚĆ]</a:t>
                    </a:fld>
                    <a:r>
                      <a:rPr lang="pl-PL" baseline="0" dirty="0">
                        <a:solidFill>
                          <a:sysClr val="windowText" lastClr="000000"/>
                        </a:solidFill>
                      </a:rPr>
                      <a:t>; </a:t>
                    </a:r>
                  </a:p>
                  <a:p>
                    <a:pPr>
                      <a:defRPr sz="1100" b="1" i="0" u="none" strike="noStrike" kern="1200" baseline="0">
                        <a:solidFill>
                          <a:sysClr val="windowText" lastClr="000000"/>
                        </a:solidFill>
                        <a:latin typeface="+mn-lt"/>
                        <a:ea typeface="+mn-ea"/>
                        <a:cs typeface="+mn-cs"/>
                      </a:defRPr>
                    </a:pPr>
                    <a:fld id="{5E85D647-F184-4798-A3B1-ED081666FC38}" type="PERCENTAGE">
                      <a:rPr lang="pl-PL" baseline="0">
                        <a:solidFill>
                          <a:sysClr val="windowText" lastClr="000000"/>
                        </a:solidFill>
                      </a:rPr>
                      <a:pPr>
                        <a:defRPr sz="1100" b="1" i="0" u="none" strike="noStrike" kern="1200" baseline="0">
                          <a:solidFill>
                            <a:sysClr val="windowText" lastClr="000000"/>
                          </a:solidFill>
                          <a:latin typeface="+mn-lt"/>
                          <a:ea typeface="+mn-ea"/>
                          <a:cs typeface="+mn-cs"/>
                        </a:defRPr>
                      </a:pPr>
                      <a:t>[PROCENTOWE]</a:t>
                    </a:fld>
                    <a:endParaRPr lang="pl-PL"/>
                  </a:p>
                </c:rich>
              </c:tx>
              <c:spPr>
                <a:noFill/>
                <a:ln w="25400">
                  <a:noFill/>
                </a:ln>
              </c:spPr>
              <c:showLegendKey val="0"/>
              <c:showVal val="1"/>
              <c:showCatName val="1"/>
              <c:showSerName val="0"/>
              <c:showPercent val="1"/>
              <c:showBubbleSize val="0"/>
              <c:extLst>
                <c:ext xmlns:c15="http://schemas.microsoft.com/office/drawing/2012/chart" uri="{CE6537A1-D6FC-4f65-9D91-7224C49458BB}">
                  <c15:layout>
                    <c:manualLayout>
                      <c:w val="0.11491831378220577"/>
                      <c:h val="7.6615811373092924E-2"/>
                    </c:manualLayout>
                  </c15:layout>
                  <c15:dlblFieldTable/>
                  <c15:showDataLabelsRange val="0"/>
                </c:ext>
              </c:extLst>
            </c:dLbl>
            <c:dLbl>
              <c:idx val="7"/>
              <c:layout>
                <c:manualLayout>
                  <c:x val="-2.9905641094018512E-2"/>
                  <c:y val="-2.3836434080986284E-2"/>
                </c:manualLayout>
              </c:layout>
              <c:tx>
                <c:rich>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mn-lt"/>
                        <a:ea typeface="+mn-ea"/>
                        <a:cs typeface="+mn-cs"/>
                      </a:defRPr>
                    </a:pPr>
                    <a:fld id="{A2F88A1F-8F8E-4CBF-8C52-1A534BF841FF}" type="CATEGORYNAME">
                      <a:rPr lang="pl-PL" baseline="0">
                        <a:solidFill>
                          <a:sysClr val="windowText" lastClr="000000"/>
                        </a:solidFill>
                      </a:rPr>
                      <a:pPr>
                        <a:defRPr sz="1100" b="1" i="0" u="none" strike="noStrike" kern="1200" baseline="0">
                          <a:solidFill>
                            <a:sysClr val="windowText" lastClr="000000"/>
                          </a:solidFill>
                          <a:latin typeface="+mn-lt"/>
                          <a:ea typeface="+mn-ea"/>
                          <a:cs typeface="+mn-cs"/>
                        </a:defRPr>
                      </a:pPr>
                      <a:t>[NAZWA KATEGORII]</a:t>
                    </a:fld>
                    <a:r>
                      <a:rPr lang="pl-PL" baseline="0">
                        <a:solidFill>
                          <a:sysClr val="windowText" lastClr="000000"/>
                        </a:solidFill>
                      </a:rPr>
                      <a:t>; </a:t>
                    </a:r>
                    <a:fld id="{6B7E14B3-949E-4959-8CE9-1BC65C8EA737}" type="VALUE">
                      <a:rPr lang="pl-PL" baseline="0">
                        <a:solidFill>
                          <a:sysClr val="windowText" lastClr="000000"/>
                        </a:solidFill>
                      </a:rPr>
                      <a:pPr>
                        <a:defRPr sz="1100" b="1" i="0" u="none" strike="noStrike" kern="1200" baseline="0">
                          <a:solidFill>
                            <a:sysClr val="windowText" lastClr="000000"/>
                          </a:solidFill>
                          <a:latin typeface="+mn-lt"/>
                          <a:ea typeface="+mn-ea"/>
                          <a:cs typeface="+mn-cs"/>
                        </a:defRPr>
                      </a:pPr>
                      <a:t>[WARTOŚĆ]</a:t>
                    </a:fld>
                    <a:r>
                      <a:rPr lang="pl-PL" baseline="0">
                        <a:solidFill>
                          <a:sysClr val="windowText" lastClr="000000"/>
                        </a:solidFill>
                      </a:rPr>
                      <a:t>; </a:t>
                    </a:r>
                  </a:p>
                  <a:p>
                    <a:pPr>
                      <a:defRPr sz="1100" b="1" i="0" u="none" strike="noStrike" kern="1200" baseline="0">
                        <a:solidFill>
                          <a:sysClr val="windowText" lastClr="000000"/>
                        </a:solidFill>
                        <a:latin typeface="+mn-lt"/>
                        <a:ea typeface="+mn-ea"/>
                        <a:cs typeface="+mn-cs"/>
                      </a:defRPr>
                    </a:pPr>
                    <a:fld id="{54142D95-D0CC-4F5C-9CBB-EF73E3BFABB6}" type="PERCENTAGE">
                      <a:rPr lang="pl-PL" baseline="0">
                        <a:solidFill>
                          <a:sysClr val="windowText" lastClr="000000"/>
                        </a:solidFill>
                      </a:rPr>
                      <a:pPr>
                        <a:defRPr sz="1100" b="1" i="0" u="none" strike="noStrike" kern="1200" baseline="0">
                          <a:solidFill>
                            <a:sysClr val="windowText" lastClr="000000"/>
                          </a:solidFill>
                          <a:latin typeface="+mn-lt"/>
                          <a:ea typeface="+mn-ea"/>
                          <a:cs typeface="+mn-cs"/>
                        </a:defRPr>
                      </a:pPr>
                      <a:t>[PROCENTOWE]</a:t>
                    </a:fld>
                    <a:endParaRPr lang="pl-PL"/>
                  </a:p>
                </c:rich>
              </c:tx>
              <c:spPr>
                <a:noFill/>
                <a:ln w="25400">
                  <a:noFill/>
                </a:ln>
              </c:spPr>
              <c:showLegendKey val="0"/>
              <c:showVal val="1"/>
              <c:showCatName val="1"/>
              <c:showSerName val="0"/>
              <c:showPercent val="1"/>
              <c:showBubbleSize val="0"/>
              <c:extLst>
                <c:ext xmlns:c15="http://schemas.microsoft.com/office/drawing/2012/chart" uri="{CE6537A1-D6FC-4f65-9D91-7224C49458BB}">
                  <c15:layout>
                    <c:manualLayout>
                      <c:w val="0.15443990522969497"/>
                      <c:h val="9.8548257417189936E-2"/>
                    </c:manualLayout>
                  </c15:layout>
                  <c15:dlblFieldTable/>
                  <c15:showDataLabelsRange val="0"/>
                </c:ext>
              </c:extLst>
            </c:dLbl>
            <c:dLbl>
              <c:idx val="8"/>
              <c:layout>
                <c:manualLayout>
                  <c:x val="5.4693793159229488E-2"/>
                  <c:y val="-4.2630386391574474E-2"/>
                </c:manualLayout>
              </c:layout>
              <c:tx>
                <c:rich>
                  <a:bodyPr/>
                  <a:lstStyle/>
                  <a:p>
                    <a:fld id="{4A5F34A5-E942-4F66-9D15-6518C871BD47}" type="CATEGORYNAME">
                      <a:rPr lang="pl-PL"/>
                      <a:pPr/>
                      <a:t>[NAZWA KATEGORII]</a:t>
                    </a:fld>
                    <a:r>
                      <a:rPr lang="pl-PL" baseline="0"/>
                      <a:t>; </a:t>
                    </a:r>
                    <a:fld id="{9A09899E-FD6E-4BC2-8B54-DCE302A67CDB}" type="VALUE">
                      <a:rPr lang="pl-PL" baseline="0"/>
                      <a:pPr/>
                      <a:t>[WARTOŚĆ]</a:t>
                    </a:fld>
                    <a:r>
                      <a:rPr lang="pl-PL" baseline="0"/>
                      <a:t>;</a:t>
                    </a:r>
                  </a:p>
                  <a:p>
                    <a:r>
                      <a:rPr lang="pl-PL" baseline="0"/>
                      <a:t> </a:t>
                    </a:r>
                    <a:fld id="{7D532521-916F-4D51-A915-8AFAE0FA7BE3}" type="PERCENTAGE">
                      <a:rPr lang="pl-PL" baseline="0"/>
                      <a:pPr/>
                      <a:t>[PROCENTOWE]</a:t>
                    </a:fld>
                    <a:endParaRPr lang="pl-PL" baseline="0"/>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9"/>
              <c:layout>
                <c:manualLayout>
                  <c:x val="0.13642474480196626"/>
                  <c:y val="-0.12814498820558823"/>
                </c:manualLayout>
              </c:layout>
              <c:tx>
                <c:rich>
                  <a:bodyPr/>
                  <a:lstStyle/>
                  <a:p>
                    <a:fld id="{01AAA55A-A2ED-4626-AC62-FCD424266D93}" type="CATEGORYNAME">
                      <a:rPr lang="pl-PL"/>
                      <a:pPr/>
                      <a:t>[NAZWA KATEGORII]</a:t>
                    </a:fld>
                    <a:r>
                      <a:rPr lang="pl-PL" baseline="0" dirty="0"/>
                      <a:t>; </a:t>
                    </a:r>
                    <a:endParaRPr lang="pl-PL" baseline="0" dirty="0" smtClean="0"/>
                  </a:p>
                  <a:p>
                    <a:fld id="{48152BF3-FAC2-466D-B542-5E9946D128FD}" type="VALUE">
                      <a:rPr lang="pl-PL" baseline="0" smtClean="0"/>
                      <a:pPr/>
                      <a:t>[WARTOŚĆ]</a:t>
                    </a:fld>
                    <a:r>
                      <a:rPr lang="pl-PL" baseline="0" dirty="0"/>
                      <a:t>;</a:t>
                    </a:r>
                  </a:p>
                  <a:p>
                    <a:r>
                      <a:rPr lang="pl-PL" baseline="0" dirty="0"/>
                      <a:t> </a:t>
                    </a:r>
                    <a:fld id="{D4EA0356-6D55-42DB-BD36-110E9D1A36A0}" type="PERCENTAGE">
                      <a:rPr lang="pl-PL" baseline="0"/>
                      <a:pPr/>
                      <a:t>[PROCENTOWE]</a:t>
                    </a:fld>
                    <a:endParaRPr lang="pl-PL" baseline="0" dirty="0"/>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10"/>
              <c:layout>
                <c:manualLayout>
                  <c:x val="0.2550846104133957"/>
                  <c:y val="-2.4265523771553874E-2"/>
                </c:manualLayout>
              </c:layout>
              <c:tx>
                <c:rich>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mn-lt"/>
                        <a:ea typeface="+mn-ea"/>
                        <a:cs typeface="+mn-cs"/>
                      </a:defRPr>
                    </a:pPr>
                    <a:fld id="{C8927F23-A9DE-43FB-A00E-B437EE0D528E}" type="CATEGORYNAME">
                      <a:rPr lang="pl-PL"/>
                      <a:pPr>
                        <a:defRPr sz="1100" b="1" i="0" u="none" strike="noStrike" kern="1200" baseline="0">
                          <a:solidFill>
                            <a:sysClr val="windowText" lastClr="000000"/>
                          </a:solidFill>
                          <a:latin typeface="+mn-lt"/>
                          <a:ea typeface="+mn-ea"/>
                          <a:cs typeface="+mn-cs"/>
                        </a:defRPr>
                      </a:pPr>
                      <a:t>[NAZWA KATEGORII]</a:t>
                    </a:fld>
                    <a:r>
                      <a:rPr lang="pl-PL" baseline="0" dirty="0"/>
                      <a:t>; </a:t>
                    </a:r>
                    <a:endParaRPr lang="pl-PL" baseline="0" dirty="0" smtClean="0"/>
                  </a:p>
                  <a:p>
                    <a:pPr>
                      <a:defRPr sz="1100" b="1" i="0" u="none" strike="noStrike" kern="1200" baseline="0">
                        <a:solidFill>
                          <a:sysClr val="windowText" lastClr="000000"/>
                        </a:solidFill>
                        <a:latin typeface="+mn-lt"/>
                        <a:ea typeface="+mn-ea"/>
                        <a:cs typeface="+mn-cs"/>
                      </a:defRPr>
                    </a:pPr>
                    <a:fld id="{9D929826-0ABB-487E-A6D7-D2850D08D04D}" type="VALUE">
                      <a:rPr lang="pl-PL" baseline="0" smtClean="0"/>
                      <a:pPr>
                        <a:defRPr sz="1100" b="1" i="0" u="none" strike="noStrike" kern="1200" baseline="0">
                          <a:solidFill>
                            <a:sysClr val="windowText" lastClr="000000"/>
                          </a:solidFill>
                          <a:latin typeface="+mn-lt"/>
                          <a:ea typeface="+mn-ea"/>
                          <a:cs typeface="+mn-cs"/>
                        </a:defRPr>
                      </a:pPr>
                      <a:t>[WARTOŚĆ]</a:t>
                    </a:fld>
                    <a:r>
                      <a:rPr lang="pl-PL" baseline="0" dirty="0"/>
                      <a:t>; </a:t>
                    </a:r>
                  </a:p>
                  <a:p>
                    <a:pPr>
                      <a:defRPr sz="1100" b="1" i="0" u="none" strike="noStrike" kern="1200" baseline="0">
                        <a:solidFill>
                          <a:sysClr val="windowText" lastClr="000000"/>
                        </a:solidFill>
                        <a:latin typeface="+mn-lt"/>
                        <a:ea typeface="+mn-ea"/>
                        <a:cs typeface="+mn-cs"/>
                      </a:defRPr>
                    </a:pPr>
                    <a:fld id="{40B65611-9E75-4106-A12A-442DFBBFCE93}" type="PERCENTAGE">
                      <a:rPr lang="pl-PL" baseline="0"/>
                      <a:pPr>
                        <a:defRPr sz="1100" b="1" i="0" u="none" strike="noStrike" kern="1200" baseline="0">
                          <a:solidFill>
                            <a:sysClr val="windowText" lastClr="000000"/>
                          </a:solidFill>
                          <a:latin typeface="+mn-lt"/>
                          <a:ea typeface="+mn-ea"/>
                          <a:cs typeface="+mn-cs"/>
                        </a:defRPr>
                      </a:pPr>
                      <a:t>[PROCENTOWE]</a:t>
                    </a:fld>
                    <a:endParaRPr lang="pl-PL"/>
                  </a:p>
                </c:rich>
              </c:tx>
              <c:spPr>
                <a:noFill/>
                <a:ln w="25400">
                  <a:noFill/>
                </a:ln>
              </c:spPr>
              <c:showLegendKey val="0"/>
              <c:showVal val="1"/>
              <c:showCatName val="1"/>
              <c:showSerName val="0"/>
              <c:showPercent val="1"/>
              <c:showBubbleSize val="0"/>
              <c:extLst>
                <c:ext xmlns:c15="http://schemas.microsoft.com/office/drawing/2012/chart" uri="{CE6537A1-D6FC-4f65-9D91-7224C49458BB}">
                  <c15:layout>
                    <c:manualLayout>
                      <c:w val="0.13551021617924688"/>
                      <c:h val="9.0902953586497887E-2"/>
                    </c:manualLayout>
                  </c15:layout>
                  <c15:dlblFieldTable/>
                  <c15:showDataLabelsRange val="0"/>
                </c:ext>
              </c:extLst>
            </c:dLbl>
            <c:dLbl>
              <c:idx val="11"/>
              <c:layout>
                <c:manualLayout>
                  <c:x val="-8.0052054212156915E-2"/>
                  <c:y val="9.0870527260041856E-2"/>
                </c:manualLayout>
              </c:layout>
              <c:tx>
                <c:rich>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mn-lt"/>
                        <a:ea typeface="+mn-ea"/>
                        <a:cs typeface="+mn-cs"/>
                      </a:defRPr>
                    </a:pPr>
                    <a:fld id="{5EC8D15B-5A3C-4F97-805D-8CC9414392C9}" type="CATEGORYNAME">
                      <a:rPr lang="pl-PL"/>
                      <a:pPr>
                        <a:defRPr sz="1100" b="1" i="0" u="none" strike="noStrike" kern="1200" baseline="0">
                          <a:solidFill>
                            <a:sysClr val="windowText" lastClr="000000"/>
                          </a:solidFill>
                          <a:latin typeface="+mn-lt"/>
                          <a:ea typeface="+mn-ea"/>
                          <a:cs typeface="+mn-cs"/>
                        </a:defRPr>
                      </a:pPr>
                      <a:t>[NAZWA KATEGORII]</a:t>
                    </a:fld>
                    <a:r>
                      <a:rPr lang="pl-PL" baseline="0" dirty="0"/>
                      <a:t>; </a:t>
                    </a:r>
                    <a:fld id="{C4DB3F39-6937-4F30-8C4D-0F880C506181}" type="VALUE">
                      <a:rPr lang="pl-PL" baseline="0"/>
                      <a:pPr>
                        <a:defRPr sz="1100" b="1" i="0" u="none" strike="noStrike" kern="1200" baseline="0">
                          <a:solidFill>
                            <a:sysClr val="windowText" lastClr="000000"/>
                          </a:solidFill>
                          <a:latin typeface="+mn-lt"/>
                          <a:ea typeface="+mn-ea"/>
                          <a:cs typeface="+mn-cs"/>
                        </a:defRPr>
                      </a:pPr>
                      <a:t>[WARTOŚĆ]</a:t>
                    </a:fld>
                    <a:r>
                      <a:rPr lang="pl-PL" baseline="0" dirty="0"/>
                      <a:t>; </a:t>
                    </a:r>
                    <a:endParaRPr lang="pl-PL" baseline="0" dirty="0" smtClean="0"/>
                  </a:p>
                  <a:p>
                    <a:pPr>
                      <a:defRPr sz="1100" b="1" i="0" u="none" strike="noStrike" kern="1200" baseline="0">
                        <a:solidFill>
                          <a:sysClr val="windowText" lastClr="000000"/>
                        </a:solidFill>
                        <a:latin typeface="+mn-lt"/>
                        <a:ea typeface="+mn-ea"/>
                        <a:cs typeface="+mn-cs"/>
                      </a:defRPr>
                    </a:pPr>
                    <a:fld id="{202D5571-B38C-49DD-B1F7-4796B4CDC0F2}" type="PERCENTAGE">
                      <a:rPr lang="pl-PL" baseline="0" smtClean="0"/>
                      <a:pPr>
                        <a:defRPr sz="1100" b="1" i="0" u="none" strike="noStrike" kern="1200" baseline="0">
                          <a:solidFill>
                            <a:sysClr val="windowText" lastClr="000000"/>
                          </a:solidFill>
                          <a:latin typeface="+mn-lt"/>
                          <a:ea typeface="+mn-ea"/>
                          <a:cs typeface="+mn-cs"/>
                        </a:defRPr>
                      </a:pPr>
                      <a:t>[PROCENTOWE]</a:t>
                    </a:fld>
                    <a:endParaRPr lang="pl-PL"/>
                  </a:p>
                </c:rich>
              </c:tx>
              <c:spPr>
                <a:noFill/>
                <a:ln w="25400">
                  <a:noFill/>
                </a:ln>
              </c:spPr>
              <c:showLegendKey val="0"/>
              <c:showVal val="1"/>
              <c:showCatName val="1"/>
              <c:showSerName val="0"/>
              <c:showPercent val="1"/>
              <c:showBubbleSize val="0"/>
              <c:extLst>
                <c:ext xmlns:c15="http://schemas.microsoft.com/office/drawing/2012/chart" uri="{CE6537A1-D6FC-4f65-9D91-7224C49458BB}">
                  <c15:layout>
                    <c:manualLayout>
                      <c:w val="0.13539121318685279"/>
                      <c:h val="9.355274261603376E-2"/>
                    </c:manualLayout>
                  </c15:layout>
                  <c15:dlblFieldTable/>
                  <c15:showDataLabelsRange val="0"/>
                </c:ext>
              </c:extLst>
            </c:dLbl>
            <c:spPr>
              <a:noFill/>
              <a:ln w="25400">
                <a:noFill/>
              </a:ln>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pl-PL"/>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Arkusz1!$B$3:$B$14</c:f>
              <c:strCache>
                <c:ptCount val="12"/>
                <c:pt idx="0">
                  <c:v>Transport i łączność</c:v>
                </c:pt>
                <c:pt idx="1">
                  <c:v>Kultura i ochrona dziedzictwa narodowego</c:v>
                </c:pt>
                <c:pt idx="2">
                  <c:v>Administracja publiczna</c:v>
                </c:pt>
                <c:pt idx="3">
                  <c:v>Rodzina, pomoc społeczna i pozostałe zadania w zakresie polityki społecznej</c:v>
                </c:pt>
                <c:pt idx="4">
                  <c:v>Ochrona zdrowia</c:v>
                </c:pt>
                <c:pt idx="5">
                  <c:v>Oświata i wychowanie oraz edukacyjna opieka wychowawcza </c:v>
                </c:pt>
                <c:pt idx="6">
                  <c:v>Informatyka</c:v>
                </c:pt>
                <c:pt idx="7">
                  <c:v>Gospodarka komunalna i ochrona środowiska</c:v>
                </c:pt>
                <c:pt idx="8">
                  <c:v>Przetwórstwo przemysłowe (głównie projekty własne RPO i PT RPO)</c:v>
                </c:pt>
                <c:pt idx="9">
                  <c:v>Turystyka i Kultura Fizyczna</c:v>
                </c:pt>
                <c:pt idx="10">
                  <c:v>Rolnictwo i łowiectwo</c:v>
                </c:pt>
                <c:pt idx="11">
                  <c:v>Pozostałe wydatki </c:v>
                </c:pt>
              </c:strCache>
            </c:strRef>
          </c:cat>
          <c:val>
            <c:numRef>
              <c:f>Arkusz1!$C$3:$C$14</c:f>
              <c:numCache>
                <c:formatCode>#,##0</c:formatCode>
                <c:ptCount val="12"/>
                <c:pt idx="0">
                  <c:v>903069009</c:v>
                </c:pt>
                <c:pt idx="1">
                  <c:v>216457717</c:v>
                </c:pt>
                <c:pt idx="2">
                  <c:v>187473599</c:v>
                </c:pt>
                <c:pt idx="3">
                  <c:v>168489733</c:v>
                </c:pt>
                <c:pt idx="4">
                  <c:v>147103641</c:v>
                </c:pt>
                <c:pt idx="5">
                  <c:v>101869835</c:v>
                </c:pt>
                <c:pt idx="6">
                  <c:v>80783233</c:v>
                </c:pt>
                <c:pt idx="7">
                  <c:v>41399355</c:v>
                </c:pt>
                <c:pt idx="8">
                  <c:v>44230102</c:v>
                </c:pt>
                <c:pt idx="9">
                  <c:v>53591597</c:v>
                </c:pt>
                <c:pt idx="10">
                  <c:v>37515295</c:v>
                </c:pt>
                <c:pt idx="11">
                  <c:v>101100690</c:v>
                </c:pt>
              </c:numCache>
            </c:numRef>
          </c:val>
        </c:ser>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spPr>
    <a:noFill/>
    <a:ln w="9525" cap="flat" cmpd="sng" algn="ctr">
      <a:noFill/>
      <a:round/>
    </a:ln>
    <a:effectLst/>
  </c:spPr>
  <c:txPr>
    <a:bodyPr/>
    <a:lstStyle/>
    <a:p>
      <a:pPr>
        <a:defRPr/>
      </a:pPr>
      <a:endParaRPr lang="pl-P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456542661993312"/>
          <c:y val="5.681255804838891E-2"/>
          <c:w val="0.80543461610424649"/>
          <c:h val="0.85085642594879352"/>
        </c:manualLayout>
      </c:layout>
      <c:barChart>
        <c:barDir val="col"/>
        <c:grouping val="clustered"/>
        <c:varyColors val="1"/>
        <c:ser>
          <c:idx val="0"/>
          <c:order val="0"/>
          <c:tx>
            <c:strRef>
              <c:f>Arkusz1!$A$4</c:f>
              <c:strCache>
                <c:ptCount val="1"/>
                <c:pt idx="0">
                  <c:v>deficyt</c:v>
                </c:pt>
              </c:strCache>
            </c:strRef>
          </c:tx>
          <c:invertIfNegative val="0"/>
          <c:dPt>
            <c:idx val="0"/>
            <c:invertIfNegative val="0"/>
            <c:bubble3D val="0"/>
            <c:spPr>
              <a:solidFill>
                <a:srgbClr val="00CCFF"/>
              </a:solidFill>
              <a:ln>
                <a:noFill/>
              </a:ln>
              <a:effectLst/>
            </c:spPr>
          </c:dPt>
          <c:dPt>
            <c:idx val="1"/>
            <c:invertIfNegative val="0"/>
            <c:bubble3D val="0"/>
            <c:spPr>
              <a:solidFill>
                <a:srgbClr val="00FF99"/>
              </a:solidFill>
              <a:ln>
                <a:noFill/>
              </a:ln>
              <a:effectLst/>
            </c:spPr>
          </c:dPt>
          <c:dPt>
            <c:idx val="2"/>
            <c:invertIfNegative val="0"/>
            <c:bubble3D val="0"/>
            <c:spPr>
              <a:solidFill>
                <a:srgbClr val="0000FF"/>
              </a:solidFill>
              <a:ln>
                <a:noFill/>
              </a:ln>
              <a:effectLst/>
            </c:spPr>
          </c:dPt>
          <c:dPt>
            <c:idx val="3"/>
            <c:invertIfNegative val="0"/>
            <c:bubble3D val="0"/>
            <c:spPr>
              <a:solidFill>
                <a:srgbClr val="FAC81A"/>
              </a:solidFill>
              <a:ln>
                <a:noFill/>
              </a:ln>
              <a:effectLst/>
            </c:spPr>
          </c:dPt>
          <c:dPt>
            <c:idx val="4"/>
            <c:invertIfNegative val="0"/>
            <c:bubble3D val="0"/>
            <c:spPr>
              <a:solidFill>
                <a:srgbClr val="33CC33"/>
              </a:solidFill>
              <a:ln>
                <a:noFill/>
              </a:ln>
              <a:effectLst/>
            </c:spPr>
          </c:dPt>
          <c:dPt>
            <c:idx val="5"/>
            <c:invertIfNegative val="0"/>
            <c:bubble3D val="0"/>
            <c:spPr>
              <a:solidFill>
                <a:srgbClr val="FF3399"/>
              </a:solidFill>
              <a:ln>
                <a:noFill/>
              </a:ln>
              <a:effectLst/>
            </c:spPr>
          </c:dPt>
          <c:dPt>
            <c:idx val="6"/>
            <c:invertIfNegative val="0"/>
            <c:bubble3D val="0"/>
            <c:spPr>
              <a:solidFill>
                <a:srgbClr val="00FFFF"/>
              </a:solidFill>
              <a:ln>
                <a:noFill/>
              </a:ln>
              <a:effectLst/>
            </c:spPr>
          </c:dPt>
          <c:dPt>
            <c:idx val="7"/>
            <c:invertIfNegative val="0"/>
            <c:bubble3D val="0"/>
            <c:spPr>
              <a:solidFill>
                <a:srgbClr val="0066FF"/>
              </a:solidFill>
              <a:ln>
                <a:noFill/>
              </a:ln>
              <a:effectLst/>
            </c:spPr>
          </c:dPt>
          <c:dLbls>
            <c:dLbl>
              <c:idx val="5"/>
              <c:layout>
                <c:manualLayout>
                  <c:x val="-2.0184274479432465E-3"/>
                  <c:y val="-2.757797710610305E-2"/>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7"/>
              <c:layout>
                <c:manualLayout>
                  <c:x val="0"/>
                  <c:y val="-2.3335211397471821E-2"/>
                </c:manualLayout>
              </c:layout>
              <c:dLblPos val="outEnd"/>
              <c:showLegendKey val="0"/>
              <c:showVal val="1"/>
              <c:showCatName val="0"/>
              <c:showSerName val="0"/>
              <c:showPercent val="0"/>
              <c:showBubbleSize val="0"/>
              <c:extLst>
                <c:ext xmlns:c15="http://schemas.microsoft.com/office/drawing/2012/chart" uri="{CE6537A1-D6FC-4f65-9D91-7224C49458BB}"/>
              </c:extLst>
            </c:dLbl>
            <c:spPr>
              <a:solidFill>
                <a:srgbClr val="FFFFFF"/>
              </a:solidFill>
              <a:ln>
                <a:solidFill>
                  <a:srgbClr val="414141">
                    <a:lumMod val="25000"/>
                    <a:lumOff val="75000"/>
                  </a:srgb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accentCallout2">
                    <a:avLst/>
                  </a:prstGeom>
                  <a:noFill/>
                  <a:ln>
                    <a:noFill/>
                  </a:ln>
                </c15:spPr>
                <c15:showLeaderLines val="0"/>
              </c:ext>
            </c:extLst>
          </c:dLbls>
          <c:cat>
            <c:numRef>
              <c:f>Arkusz1!$E$3:$J$3</c:f>
              <c:numCache>
                <c:formatCode>General</c:formatCode>
                <c:ptCount val="6"/>
                <c:pt idx="0">
                  <c:v>2016</c:v>
                </c:pt>
                <c:pt idx="1">
                  <c:v>2017</c:v>
                </c:pt>
                <c:pt idx="2">
                  <c:v>2018</c:v>
                </c:pt>
                <c:pt idx="3">
                  <c:v>2019</c:v>
                </c:pt>
                <c:pt idx="4">
                  <c:v>2020</c:v>
                </c:pt>
                <c:pt idx="5">
                  <c:v>2021</c:v>
                </c:pt>
              </c:numCache>
            </c:numRef>
          </c:cat>
          <c:val>
            <c:numRef>
              <c:f>Arkusz1!$E$4:$J$4</c:f>
              <c:numCache>
                <c:formatCode>#,##0</c:formatCode>
                <c:ptCount val="6"/>
                <c:pt idx="0">
                  <c:v>-319932700</c:v>
                </c:pt>
                <c:pt idx="1">
                  <c:v>-172751066</c:v>
                </c:pt>
                <c:pt idx="2">
                  <c:v>-135238038</c:v>
                </c:pt>
                <c:pt idx="3">
                  <c:v>-155353456</c:v>
                </c:pt>
                <c:pt idx="4">
                  <c:v>-283615324</c:v>
                </c:pt>
                <c:pt idx="5">
                  <c:v>33988026</c:v>
                </c:pt>
              </c:numCache>
            </c:numRef>
          </c:val>
        </c:ser>
        <c:dLbls>
          <c:dLblPos val="inEnd"/>
          <c:showLegendKey val="0"/>
          <c:showVal val="1"/>
          <c:showCatName val="0"/>
          <c:showSerName val="0"/>
          <c:showPercent val="0"/>
          <c:showBubbleSize val="0"/>
        </c:dLbls>
        <c:gapWidth val="219"/>
        <c:overlap val="-27"/>
        <c:axId val="443287784"/>
        <c:axId val="443291704"/>
      </c:barChart>
      <c:catAx>
        <c:axId val="443287784"/>
        <c:scaling>
          <c:orientation val="minMax"/>
        </c:scaling>
        <c:delete val="0"/>
        <c:axPos val="b"/>
        <c:numFmt formatCode="General" sourceLinked="1"/>
        <c:majorTickMark val="none"/>
        <c:minorTickMark val="none"/>
        <c:tickLblPos val="high"/>
        <c:spPr>
          <a:noFill/>
          <a:ln w="222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443291704"/>
        <c:crosses val="autoZero"/>
        <c:auto val="0"/>
        <c:lblAlgn val="ctr"/>
        <c:lblOffset val="100"/>
        <c:noMultiLvlLbl val="0"/>
      </c:catAx>
      <c:valAx>
        <c:axId val="443291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443287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31802105817854"/>
          <c:y val="5.7657657657657659E-2"/>
          <c:w val="0.87708995834980086"/>
          <c:h val="0.6205552954529332"/>
        </c:manualLayout>
      </c:layout>
      <c:barChart>
        <c:barDir val="col"/>
        <c:grouping val="clustered"/>
        <c:varyColors val="0"/>
        <c:ser>
          <c:idx val="0"/>
          <c:order val="0"/>
          <c:tx>
            <c:strRef>
              <c:f>Arkusz1!$A$3</c:f>
              <c:strCache>
                <c:ptCount val="1"/>
                <c:pt idx="0">
                  <c:v>DOCHODY</c:v>
                </c:pt>
              </c:strCache>
            </c:strRef>
          </c:tx>
          <c:spPr>
            <a:solidFill>
              <a:srgbClr val="92D050"/>
            </a:solidFill>
          </c:spPr>
          <c:invertIfNegative val="0"/>
          <c:dPt>
            <c:idx val="5"/>
            <c:invertIfNegative val="0"/>
            <c:bubble3D val="0"/>
            <c:spPr>
              <a:solidFill>
                <a:srgbClr val="00B0F0"/>
              </a:solidFill>
            </c:spPr>
          </c:dPt>
          <c:cat>
            <c:strRef>
              <c:f>Arkusz1!$B$5:$Q$5</c:f>
              <c:strCache>
                <c:ptCount val="16"/>
                <c:pt idx="0">
                  <c:v>Dolnośląskie</c:v>
                </c:pt>
                <c:pt idx="1">
                  <c:v>Kujawsko - Pomorskie</c:v>
                </c:pt>
                <c:pt idx="2">
                  <c:v>Lubelskie</c:v>
                </c:pt>
                <c:pt idx="3">
                  <c:v>Lubuskie</c:v>
                </c:pt>
                <c:pt idx="4">
                  <c:v>Łódzkie</c:v>
                </c:pt>
                <c:pt idx="5">
                  <c:v>Małopolskie</c:v>
                </c:pt>
                <c:pt idx="6">
                  <c:v>Mazowieckie</c:v>
                </c:pt>
                <c:pt idx="7">
                  <c:v>Opolskie</c:v>
                </c:pt>
                <c:pt idx="8">
                  <c:v>Podkarpackie</c:v>
                </c:pt>
                <c:pt idx="9">
                  <c:v>Podlaskie</c:v>
                </c:pt>
                <c:pt idx="10">
                  <c:v>Pomorskie</c:v>
                </c:pt>
                <c:pt idx="11">
                  <c:v>Śląskie</c:v>
                </c:pt>
                <c:pt idx="12">
                  <c:v>Świętokrzyskie</c:v>
                </c:pt>
                <c:pt idx="13">
                  <c:v>Warmińsko - Mazurskie</c:v>
                </c:pt>
                <c:pt idx="14">
                  <c:v>Wielkopolskie</c:v>
                </c:pt>
                <c:pt idx="15">
                  <c:v>Zachodniopomorskie</c:v>
                </c:pt>
              </c:strCache>
            </c:strRef>
          </c:cat>
          <c:val>
            <c:numRef>
              <c:f>Arkusz1!$B$3:$Q$3</c:f>
              <c:numCache>
                <c:formatCode>#,##0</c:formatCode>
                <c:ptCount val="16"/>
                <c:pt idx="0">
                  <c:v>1296219161</c:v>
                </c:pt>
                <c:pt idx="1">
                  <c:v>1111200177</c:v>
                </c:pt>
                <c:pt idx="2">
                  <c:v>994304621</c:v>
                </c:pt>
                <c:pt idx="3">
                  <c:v>547086664</c:v>
                </c:pt>
                <c:pt idx="4">
                  <c:v>1042111691</c:v>
                </c:pt>
                <c:pt idx="5">
                  <c:v>1801410770</c:v>
                </c:pt>
                <c:pt idx="6">
                  <c:v>3551483981</c:v>
                </c:pt>
                <c:pt idx="7">
                  <c:v>530676415</c:v>
                </c:pt>
                <c:pt idx="8">
                  <c:v>1156334363</c:v>
                </c:pt>
                <c:pt idx="9">
                  <c:v>725647590</c:v>
                </c:pt>
                <c:pt idx="10">
                  <c:v>1027365603</c:v>
                </c:pt>
                <c:pt idx="11">
                  <c:v>1829064356</c:v>
                </c:pt>
                <c:pt idx="12">
                  <c:v>623841641</c:v>
                </c:pt>
                <c:pt idx="13">
                  <c:v>816306289</c:v>
                </c:pt>
                <c:pt idx="14">
                  <c:v>1788478362</c:v>
                </c:pt>
                <c:pt idx="15">
                  <c:v>886365747</c:v>
                </c:pt>
              </c:numCache>
            </c:numRef>
          </c:val>
        </c:ser>
        <c:dLbls>
          <c:showLegendKey val="0"/>
          <c:showVal val="0"/>
          <c:showCatName val="0"/>
          <c:showSerName val="0"/>
          <c:showPercent val="0"/>
          <c:showBubbleSize val="0"/>
        </c:dLbls>
        <c:gapWidth val="150"/>
        <c:axId val="482544472"/>
        <c:axId val="482540160"/>
      </c:barChart>
      <c:catAx>
        <c:axId val="482544472"/>
        <c:scaling>
          <c:orientation val="minMax"/>
        </c:scaling>
        <c:delete val="0"/>
        <c:axPos val="b"/>
        <c:numFmt formatCode="General" sourceLinked="1"/>
        <c:majorTickMark val="out"/>
        <c:minorTickMark val="none"/>
        <c:tickLblPos val="nextTo"/>
        <c:txPr>
          <a:bodyPr/>
          <a:lstStyle/>
          <a:p>
            <a:pPr>
              <a:defRPr sz="1600"/>
            </a:pPr>
            <a:endParaRPr lang="pl-PL"/>
          </a:p>
        </c:txPr>
        <c:crossAx val="482540160"/>
        <c:crossesAt val="0"/>
        <c:auto val="1"/>
        <c:lblAlgn val="ctr"/>
        <c:lblOffset val="100"/>
        <c:noMultiLvlLbl val="0"/>
      </c:catAx>
      <c:valAx>
        <c:axId val="482540160"/>
        <c:scaling>
          <c:orientation val="minMax"/>
        </c:scaling>
        <c:delete val="0"/>
        <c:axPos val="l"/>
        <c:majorGridlines/>
        <c:numFmt formatCode="#,##0" sourceLinked="1"/>
        <c:majorTickMark val="out"/>
        <c:minorTickMark val="none"/>
        <c:tickLblPos val="nextTo"/>
        <c:crossAx val="482544472"/>
        <c:crosses val="autoZero"/>
        <c:crossBetween val="between"/>
        <c:dispUnits>
          <c:builtInUnit val="millions"/>
          <c:dispUnitsLbl/>
        </c:dispUnits>
      </c:valAx>
      <c:spPr>
        <a:noFill/>
        <a:ln w="34706">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Arkusz1!$A$4</c:f>
              <c:strCache>
                <c:ptCount val="1"/>
                <c:pt idx="0">
                  <c:v>WYDATKI</c:v>
                </c:pt>
              </c:strCache>
            </c:strRef>
          </c:tx>
          <c:spPr>
            <a:solidFill>
              <a:srgbClr val="92D050"/>
            </a:solidFill>
          </c:spPr>
          <c:invertIfNegative val="0"/>
          <c:dPt>
            <c:idx val="5"/>
            <c:invertIfNegative val="0"/>
            <c:bubble3D val="0"/>
            <c:spPr>
              <a:solidFill>
                <a:srgbClr val="00B0F0"/>
              </a:solidFill>
            </c:spPr>
          </c:dPt>
          <c:cat>
            <c:strRef>
              <c:f>Arkusz1!$B$5:$Q$5</c:f>
              <c:strCache>
                <c:ptCount val="16"/>
                <c:pt idx="0">
                  <c:v>Dolnośląskie</c:v>
                </c:pt>
                <c:pt idx="1">
                  <c:v>Kujawsko - Pomorskie</c:v>
                </c:pt>
                <c:pt idx="2">
                  <c:v>Lubelskie</c:v>
                </c:pt>
                <c:pt idx="3">
                  <c:v>Lubuskie</c:v>
                </c:pt>
                <c:pt idx="4">
                  <c:v>Łódzkie</c:v>
                </c:pt>
                <c:pt idx="5">
                  <c:v>Małopolskie</c:v>
                </c:pt>
                <c:pt idx="6">
                  <c:v>Mazowieckie</c:v>
                </c:pt>
                <c:pt idx="7">
                  <c:v>Opolskie</c:v>
                </c:pt>
                <c:pt idx="8">
                  <c:v>Podkarpackie</c:v>
                </c:pt>
                <c:pt idx="9">
                  <c:v>Podlaskie</c:v>
                </c:pt>
                <c:pt idx="10">
                  <c:v>Pomorskie</c:v>
                </c:pt>
                <c:pt idx="11">
                  <c:v>Śląskie</c:v>
                </c:pt>
                <c:pt idx="12">
                  <c:v>Świętokrzyskie</c:v>
                </c:pt>
                <c:pt idx="13">
                  <c:v>Warmińsko - Mazurskie</c:v>
                </c:pt>
                <c:pt idx="14">
                  <c:v>Wielkopolskie</c:v>
                </c:pt>
                <c:pt idx="15">
                  <c:v>Zachodniopomorskie</c:v>
                </c:pt>
              </c:strCache>
            </c:strRef>
          </c:cat>
          <c:val>
            <c:numRef>
              <c:f>Arkusz1!$B$4:$Q$4</c:f>
              <c:numCache>
                <c:formatCode>#,##0</c:formatCode>
                <c:ptCount val="16"/>
                <c:pt idx="0">
                  <c:v>1266919161</c:v>
                </c:pt>
                <c:pt idx="1">
                  <c:v>1133700177</c:v>
                </c:pt>
                <c:pt idx="2">
                  <c:v>1053255629</c:v>
                </c:pt>
                <c:pt idx="3">
                  <c:v>604863127</c:v>
                </c:pt>
                <c:pt idx="4">
                  <c:v>1069402503</c:v>
                </c:pt>
                <c:pt idx="5">
                  <c:v>2076122719</c:v>
                </c:pt>
                <c:pt idx="6">
                  <c:v>3710646864</c:v>
                </c:pt>
                <c:pt idx="7">
                  <c:v>551004653</c:v>
                </c:pt>
                <c:pt idx="8">
                  <c:v>1335071005</c:v>
                </c:pt>
                <c:pt idx="9">
                  <c:v>851258251</c:v>
                </c:pt>
                <c:pt idx="10">
                  <c:v>1056965603</c:v>
                </c:pt>
                <c:pt idx="11">
                  <c:v>1954238136</c:v>
                </c:pt>
                <c:pt idx="12">
                  <c:v>697602248</c:v>
                </c:pt>
                <c:pt idx="13">
                  <c:v>843385216</c:v>
                </c:pt>
                <c:pt idx="14">
                  <c:v>1985555845</c:v>
                </c:pt>
                <c:pt idx="15">
                  <c:v>990438310</c:v>
                </c:pt>
              </c:numCache>
            </c:numRef>
          </c:val>
        </c:ser>
        <c:dLbls>
          <c:showLegendKey val="0"/>
          <c:showVal val="0"/>
          <c:showCatName val="0"/>
          <c:showSerName val="0"/>
          <c:showPercent val="0"/>
          <c:showBubbleSize val="0"/>
        </c:dLbls>
        <c:gapWidth val="150"/>
        <c:axId val="482777768"/>
        <c:axId val="482769536"/>
      </c:barChart>
      <c:catAx>
        <c:axId val="482777768"/>
        <c:scaling>
          <c:orientation val="minMax"/>
        </c:scaling>
        <c:delete val="0"/>
        <c:axPos val="b"/>
        <c:numFmt formatCode="General" sourceLinked="1"/>
        <c:majorTickMark val="out"/>
        <c:minorTickMark val="none"/>
        <c:tickLblPos val="nextTo"/>
        <c:txPr>
          <a:bodyPr/>
          <a:lstStyle/>
          <a:p>
            <a:pPr>
              <a:defRPr sz="1400"/>
            </a:pPr>
            <a:endParaRPr lang="pl-PL"/>
          </a:p>
        </c:txPr>
        <c:crossAx val="482769536"/>
        <c:crosses val="autoZero"/>
        <c:auto val="1"/>
        <c:lblAlgn val="ctr"/>
        <c:lblOffset val="100"/>
        <c:noMultiLvlLbl val="0"/>
      </c:catAx>
      <c:valAx>
        <c:axId val="482769536"/>
        <c:scaling>
          <c:orientation val="minMax"/>
        </c:scaling>
        <c:delete val="0"/>
        <c:axPos val="l"/>
        <c:majorGridlines/>
        <c:numFmt formatCode="#,##0" sourceLinked="0"/>
        <c:majorTickMark val="out"/>
        <c:minorTickMark val="none"/>
        <c:tickLblPos val="nextTo"/>
        <c:crossAx val="482777768"/>
        <c:crosses val="autoZero"/>
        <c:crossBetween val="between"/>
        <c:dispUnits>
          <c:builtInUnit val="millions"/>
          <c:dispUnitsLbl/>
        </c:dispUnits>
      </c:valAx>
      <c:spPr>
        <a:noFill/>
        <a:ln w="33275">
          <a:noFill/>
        </a:ln>
      </c:spPr>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emf"/></Relationships>
</file>

<file path=ppt/drawings/drawing1.xml><?xml version="1.0" encoding="utf-8"?>
<c:userShapes xmlns:c="http://schemas.openxmlformats.org/drawingml/2006/chart">
  <cdr:relSizeAnchor xmlns:cdr="http://schemas.openxmlformats.org/drawingml/2006/chartDrawing">
    <cdr:from>
      <cdr:x>0.195</cdr:x>
      <cdr:y>0.0558</cdr:y>
    </cdr:from>
    <cdr:to>
      <cdr:x>1</cdr:x>
      <cdr:y>0.05774</cdr:y>
    </cdr:to>
    <cdr:cxnSp macro="">
      <cdr:nvCxnSpPr>
        <cdr:cNvPr id="3" name="Łącznik prosty 2"/>
        <cdr:cNvCxnSpPr/>
      </cdr:nvCxnSpPr>
      <cdr:spPr>
        <a:xfrm xmlns:a="http://schemas.openxmlformats.org/drawingml/2006/main" flipV="1">
          <a:off x="2453833" y="334071"/>
          <a:ext cx="10130221" cy="11574"/>
        </a:xfrm>
        <a:prstGeom xmlns:a="http://schemas.openxmlformats.org/drawingml/2006/main" prst="line">
          <a:avLst/>
        </a:prstGeom>
        <a:noFill xmlns:a="http://schemas.openxmlformats.org/drawingml/2006/main"/>
        <a:ln xmlns:a="http://schemas.openxmlformats.org/drawingml/2006/main" w="9525" cap="flat">
          <a:noFill/>
          <a:prstDash val="solid"/>
          <a:miter lim="400000"/>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7" y="1"/>
            <a:ext cx="4302230" cy="341064"/>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5623704" y="1"/>
            <a:ext cx="4302230" cy="341064"/>
          </a:xfrm>
          <a:prstGeom prst="rect">
            <a:avLst/>
          </a:prstGeom>
        </p:spPr>
        <p:txBody>
          <a:bodyPr vert="horz" lIns="91440" tIns="45720" rIns="91440" bIns="45720" rtlCol="0"/>
          <a:lstStyle>
            <a:lvl1pPr algn="r">
              <a:defRPr sz="1200"/>
            </a:lvl1pPr>
          </a:lstStyle>
          <a:p>
            <a:fld id="{61D05D26-C23E-4ED6-B8C6-86D3C672B771}" type="datetimeFigureOut">
              <a:rPr lang="pl-PL" smtClean="0"/>
              <a:t>2019-12-24</a:t>
            </a:fld>
            <a:endParaRPr lang="pl-PL"/>
          </a:p>
        </p:txBody>
      </p:sp>
      <p:sp>
        <p:nvSpPr>
          <p:cNvPr id="4" name="Symbol zastępczy stopki 3"/>
          <p:cNvSpPr>
            <a:spLocks noGrp="1"/>
          </p:cNvSpPr>
          <p:nvPr>
            <p:ph type="ftr" sz="quarter" idx="2"/>
          </p:nvPr>
        </p:nvSpPr>
        <p:spPr>
          <a:xfrm>
            <a:off x="7" y="6456615"/>
            <a:ext cx="4302230" cy="341063"/>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5623704" y="6456615"/>
            <a:ext cx="4302230" cy="341063"/>
          </a:xfrm>
          <a:prstGeom prst="rect">
            <a:avLst/>
          </a:prstGeom>
        </p:spPr>
        <p:txBody>
          <a:bodyPr vert="horz" lIns="91440" tIns="45720" rIns="91440" bIns="45720" rtlCol="0" anchor="b"/>
          <a:lstStyle>
            <a:lvl1pPr algn="r">
              <a:defRPr sz="1200"/>
            </a:lvl1pPr>
          </a:lstStyle>
          <a:p>
            <a:fld id="{827EE9F8-F40D-4954-85DB-60F8D1A56051}" type="slidenum">
              <a:rPr lang="pl-PL" smtClean="0"/>
              <a:t>‹#›</a:t>
            </a:fld>
            <a:endParaRPr lang="pl-PL"/>
          </a:p>
        </p:txBody>
      </p:sp>
    </p:spTree>
    <p:extLst>
      <p:ext uri="{BB962C8B-B14F-4D97-AF65-F5344CB8AC3E}">
        <p14:creationId xmlns:p14="http://schemas.microsoft.com/office/powerpoint/2010/main" val="22452328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Shape 55"/>
          <p:cNvSpPr>
            <a:spLocks noGrp="1" noRot="1" noChangeAspect="1"/>
          </p:cNvSpPr>
          <p:nvPr>
            <p:ph type="sldImg"/>
          </p:nvPr>
        </p:nvSpPr>
        <p:spPr>
          <a:xfrm>
            <a:off x="3263900" y="509588"/>
            <a:ext cx="3400425" cy="2549525"/>
          </a:xfrm>
          <a:prstGeom prst="rect">
            <a:avLst/>
          </a:prstGeom>
        </p:spPr>
        <p:txBody>
          <a:bodyPr/>
          <a:lstStyle/>
          <a:p>
            <a:pPr lvl="0"/>
            <a:endParaRPr/>
          </a:p>
        </p:txBody>
      </p:sp>
      <p:sp>
        <p:nvSpPr>
          <p:cNvPr id="56" name="Shape 56"/>
          <p:cNvSpPr>
            <a:spLocks noGrp="1"/>
          </p:cNvSpPr>
          <p:nvPr>
            <p:ph type="body" sz="quarter" idx="1"/>
          </p:nvPr>
        </p:nvSpPr>
        <p:spPr>
          <a:xfrm>
            <a:off x="1323765" y="5195087"/>
            <a:ext cx="7764449" cy="1092762"/>
          </a:xfrm>
          <a:prstGeom prst="rect">
            <a:avLst/>
          </a:prstGeom>
        </p:spPr>
        <p:txBody>
          <a:bodyPr/>
          <a:lstStyle/>
          <a:p>
            <a:pPr lvl="0"/>
            <a:endParaRPr dirty="0"/>
          </a:p>
        </p:txBody>
      </p:sp>
    </p:spTree>
    <p:extLst>
      <p:ext uri="{BB962C8B-B14F-4D97-AF65-F5344CB8AC3E}">
        <p14:creationId xmlns:p14="http://schemas.microsoft.com/office/powerpoint/2010/main" val="3477791822"/>
      </p:ext>
    </p:extLst>
  </p:cSld>
  <p:clrMap bg1="lt1" tx1="dk1" bg2="lt2" tx2="dk2" accent1="accent1" accent2="accent2" accent3="accent3" accent4="accent4" accent5="accent5" accent6="accent6" hlink="hlink" folHlink="folHlink"/>
  <p:hf hdr="0" ftr="0" dt="0"/>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79121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ymbol zastępczy obrazu slajdu 1"/>
          <p:cNvSpPr>
            <a:spLocks noGrp="1" noRot="1" noChangeAspect="1" noTextEdit="1"/>
          </p:cNvSpPr>
          <p:nvPr>
            <p:ph type="sldImg"/>
          </p:nvPr>
        </p:nvSpPr>
        <p:spPr/>
      </p:sp>
      <p:sp>
        <p:nvSpPr>
          <p:cNvPr id="20483" name="Symbol zastępczy notatek 2"/>
          <p:cNvSpPr>
            <a:spLocks noGrp="1"/>
          </p:cNvSpPr>
          <p:nvPr>
            <p:ph type="body" idx="1"/>
          </p:nvPr>
        </p:nvSpPr>
        <p:spPr/>
        <p:txBody>
          <a:bodyPr/>
          <a:lstStyle/>
          <a:p>
            <a:endParaRPr lang="pl-PL" altLang="pl-PL" smtClean="0"/>
          </a:p>
        </p:txBody>
      </p:sp>
    </p:spTree>
    <p:extLst>
      <p:ext uri="{BB962C8B-B14F-4D97-AF65-F5344CB8AC3E}">
        <p14:creationId xmlns:p14="http://schemas.microsoft.com/office/powerpoint/2010/main" val="2091475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384718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848115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503189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497637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425604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481275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539422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587344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075134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779840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760792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992796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740869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973257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9217180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266822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024771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948907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881366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357892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247897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44802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032905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712930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359979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935366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5636242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4747596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415887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970344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2383119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6956347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8250701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1323660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7414362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6790737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9578002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ymbol zastępczy obrazu slajdu 1"/>
          <p:cNvSpPr>
            <a:spLocks noGrp="1" noRot="1" noChangeAspect="1" noTextEdit="1"/>
          </p:cNvSpPr>
          <p:nvPr>
            <p:ph type="sldImg"/>
          </p:nvPr>
        </p:nvSpPr>
        <p:spPr/>
      </p:sp>
      <p:sp>
        <p:nvSpPr>
          <p:cNvPr id="31747" name="Symbol zastępczy notatek 2"/>
          <p:cNvSpPr>
            <a:spLocks noGrp="1"/>
          </p:cNvSpPr>
          <p:nvPr>
            <p:ph type="body" idx="1"/>
          </p:nvPr>
        </p:nvSpPr>
        <p:spPr/>
        <p:txBody>
          <a:bodyPr/>
          <a:lstStyle/>
          <a:p>
            <a:endParaRPr lang="pl-PL" altLang="pl-PL" smtClean="0"/>
          </a:p>
        </p:txBody>
      </p:sp>
    </p:spTree>
    <p:extLst>
      <p:ext uri="{BB962C8B-B14F-4D97-AF65-F5344CB8AC3E}">
        <p14:creationId xmlns:p14="http://schemas.microsoft.com/office/powerpoint/2010/main" val="1447943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0828105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3887927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110093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0568357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8987757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3879752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9520422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1278305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0708351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3.tif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8.tif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3.tif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3.tif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ytuł na środku">
    <p:spTree>
      <p:nvGrpSpPr>
        <p:cNvPr id="1" name=""/>
        <p:cNvGrpSpPr/>
        <p:nvPr/>
      </p:nvGrpSpPr>
      <p:grpSpPr>
        <a:xfrm>
          <a:off x="0" y="0"/>
          <a:ext cx="0" cy="0"/>
          <a:chOff x="0" y="0"/>
          <a:chExt cx="0" cy="0"/>
        </a:xfrm>
      </p:grpSpPr>
      <p:pic>
        <p:nvPicPr>
          <p:cNvPr id="24" name="pasted-image.tif"/>
          <p:cNvPicPr/>
          <p:nvPr/>
        </p:nvPicPr>
        <p:blipFill>
          <a:blip r:embed="rId2" cstate="print">
            <a:extLst/>
          </a:blip>
          <a:stretch>
            <a:fillRect/>
          </a:stretch>
        </p:blipFill>
        <p:spPr>
          <a:xfrm>
            <a:off x="0" y="0"/>
            <a:ext cx="12997658" cy="9982200"/>
          </a:xfrm>
          <a:prstGeom prst="rect">
            <a:avLst/>
          </a:prstGeom>
          <a:ln w="12700">
            <a:miter lim="400000"/>
          </a:ln>
        </p:spPr>
      </p:pic>
      <p:sp>
        <p:nvSpPr>
          <p:cNvPr id="25" name="Shape 25"/>
          <p:cNvSpPr>
            <a:spLocks noGrp="1"/>
          </p:cNvSpPr>
          <p:nvPr>
            <p:ph type="title"/>
          </p:nvPr>
        </p:nvSpPr>
        <p:spPr>
          <a:xfrm>
            <a:off x="508000" y="4127500"/>
            <a:ext cx="7200206" cy="2413000"/>
          </a:xfrm>
          <a:prstGeom prst="rect">
            <a:avLst/>
          </a:prstGeom>
        </p:spPr>
        <p:txBody>
          <a:bodyPr/>
          <a:lstStyle>
            <a:lvl1pPr>
              <a:defRPr sz="7000">
                <a:solidFill>
                  <a:srgbClr val="FFFFFF"/>
                </a:solidFill>
              </a:defRPr>
            </a:lvl1pPr>
          </a:lstStyle>
          <a:p>
            <a:pPr lvl="0">
              <a:defRPr sz="1800" b="0">
                <a:solidFill>
                  <a:srgbClr val="000000"/>
                </a:solidFill>
              </a:defRPr>
            </a:pPr>
            <a:r>
              <a:rPr lang="pl-PL" sz="7000" b="1" dirty="0" smtClean="0">
                <a:solidFill>
                  <a:srgbClr val="FFFFFF"/>
                </a:solidFill>
              </a:rPr>
              <a:t>Kliknij, aby edytować styl</a:t>
            </a:r>
            <a:endParaRPr sz="7000" b="1" dirty="0">
              <a:solidFill>
                <a:srgbClr val="FFFFFF"/>
              </a:solidFill>
            </a:endParaRPr>
          </a:p>
        </p:txBody>
      </p:sp>
      <p:sp>
        <p:nvSpPr>
          <p:cNvPr id="26" name="Shape 26"/>
          <p:cNvSpPr>
            <a:spLocks noGrp="1"/>
          </p:cNvSpPr>
          <p:nvPr>
            <p:ph type="body" idx="1"/>
          </p:nvPr>
        </p:nvSpPr>
        <p:spPr>
          <a:xfrm>
            <a:off x="8280400" y="4140200"/>
            <a:ext cx="4241800" cy="2413000"/>
          </a:xfrm>
          <a:prstGeom prst="rect">
            <a:avLst/>
          </a:prstGeom>
        </p:spPr>
        <p:txBody>
          <a:bodyPr/>
          <a:lstStyle>
            <a:lvl1pPr marL="0" indent="0">
              <a:lnSpc>
                <a:spcPct val="90000"/>
              </a:lnSpc>
              <a:spcBef>
                <a:spcPts val="0"/>
              </a:spcBef>
              <a:buSzTx/>
              <a:buNone/>
              <a:defRPr>
                <a:solidFill>
                  <a:srgbClr val="FFFFFF"/>
                </a:solidFill>
              </a:defRPr>
            </a:lvl1pPr>
            <a:lvl2pPr marL="0" indent="228600">
              <a:lnSpc>
                <a:spcPct val="90000"/>
              </a:lnSpc>
              <a:spcBef>
                <a:spcPts val="0"/>
              </a:spcBef>
              <a:buSzTx/>
              <a:buNone/>
              <a:defRPr>
                <a:solidFill>
                  <a:srgbClr val="FFFFFF"/>
                </a:solidFill>
              </a:defRPr>
            </a:lvl2pPr>
            <a:lvl3pPr marL="0" indent="457200">
              <a:lnSpc>
                <a:spcPct val="90000"/>
              </a:lnSpc>
              <a:spcBef>
                <a:spcPts val="0"/>
              </a:spcBef>
              <a:buSzTx/>
              <a:buNone/>
              <a:defRPr>
                <a:solidFill>
                  <a:srgbClr val="FFFFFF"/>
                </a:solidFill>
              </a:defRPr>
            </a:lvl3pPr>
            <a:lvl4pPr marL="0" indent="685800">
              <a:lnSpc>
                <a:spcPct val="90000"/>
              </a:lnSpc>
              <a:spcBef>
                <a:spcPts val="0"/>
              </a:spcBef>
              <a:buSzTx/>
              <a:buNone/>
              <a:defRPr>
                <a:solidFill>
                  <a:srgbClr val="FFFFFF"/>
                </a:solidFill>
              </a:defRPr>
            </a:lvl4pPr>
            <a:lvl5pPr marL="0" indent="914400">
              <a:lnSpc>
                <a:spcPct val="90000"/>
              </a:lnSpc>
              <a:spcBef>
                <a:spcPts val="0"/>
              </a:spcBef>
              <a:buSzTx/>
              <a:buNone/>
              <a:defRPr>
                <a:solidFill>
                  <a:srgbClr val="FFFFFF"/>
                </a:solidFill>
              </a:defRPr>
            </a:lvl5pPr>
          </a:lstStyle>
          <a:p>
            <a:pPr lvl="0">
              <a:defRPr sz="1800">
                <a:solidFill>
                  <a:srgbClr val="000000"/>
                </a:solidFill>
              </a:defRPr>
            </a:pPr>
            <a:r>
              <a:rPr lang="pl-PL" sz="2400" dirty="0" smtClean="0">
                <a:solidFill>
                  <a:srgbClr val="FFFFFF"/>
                </a:solidFill>
              </a:rPr>
              <a:t>Kliknij, aby edytować style wzorca tekstu</a:t>
            </a:r>
          </a:p>
          <a:p>
            <a:pPr lvl="1">
              <a:defRPr sz="1800">
                <a:solidFill>
                  <a:srgbClr val="000000"/>
                </a:solidFill>
              </a:defRPr>
            </a:pPr>
            <a:r>
              <a:rPr lang="pl-PL" sz="2400" dirty="0" smtClean="0">
                <a:solidFill>
                  <a:srgbClr val="FFFFFF"/>
                </a:solidFill>
              </a:rPr>
              <a:t>Drugi poziom</a:t>
            </a:r>
          </a:p>
          <a:p>
            <a:pPr lvl="2">
              <a:defRPr sz="1800">
                <a:solidFill>
                  <a:srgbClr val="000000"/>
                </a:solidFill>
              </a:defRPr>
            </a:pPr>
            <a:r>
              <a:rPr lang="pl-PL" sz="2400" dirty="0" smtClean="0">
                <a:solidFill>
                  <a:srgbClr val="FFFFFF"/>
                </a:solidFill>
              </a:rPr>
              <a:t>Trzeci poziom</a:t>
            </a:r>
          </a:p>
          <a:p>
            <a:pPr lvl="3">
              <a:defRPr sz="1800">
                <a:solidFill>
                  <a:srgbClr val="000000"/>
                </a:solidFill>
              </a:defRPr>
            </a:pPr>
            <a:r>
              <a:rPr lang="pl-PL" sz="2400" dirty="0" smtClean="0">
                <a:solidFill>
                  <a:srgbClr val="FFFFFF"/>
                </a:solidFill>
              </a:rPr>
              <a:t>Czwarty poziom</a:t>
            </a:r>
          </a:p>
          <a:p>
            <a:pPr lvl="4">
              <a:defRPr sz="1800">
                <a:solidFill>
                  <a:srgbClr val="000000"/>
                </a:solidFill>
              </a:defRPr>
            </a:pPr>
            <a:r>
              <a:rPr lang="pl-PL" sz="2400" dirty="0" smtClean="0">
                <a:solidFill>
                  <a:srgbClr val="FFFFFF"/>
                </a:solidFill>
              </a:rPr>
              <a:t>Piąty poziom</a:t>
            </a:r>
            <a:endParaRPr sz="2400" dirty="0">
              <a:solidFill>
                <a:srgbClr val="FFFFFF"/>
              </a:solidFill>
            </a:endParaRPr>
          </a:p>
        </p:txBody>
      </p:sp>
      <p:sp>
        <p:nvSpPr>
          <p:cNvPr id="27" name="Shape 27"/>
          <p:cNvSpPr/>
          <p:nvPr/>
        </p:nvSpPr>
        <p:spPr>
          <a:xfrm rot="16200000">
            <a:off x="7172923" y="53476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FFFFFF"/>
            </a:solidFill>
            <a:miter lim="400000"/>
          </a:ln>
        </p:spPr>
        <p:txBody>
          <a:bodyPr lIns="0" tIns="0" rIns="0" bIns="0" anchor="ctr"/>
          <a:lstStyle/>
          <a:p>
            <a:pPr algn="l" defTabSz="457200">
              <a:defRPr sz="1200">
                <a:solidFill>
                  <a:srgbClr val="000000"/>
                </a:solidFill>
                <a:latin typeface="Helvetica"/>
                <a:ea typeface="Helvetica"/>
                <a:cs typeface="Helvetica"/>
                <a:sym typeface="Helvetica"/>
              </a:defRPr>
            </a:pPr>
            <a:endParaRPr sz="1200">
              <a:solidFill>
                <a:srgbClr val="000000"/>
              </a:solidFill>
              <a:latin typeface="Helvetica"/>
              <a:ea typeface="Helvetica"/>
              <a:cs typeface="Helvetica"/>
              <a:sym typeface="Helvetica"/>
            </a:endParaRPr>
          </a:p>
        </p:txBody>
      </p:sp>
      <p:pic>
        <p:nvPicPr>
          <p:cNvPr id="28" name="pasted-image.png"/>
          <p:cNvPicPr/>
          <p:nvPr/>
        </p:nvPicPr>
        <p:blipFill>
          <a:blip r:embed="rId3" cstate="print">
            <a:extLst/>
          </a:blip>
          <a:stretch>
            <a:fillRect/>
          </a:stretch>
        </p:blipFill>
        <p:spPr>
          <a:xfrm>
            <a:off x="508000" y="8572500"/>
            <a:ext cx="2941326" cy="422319"/>
          </a:xfrm>
          <a:prstGeom prst="rect">
            <a:avLst/>
          </a:prstGeom>
          <a:ln w="12700">
            <a:miter lim="400000"/>
          </a:ln>
        </p:spPr>
      </p:pic>
    </p:spTree>
    <p:extLst>
      <p:ext uri="{BB962C8B-B14F-4D97-AF65-F5344CB8AC3E}">
        <p14:creationId xmlns:p14="http://schemas.microsoft.com/office/powerpoint/2010/main" val="2871030829"/>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ytuł na środku kopia">
    <p:spTree>
      <p:nvGrpSpPr>
        <p:cNvPr id="1" name=""/>
        <p:cNvGrpSpPr/>
        <p:nvPr/>
      </p:nvGrpSpPr>
      <p:grpSpPr>
        <a:xfrm>
          <a:off x="0" y="0"/>
          <a:ext cx="0" cy="0"/>
          <a:chOff x="0" y="0"/>
          <a:chExt cx="0" cy="0"/>
        </a:xfrm>
      </p:grpSpPr>
      <p:pic>
        <p:nvPicPr>
          <p:cNvPr id="30" name="tlo PP yellow 2.jpg"/>
          <p:cNvPicPr/>
          <p:nvPr/>
        </p:nvPicPr>
        <p:blipFill>
          <a:blip r:embed="rId2" cstate="print">
            <a:extLst/>
          </a:blip>
          <a:srcRect t="3" b="3"/>
          <a:stretch>
            <a:fillRect/>
          </a:stretch>
        </p:blipFill>
        <p:spPr>
          <a:xfrm>
            <a:off x="0" y="0"/>
            <a:ext cx="12992100" cy="9977933"/>
          </a:xfrm>
          <a:prstGeom prst="rect">
            <a:avLst/>
          </a:prstGeom>
          <a:ln w="12700">
            <a:miter lim="400000"/>
          </a:ln>
        </p:spPr>
      </p:pic>
      <p:sp>
        <p:nvSpPr>
          <p:cNvPr id="31" name="Shape 31"/>
          <p:cNvSpPr>
            <a:spLocks noGrp="1"/>
          </p:cNvSpPr>
          <p:nvPr>
            <p:ph type="title"/>
          </p:nvPr>
        </p:nvSpPr>
        <p:spPr>
          <a:xfrm>
            <a:off x="508000" y="4127500"/>
            <a:ext cx="7200206" cy="2413000"/>
          </a:xfrm>
          <a:prstGeom prst="rect">
            <a:avLst/>
          </a:prstGeom>
        </p:spPr>
        <p:txBody>
          <a:bodyPr/>
          <a:lstStyle>
            <a:lvl1pPr>
              <a:defRPr sz="7000">
                <a:solidFill>
                  <a:srgbClr val="000000"/>
                </a:solidFill>
              </a:defRPr>
            </a:lvl1pPr>
          </a:lstStyle>
          <a:p>
            <a:pPr lvl="0">
              <a:defRPr sz="1800" b="0"/>
            </a:pPr>
            <a:r>
              <a:rPr lang="pl-PL" sz="7000" b="1" dirty="0" smtClean="0"/>
              <a:t>Kliknij, aby edytować styl</a:t>
            </a:r>
            <a:endParaRPr sz="7000" b="1" dirty="0"/>
          </a:p>
        </p:txBody>
      </p:sp>
      <p:sp>
        <p:nvSpPr>
          <p:cNvPr id="32" name="Shape 32"/>
          <p:cNvSpPr>
            <a:spLocks noGrp="1"/>
          </p:cNvSpPr>
          <p:nvPr>
            <p:ph type="body" idx="1"/>
          </p:nvPr>
        </p:nvSpPr>
        <p:spPr>
          <a:xfrm>
            <a:off x="8280400" y="4140200"/>
            <a:ext cx="4241800" cy="2413000"/>
          </a:xfrm>
          <a:prstGeom prst="rect">
            <a:avLst/>
          </a:prstGeom>
        </p:spPr>
        <p:txBody>
          <a:bodyPr/>
          <a:lstStyle>
            <a:lvl1pPr marL="0" indent="0">
              <a:lnSpc>
                <a:spcPct val="90000"/>
              </a:lnSpc>
              <a:spcBef>
                <a:spcPts val="0"/>
              </a:spcBef>
              <a:buSzTx/>
              <a:buNone/>
              <a:defRPr>
                <a:solidFill>
                  <a:srgbClr val="000000"/>
                </a:solidFill>
              </a:defRPr>
            </a:lvl1pPr>
            <a:lvl2pPr marL="0" indent="228600">
              <a:lnSpc>
                <a:spcPct val="90000"/>
              </a:lnSpc>
              <a:spcBef>
                <a:spcPts val="0"/>
              </a:spcBef>
              <a:buSzTx/>
              <a:buNone/>
              <a:defRPr>
                <a:solidFill>
                  <a:srgbClr val="000000"/>
                </a:solidFill>
              </a:defRPr>
            </a:lvl2pPr>
            <a:lvl3pPr marL="0" indent="457200">
              <a:lnSpc>
                <a:spcPct val="90000"/>
              </a:lnSpc>
              <a:spcBef>
                <a:spcPts val="0"/>
              </a:spcBef>
              <a:buSzTx/>
              <a:buNone/>
              <a:defRPr>
                <a:solidFill>
                  <a:srgbClr val="000000"/>
                </a:solidFill>
              </a:defRPr>
            </a:lvl3pPr>
            <a:lvl4pPr marL="0" indent="685800">
              <a:lnSpc>
                <a:spcPct val="90000"/>
              </a:lnSpc>
              <a:spcBef>
                <a:spcPts val="0"/>
              </a:spcBef>
              <a:buSzTx/>
              <a:buNone/>
              <a:defRPr>
                <a:solidFill>
                  <a:srgbClr val="000000"/>
                </a:solidFill>
              </a:defRPr>
            </a:lvl4pPr>
            <a:lvl5pPr marL="0" indent="914400">
              <a:lnSpc>
                <a:spcPct val="90000"/>
              </a:lnSpc>
              <a:spcBef>
                <a:spcPts val="0"/>
              </a:spcBef>
              <a:buSzTx/>
              <a:buNone/>
              <a:defRPr>
                <a:solidFill>
                  <a:srgbClr val="000000"/>
                </a:solidFill>
              </a:defRPr>
            </a:lvl5pPr>
          </a:lstStyle>
          <a:p>
            <a:pPr lvl="0">
              <a:defRPr sz="1800"/>
            </a:pPr>
            <a:r>
              <a:rPr lang="pl-PL" sz="2400" smtClean="0"/>
              <a:t>Kliknij, aby edytować style wzorca tekstu</a:t>
            </a:r>
          </a:p>
          <a:p>
            <a:pPr lvl="1">
              <a:defRPr sz="1800"/>
            </a:pPr>
            <a:r>
              <a:rPr lang="pl-PL" sz="2400" smtClean="0"/>
              <a:t>Drugi poziom</a:t>
            </a:r>
          </a:p>
          <a:p>
            <a:pPr lvl="2">
              <a:defRPr sz="1800"/>
            </a:pPr>
            <a:r>
              <a:rPr lang="pl-PL" sz="2400" smtClean="0"/>
              <a:t>Trzeci poziom</a:t>
            </a:r>
          </a:p>
          <a:p>
            <a:pPr lvl="3">
              <a:defRPr sz="1800"/>
            </a:pPr>
            <a:r>
              <a:rPr lang="pl-PL" sz="2400" smtClean="0"/>
              <a:t>Czwarty poziom</a:t>
            </a:r>
          </a:p>
          <a:p>
            <a:pPr lvl="4">
              <a:defRPr sz="1800"/>
            </a:pPr>
            <a:r>
              <a:rPr lang="pl-PL" sz="2400" smtClean="0"/>
              <a:t>Piąty poziom</a:t>
            </a:r>
            <a:endParaRPr sz="2400"/>
          </a:p>
        </p:txBody>
      </p:sp>
      <p:sp>
        <p:nvSpPr>
          <p:cNvPr id="33" name="Shape 33"/>
          <p:cNvSpPr/>
          <p:nvPr/>
        </p:nvSpPr>
        <p:spPr>
          <a:xfrm rot="16200000">
            <a:off x="7172923" y="53476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miter lim="400000"/>
          </a:ln>
        </p:spPr>
        <p:txBody>
          <a:bodyPr lIns="0" tIns="0" rIns="0" bIns="0" anchor="ctr"/>
          <a:lstStyle/>
          <a:p>
            <a:pPr algn="l" defTabSz="457200">
              <a:defRPr sz="1200">
                <a:solidFill>
                  <a:srgbClr val="000000"/>
                </a:solidFill>
                <a:latin typeface="Helvetica"/>
                <a:ea typeface="Helvetica"/>
                <a:cs typeface="Helvetica"/>
                <a:sym typeface="Helvetica"/>
              </a:defRPr>
            </a:pPr>
            <a:endParaRPr sz="1200">
              <a:solidFill>
                <a:srgbClr val="000000"/>
              </a:solidFill>
              <a:latin typeface="Helvetica"/>
              <a:ea typeface="Helvetica"/>
              <a:cs typeface="Helvetica"/>
              <a:sym typeface="Helvetica"/>
            </a:endParaRPr>
          </a:p>
        </p:txBody>
      </p:sp>
      <p:pic>
        <p:nvPicPr>
          <p:cNvPr id="34" name="pasted-image.png"/>
          <p:cNvPicPr/>
          <p:nvPr/>
        </p:nvPicPr>
        <p:blipFill>
          <a:blip r:embed="rId3" cstate="print">
            <a:extLst/>
          </a:blip>
          <a:stretch>
            <a:fillRect/>
          </a:stretch>
        </p:blipFill>
        <p:spPr>
          <a:xfrm>
            <a:off x="508000" y="8572500"/>
            <a:ext cx="2946400" cy="423048"/>
          </a:xfrm>
          <a:prstGeom prst="rect">
            <a:avLst/>
          </a:prstGeom>
          <a:ln w="12700">
            <a:miter lim="400000"/>
          </a:ln>
        </p:spPr>
      </p:pic>
    </p:spTree>
    <p:extLst>
      <p:ext uri="{BB962C8B-B14F-4D97-AF65-F5344CB8AC3E}">
        <p14:creationId xmlns:p14="http://schemas.microsoft.com/office/powerpoint/2010/main" val="445826371"/>
      </p:ext>
    </p:extLst>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Zdjęcie (pionowo)">
    <p:spTree>
      <p:nvGrpSpPr>
        <p:cNvPr id="1" name=""/>
        <p:cNvGrpSpPr/>
        <p:nvPr/>
      </p:nvGrpSpPr>
      <p:grpSpPr>
        <a:xfrm>
          <a:off x="0" y="0"/>
          <a:ext cx="0" cy="0"/>
          <a:chOff x="0" y="0"/>
          <a:chExt cx="0" cy="0"/>
        </a:xfrm>
      </p:grpSpPr>
      <p:sp>
        <p:nvSpPr>
          <p:cNvPr id="36" name="Shape 36"/>
          <p:cNvSpPr>
            <a:spLocks noGrp="1"/>
          </p:cNvSpPr>
          <p:nvPr>
            <p:ph type="title"/>
          </p:nvPr>
        </p:nvSpPr>
        <p:spPr>
          <a:xfrm>
            <a:off x="508000" y="2806700"/>
            <a:ext cx="5676900" cy="2032000"/>
          </a:xfrm>
          <a:prstGeom prst="rect">
            <a:avLst/>
          </a:prstGeom>
        </p:spPr>
        <p:txBody>
          <a:bodyPr/>
          <a:lstStyle/>
          <a:p>
            <a:pPr lvl="0">
              <a:defRPr sz="1800" b="0">
                <a:solidFill>
                  <a:srgbClr val="000000"/>
                </a:solidFill>
              </a:defRPr>
            </a:pPr>
            <a:r>
              <a:rPr lang="pl-PL" sz="4800" b="1" dirty="0" smtClean="0">
                <a:solidFill>
                  <a:srgbClr val="414241"/>
                </a:solidFill>
              </a:rPr>
              <a:t>Kliknij, aby edytować styl</a:t>
            </a:r>
            <a:endParaRPr sz="4800" b="1" dirty="0">
              <a:solidFill>
                <a:srgbClr val="414241"/>
              </a:solidFill>
            </a:endParaRPr>
          </a:p>
        </p:txBody>
      </p:sp>
      <p:sp>
        <p:nvSpPr>
          <p:cNvPr id="37" name="Shape 37"/>
          <p:cNvSpPr>
            <a:spLocks noGrp="1"/>
          </p:cNvSpPr>
          <p:nvPr>
            <p:ph type="body" idx="1"/>
          </p:nvPr>
        </p:nvSpPr>
        <p:spPr>
          <a:xfrm>
            <a:off x="508000" y="5029200"/>
            <a:ext cx="5676900" cy="4013200"/>
          </a:xfrm>
          <a:prstGeom prst="rect">
            <a:avLst/>
          </a:prstGeom>
        </p:spPr>
        <p:txBody>
          <a:bodyPr anchor="t"/>
          <a:lstStyle>
            <a:lvl1pPr marL="0" indent="0">
              <a:lnSpc>
                <a:spcPct val="90000"/>
              </a:lnSpc>
              <a:spcBef>
                <a:spcPts val="0"/>
              </a:spcBef>
              <a:buSzTx/>
              <a:buNone/>
              <a:defRPr>
                <a:latin typeface="Roboto Regular"/>
                <a:ea typeface="Roboto Regular"/>
                <a:cs typeface="Helvetica"/>
                <a:sym typeface="Helvetica"/>
              </a:defRPr>
            </a:lvl1pPr>
            <a:lvl2pPr marL="0" indent="228600">
              <a:lnSpc>
                <a:spcPct val="90000"/>
              </a:lnSpc>
              <a:spcBef>
                <a:spcPts val="0"/>
              </a:spcBef>
              <a:buSzTx/>
              <a:buNone/>
              <a:defRPr>
                <a:latin typeface="Roboto Regular"/>
                <a:ea typeface="Roboto Regular"/>
                <a:cs typeface="Helvetica"/>
                <a:sym typeface="Helvetica"/>
              </a:defRPr>
            </a:lvl2pPr>
            <a:lvl3pPr marL="0" indent="457200">
              <a:lnSpc>
                <a:spcPct val="90000"/>
              </a:lnSpc>
              <a:spcBef>
                <a:spcPts val="0"/>
              </a:spcBef>
              <a:buSzTx/>
              <a:buNone/>
              <a:defRPr>
                <a:latin typeface="Roboto Regular"/>
                <a:ea typeface="Roboto Regular"/>
                <a:cs typeface="Helvetica"/>
                <a:sym typeface="Helvetica"/>
              </a:defRPr>
            </a:lvl3pPr>
            <a:lvl4pPr marL="0" indent="685800">
              <a:lnSpc>
                <a:spcPct val="90000"/>
              </a:lnSpc>
              <a:spcBef>
                <a:spcPts val="0"/>
              </a:spcBef>
              <a:buSzTx/>
              <a:buNone/>
              <a:defRPr>
                <a:latin typeface="Roboto Regular"/>
                <a:ea typeface="Roboto Regular"/>
                <a:cs typeface="Helvetica"/>
                <a:sym typeface="Helvetica"/>
              </a:defRPr>
            </a:lvl4pPr>
            <a:lvl5pPr marL="0" indent="914400">
              <a:lnSpc>
                <a:spcPct val="90000"/>
              </a:lnSpc>
              <a:spcBef>
                <a:spcPts val="0"/>
              </a:spcBef>
              <a:buSzTx/>
              <a:buNone/>
              <a:defRPr>
                <a:latin typeface="Roboto Regular"/>
                <a:ea typeface="Roboto Regular"/>
                <a:cs typeface="Helvetica"/>
                <a:sym typeface="Helvetica"/>
              </a:defRPr>
            </a:lvl5pPr>
          </a:lstStyle>
          <a:p>
            <a:pPr lvl="0">
              <a:defRPr sz="1800">
                <a:solidFill>
                  <a:srgbClr val="000000"/>
                </a:solidFill>
              </a:defRPr>
            </a:pPr>
            <a:r>
              <a:rPr lang="pl-PL" sz="2400" dirty="0" smtClean="0">
                <a:solidFill>
                  <a:srgbClr val="414141"/>
                </a:solidFill>
              </a:rPr>
              <a:t>Kliknij, aby edytować style wzorca tekstu</a:t>
            </a:r>
          </a:p>
          <a:p>
            <a:pPr lvl="1">
              <a:defRPr sz="1800">
                <a:solidFill>
                  <a:srgbClr val="000000"/>
                </a:solidFill>
              </a:defRPr>
            </a:pPr>
            <a:r>
              <a:rPr lang="pl-PL" sz="2400" dirty="0" smtClean="0">
                <a:solidFill>
                  <a:srgbClr val="414141"/>
                </a:solidFill>
              </a:rPr>
              <a:t>Drugi poziom</a:t>
            </a:r>
          </a:p>
          <a:p>
            <a:pPr lvl="2">
              <a:defRPr sz="1800">
                <a:solidFill>
                  <a:srgbClr val="000000"/>
                </a:solidFill>
              </a:defRPr>
            </a:pPr>
            <a:r>
              <a:rPr lang="pl-PL" sz="2400" dirty="0" smtClean="0">
                <a:solidFill>
                  <a:srgbClr val="414141"/>
                </a:solidFill>
              </a:rPr>
              <a:t>Trzeci poziom</a:t>
            </a:r>
          </a:p>
          <a:p>
            <a:pPr lvl="3">
              <a:defRPr sz="1800">
                <a:solidFill>
                  <a:srgbClr val="000000"/>
                </a:solidFill>
              </a:defRPr>
            </a:pPr>
            <a:r>
              <a:rPr lang="pl-PL" sz="2400" dirty="0" smtClean="0">
                <a:solidFill>
                  <a:srgbClr val="414141"/>
                </a:solidFill>
              </a:rPr>
              <a:t>Czwarty poziom</a:t>
            </a:r>
          </a:p>
          <a:p>
            <a:pPr lvl="4">
              <a:defRPr sz="1800">
                <a:solidFill>
                  <a:srgbClr val="000000"/>
                </a:solidFill>
              </a:defRPr>
            </a:pPr>
            <a:r>
              <a:rPr lang="pl-PL" sz="2400" dirty="0" smtClean="0">
                <a:solidFill>
                  <a:srgbClr val="414141"/>
                </a:solidFill>
              </a:rPr>
              <a:t>Piąty poziom</a:t>
            </a:r>
            <a:endParaRPr sz="2400" dirty="0">
              <a:solidFill>
                <a:srgbClr val="414141"/>
              </a:solidFill>
            </a:endParaRPr>
          </a:p>
        </p:txBody>
      </p:sp>
      <p:pic>
        <p:nvPicPr>
          <p:cNvPr id="38" name="pasted-image.tif"/>
          <p:cNvPicPr/>
          <p:nvPr/>
        </p:nvPicPr>
        <p:blipFill>
          <a:blip r:embed="rId2" cstate="print">
            <a:extLst/>
          </a:blip>
          <a:stretch>
            <a:fillRect/>
          </a:stretch>
        </p:blipFill>
        <p:spPr>
          <a:xfrm>
            <a:off x="11768798" y="5396691"/>
            <a:ext cx="615605" cy="2262345"/>
          </a:xfrm>
          <a:prstGeom prst="rect">
            <a:avLst/>
          </a:prstGeom>
          <a:ln w="12700">
            <a:miter lim="400000"/>
          </a:ln>
        </p:spPr>
      </p:pic>
      <p:pic>
        <p:nvPicPr>
          <p:cNvPr id="6" name="pasted-image.tif"/>
          <p:cNvPicPr/>
          <p:nvPr userDrawn="1"/>
        </p:nvPicPr>
        <p:blipFill>
          <a:blip r:embed="rId3" cstate="print">
            <a:extLst/>
          </a:blip>
          <a:stretch>
            <a:fillRect/>
          </a:stretch>
        </p:blipFill>
        <p:spPr>
          <a:xfrm>
            <a:off x="508000" y="8572500"/>
            <a:ext cx="3051487" cy="419100"/>
          </a:xfrm>
          <a:prstGeom prst="rect">
            <a:avLst/>
          </a:prstGeom>
          <a:ln w="12700">
            <a:miter lim="400000"/>
          </a:ln>
        </p:spPr>
      </p:pic>
    </p:spTree>
    <p:extLst>
      <p:ext uri="{BB962C8B-B14F-4D97-AF65-F5344CB8AC3E}">
        <p14:creationId xmlns:p14="http://schemas.microsoft.com/office/powerpoint/2010/main" val="2696523581"/>
      </p:ext>
    </p:extLst>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ytuł i punktory">
    <p:spTree>
      <p:nvGrpSpPr>
        <p:cNvPr id="1" name=""/>
        <p:cNvGrpSpPr/>
        <p:nvPr/>
      </p:nvGrpSpPr>
      <p:grpSpPr>
        <a:xfrm>
          <a:off x="0" y="0"/>
          <a:ext cx="0" cy="0"/>
          <a:chOff x="0" y="0"/>
          <a:chExt cx="0" cy="0"/>
        </a:xfrm>
      </p:grpSpPr>
      <p:sp>
        <p:nvSpPr>
          <p:cNvPr id="42" name="Shape 42"/>
          <p:cNvSpPr>
            <a:spLocks noGrp="1"/>
          </p:cNvSpPr>
          <p:nvPr>
            <p:ph type="title"/>
          </p:nvPr>
        </p:nvSpPr>
        <p:spPr>
          <a:prstGeom prst="rect">
            <a:avLst/>
          </a:prstGeom>
        </p:spPr>
        <p:txBody>
          <a:bodyPr/>
          <a:lstStyle/>
          <a:p>
            <a:pPr lvl="0">
              <a:defRPr sz="1800" b="0">
                <a:solidFill>
                  <a:srgbClr val="000000"/>
                </a:solidFill>
              </a:defRPr>
            </a:pPr>
            <a:r>
              <a:rPr lang="pl-PL" sz="4800" b="1" dirty="0" smtClean="0">
                <a:solidFill>
                  <a:srgbClr val="414241"/>
                </a:solidFill>
              </a:rPr>
              <a:t>Kliknij, aby edytować styl</a:t>
            </a:r>
            <a:endParaRPr sz="4800" b="1" dirty="0">
              <a:solidFill>
                <a:srgbClr val="414241"/>
              </a:solidFill>
            </a:endParaRPr>
          </a:p>
        </p:txBody>
      </p:sp>
      <p:sp>
        <p:nvSpPr>
          <p:cNvPr id="43" name="Shape 43"/>
          <p:cNvSpPr>
            <a:spLocks noGrp="1"/>
          </p:cNvSpPr>
          <p:nvPr>
            <p:ph type="body" idx="1"/>
          </p:nvPr>
        </p:nvSpPr>
        <p:spPr>
          <a:prstGeom prst="rect">
            <a:avLst/>
          </a:prstGeom>
        </p:spPr>
        <p:txBody>
          <a:bodyPr/>
          <a:lstStyle>
            <a:lvl2pPr marL="939800" indent="-469900"/>
            <a:lvl3pPr marL="1409700" indent="-469900"/>
            <a:lvl4pPr marL="1879600" indent="-469900"/>
            <a:lvl5pPr marL="2349500" indent="-469900"/>
          </a:lstStyle>
          <a:p>
            <a:pPr lvl="0">
              <a:defRPr sz="1800">
                <a:solidFill>
                  <a:srgbClr val="000000"/>
                </a:solidFill>
              </a:defRPr>
            </a:pPr>
            <a:r>
              <a:rPr lang="pl-PL" sz="2400" dirty="0" smtClean="0">
                <a:solidFill>
                  <a:srgbClr val="414141"/>
                </a:solidFill>
              </a:rPr>
              <a:t>Kliknij, aby edytować style wzorca tekstu</a:t>
            </a:r>
          </a:p>
          <a:p>
            <a:pPr lvl="1">
              <a:defRPr sz="1800">
                <a:solidFill>
                  <a:srgbClr val="000000"/>
                </a:solidFill>
              </a:defRPr>
            </a:pPr>
            <a:r>
              <a:rPr lang="pl-PL" sz="2400" dirty="0" smtClean="0">
                <a:solidFill>
                  <a:srgbClr val="414141"/>
                </a:solidFill>
              </a:rPr>
              <a:t>Drugi poziom</a:t>
            </a:r>
          </a:p>
          <a:p>
            <a:pPr lvl="2">
              <a:defRPr sz="1800">
                <a:solidFill>
                  <a:srgbClr val="000000"/>
                </a:solidFill>
              </a:defRPr>
            </a:pPr>
            <a:r>
              <a:rPr lang="pl-PL" sz="2400" dirty="0" smtClean="0">
                <a:solidFill>
                  <a:srgbClr val="414141"/>
                </a:solidFill>
              </a:rPr>
              <a:t>Trzeci poziom</a:t>
            </a:r>
          </a:p>
          <a:p>
            <a:pPr lvl="3">
              <a:defRPr sz="1800">
                <a:solidFill>
                  <a:srgbClr val="000000"/>
                </a:solidFill>
              </a:defRPr>
            </a:pPr>
            <a:r>
              <a:rPr lang="pl-PL" sz="2400" dirty="0" smtClean="0">
                <a:solidFill>
                  <a:srgbClr val="414141"/>
                </a:solidFill>
              </a:rPr>
              <a:t>Czwarty poziom</a:t>
            </a:r>
          </a:p>
          <a:p>
            <a:pPr lvl="4">
              <a:defRPr sz="1800">
                <a:solidFill>
                  <a:srgbClr val="000000"/>
                </a:solidFill>
              </a:defRPr>
            </a:pPr>
            <a:r>
              <a:rPr lang="pl-PL" sz="2400" dirty="0" smtClean="0">
                <a:solidFill>
                  <a:srgbClr val="414141"/>
                </a:solidFill>
              </a:rPr>
              <a:t>Piąty poziom</a:t>
            </a:r>
            <a:endParaRPr sz="2400" dirty="0">
              <a:solidFill>
                <a:srgbClr val="414141"/>
              </a:solidFill>
            </a:endParaRPr>
          </a:p>
        </p:txBody>
      </p:sp>
      <p:pic>
        <p:nvPicPr>
          <p:cNvPr id="4" name="pasted-image.tif"/>
          <p:cNvPicPr/>
          <p:nvPr userDrawn="1"/>
        </p:nvPicPr>
        <p:blipFill>
          <a:blip r:embed="rId2" cstate="print">
            <a:extLst/>
          </a:blip>
          <a:stretch>
            <a:fillRect/>
          </a:stretch>
        </p:blipFill>
        <p:spPr>
          <a:xfrm>
            <a:off x="508000" y="8572500"/>
            <a:ext cx="3051487" cy="419100"/>
          </a:xfrm>
          <a:prstGeom prst="rect">
            <a:avLst/>
          </a:prstGeom>
          <a:ln w="12700">
            <a:miter lim="400000"/>
          </a:ln>
        </p:spPr>
      </p:pic>
    </p:spTree>
    <p:extLst>
      <p:ext uri="{BB962C8B-B14F-4D97-AF65-F5344CB8AC3E}">
        <p14:creationId xmlns:p14="http://schemas.microsoft.com/office/powerpoint/2010/main" val="954178149"/>
      </p:ext>
    </p:extLst>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Cytat">
    <p:spTree>
      <p:nvGrpSpPr>
        <p:cNvPr id="1" name=""/>
        <p:cNvGrpSpPr/>
        <p:nvPr/>
      </p:nvGrpSpPr>
      <p:grpSpPr>
        <a:xfrm>
          <a:off x="0" y="0"/>
          <a:ext cx="0" cy="0"/>
          <a:chOff x="0" y="0"/>
          <a:chExt cx="0" cy="0"/>
        </a:xfrm>
      </p:grpSpPr>
      <p:pic>
        <p:nvPicPr>
          <p:cNvPr id="51" name="pasted-image.tif"/>
          <p:cNvPicPr/>
          <p:nvPr/>
        </p:nvPicPr>
        <p:blipFill>
          <a:blip r:embed="rId2" cstate="print">
            <a:extLst/>
          </a:blip>
          <a:stretch>
            <a:fillRect/>
          </a:stretch>
        </p:blipFill>
        <p:spPr>
          <a:xfrm>
            <a:off x="605498" y="684991"/>
            <a:ext cx="615605" cy="2262344"/>
          </a:xfrm>
          <a:prstGeom prst="rect">
            <a:avLst/>
          </a:prstGeom>
          <a:ln w="12700">
            <a:miter lim="400000"/>
          </a:ln>
        </p:spPr>
      </p:pic>
      <p:pic>
        <p:nvPicPr>
          <p:cNvPr id="3" name="pasted-image.tif"/>
          <p:cNvPicPr/>
          <p:nvPr userDrawn="1"/>
        </p:nvPicPr>
        <p:blipFill>
          <a:blip r:embed="rId3" cstate="print">
            <a:extLst/>
          </a:blip>
          <a:stretch>
            <a:fillRect/>
          </a:stretch>
        </p:blipFill>
        <p:spPr>
          <a:xfrm>
            <a:off x="9144000" y="635000"/>
            <a:ext cx="3051487" cy="419100"/>
          </a:xfrm>
          <a:prstGeom prst="rect">
            <a:avLst/>
          </a:prstGeom>
          <a:ln w="12700">
            <a:miter lim="400000"/>
          </a:ln>
        </p:spPr>
      </p:pic>
      <p:sp>
        <p:nvSpPr>
          <p:cNvPr id="4" name="Shape 87"/>
          <p:cNvSpPr/>
          <p:nvPr userDrawn="1"/>
        </p:nvSpPr>
        <p:spPr>
          <a:xfrm>
            <a:off x="1270000" y="4333101"/>
            <a:ext cx="10464800" cy="55399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a:defRPr sz="1800">
                <a:solidFill>
                  <a:srgbClr val="000000"/>
                </a:solidFill>
              </a:defRPr>
            </a:pPr>
            <a:endParaRPr sz="3600" dirty="0">
              <a:latin typeface="Roboto Regular"/>
              <a:ea typeface="Roboto Regular"/>
              <a:cs typeface="Roboto Regular"/>
              <a:sym typeface="Roboto Regular"/>
            </a:endParaRPr>
          </a:p>
        </p:txBody>
      </p:sp>
      <p:sp>
        <p:nvSpPr>
          <p:cNvPr id="9" name="Symbol zastępczy tekstu 8"/>
          <p:cNvSpPr>
            <a:spLocks noGrp="1"/>
          </p:cNvSpPr>
          <p:nvPr>
            <p:ph type="body" sz="quarter" idx="10"/>
          </p:nvPr>
        </p:nvSpPr>
        <p:spPr>
          <a:xfrm>
            <a:off x="1752600" y="3066276"/>
            <a:ext cx="9982200" cy="2533650"/>
          </a:xfrm>
        </p:spPr>
        <p:txBody>
          <a:bodyPr>
            <a:noAutofit/>
          </a:bodyPr>
          <a:lstStyle>
            <a:lvl1pPr>
              <a:buNone/>
              <a:defRPr sz="3600">
                <a:solidFill>
                  <a:schemeClr val="tx1"/>
                </a:solidFill>
              </a:defRPr>
            </a:lvl1pPr>
            <a:lvl2pPr>
              <a:buNone/>
              <a:defRPr sz="3600"/>
            </a:lvl2pPr>
            <a:lvl3pPr>
              <a:buNone/>
              <a:defRPr sz="3600"/>
            </a:lvl3pPr>
            <a:lvl4pPr>
              <a:buNone/>
              <a:defRPr sz="3600"/>
            </a:lvl4pPr>
            <a:lvl5pPr>
              <a:buNone/>
              <a:defRPr sz="3600"/>
            </a:lvl5pPr>
          </a:lstStyle>
          <a:p>
            <a:pPr lvl="0"/>
            <a:r>
              <a:rPr lang="pl-PL" dirty="0" smtClean="0"/>
              <a:t>Kliknij, aby edytować style wzorca tekstu</a:t>
            </a:r>
          </a:p>
        </p:txBody>
      </p:sp>
      <p:sp>
        <p:nvSpPr>
          <p:cNvPr id="11" name="Symbol zastępczy tekstu 10"/>
          <p:cNvSpPr>
            <a:spLocks noGrp="1"/>
          </p:cNvSpPr>
          <p:nvPr>
            <p:ph type="body" sz="quarter" idx="11"/>
          </p:nvPr>
        </p:nvSpPr>
        <p:spPr>
          <a:xfrm>
            <a:off x="1752600" y="5924550"/>
            <a:ext cx="9982200" cy="990600"/>
          </a:xfrm>
        </p:spPr>
        <p:txBody>
          <a:bodyPr>
            <a:normAutofit/>
          </a:bodyPr>
          <a:lstStyle>
            <a:lvl1pPr>
              <a:buNone/>
              <a:defRPr sz="1800">
                <a:solidFill>
                  <a:schemeClr val="tx1"/>
                </a:solidFill>
              </a:defRPr>
            </a:lvl1pPr>
            <a:lvl2pPr>
              <a:buNone/>
              <a:defRPr/>
            </a:lvl2pPr>
            <a:lvl3pPr>
              <a:buFont typeface="Arial" pitchFamily="34" charset="0"/>
              <a:buNone/>
              <a:defRPr/>
            </a:lvl3pPr>
            <a:lvl4pPr>
              <a:buNone/>
              <a:defRPr/>
            </a:lvl4pPr>
            <a:lvl5pPr>
              <a:buNone/>
              <a:defRPr/>
            </a:lvl5pPr>
          </a:lstStyle>
          <a:p>
            <a:pPr lvl="0"/>
            <a:r>
              <a:rPr lang="pl-PL" dirty="0" smtClean="0"/>
              <a:t>Kliknij, aby edytować style wzorca tekstu</a:t>
            </a:r>
          </a:p>
        </p:txBody>
      </p:sp>
    </p:spTree>
    <p:extLst>
      <p:ext uri="{BB962C8B-B14F-4D97-AF65-F5344CB8AC3E}">
        <p14:creationId xmlns:p14="http://schemas.microsoft.com/office/powerpoint/2010/main" val="4153927518"/>
      </p:ext>
    </p:extLst>
  </p:cSld>
  <p:clrMapOvr>
    <a:masterClrMapping/>
  </p:clrMapOvr>
  <p:transition spd="med"/>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ytuł i punktory ze zdjęciem">
    <p:spTree>
      <p:nvGrpSpPr>
        <p:cNvPr id="1" name=""/>
        <p:cNvGrpSpPr/>
        <p:nvPr/>
      </p:nvGrpSpPr>
      <p:grpSpPr>
        <a:xfrm>
          <a:off x="0" y="0"/>
          <a:ext cx="0" cy="0"/>
          <a:chOff x="0" y="0"/>
          <a:chExt cx="0" cy="0"/>
        </a:xfrm>
      </p:grpSpPr>
      <p:sp>
        <p:nvSpPr>
          <p:cNvPr id="45" name="Shape 45"/>
          <p:cNvSpPr>
            <a:spLocks noGrp="1"/>
          </p:cNvSpPr>
          <p:nvPr>
            <p:ph type="title"/>
          </p:nvPr>
        </p:nvSpPr>
        <p:spPr>
          <a:prstGeom prst="rect">
            <a:avLst/>
          </a:prstGeom>
        </p:spPr>
        <p:txBody>
          <a:bodyPr/>
          <a:lstStyle/>
          <a:p>
            <a:pPr lvl="0">
              <a:defRPr sz="1800" b="0">
                <a:solidFill>
                  <a:srgbClr val="000000"/>
                </a:solidFill>
              </a:defRPr>
            </a:pPr>
            <a:r>
              <a:rPr lang="pl-PL" sz="4800" b="1" dirty="0" smtClean="0">
                <a:solidFill>
                  <a:srgbClr val="414241"/>
                </a:solidFill>
              </a:rPr>
              <a:t>Kliknij, aby edytować styl</a:t>
            </a:r>
            <a:endParaRPr sz="4800" b="1" dirty="0">
              <a:solidFill>
                <a:srgbClr val="414241"/>
              </a:solidFill>
            </a:endParaRPr>
          </a:p>
        </p:txBody>
      </p:sp>
      <p:sp>
        <p:nvSpPr>
          <p:cNvPr id="46" name="Shape 46"/>
          <p:cNvSpPr>
            <a:spLocks noGrp="1"/>
          </p:cNvSpPr>
          <p:nvPr>
            <p:ph type="body" idx="1"/>
          </p:nvPr>
        </p:nvSpPr>
        <p:spPr>
          <a:xfrm>
            <a:off x="508000" y="2730500"/>
            <a:ext cx="5816600" cy="6350000"/>
          </a:xfrm>
          <a:prstGeom prst="rect">
            <a:avLst/>
          </a:prstGeom>
        </p:spPr>
        <p:txBody>
          <a:bodyPr/>
          <a:lstStyle>
            <a:lvl1pPr marL="313266" indent="-313266"/>
          </a:lstStyle>
          <a:p>
            <a:pPr lvl="0">
              <a:defRPr sz="1800">
                <a:solidFill>
                  <a:srgbClr val="000000"/>
                </a:solidFill>
              </a:defRPr>
            </a:pPr>
            <a:r>
              <a:rPr lang="pl-PL" sz="2400" dirty="0" smtClean="0">
                <a:solidFill>
                  <a:srgbClr val="414141"/>
                </a:solidFill>
              </a:rPr>
              <a:t>Kliknij, aby edytować style wzorca tekstu</a:t>
            </a:r>
          </a:p>
          <a:p>
            <a:pPr lvl="1">
              <a:defRPr sz="1800">
                <a:solidFill>
                  <a:srgbClr val="000000"/>
                </a:solidFill>
              </a:defRPr>
            </a:pPr>
            <a:r>
              <a:rPr lang="pl-PL" sz="2400" dirty="0" smtClean="0">
                <a:solidFill>
                  <a:srgbClr val="414141"/>
                </a:solidFill>
              </a:rPr>
              <a:t>Drugi poziom</a:t>
            </a:r>
          </a:p>
          <a:p>
            <a:pPr lvl="2">
              <a:defRPr sz="1800">
                <a:solidFill>
                  <a:srgbClr val="000000"/>
                </a:solidFill>
              </a:defRPr>
            </a:pPr>
            <a:r>
              <a:rPr lang="pl-PL" sz="2400" dirty="0" smtClean="0">
                <a:solidFill>
                  <a:srgbClr val="414141"/>
                </a:solidFill>
              </a:rPr>
              <a:t>Trzeci poziom</a:t>
            </a:r>
          </a:p>
          <a:p>
            <a:pPr lvl="3">
              <a:defRPr sz="1800">
                <a:solidFill>
                  <a:srgbClr val="000000"/>
                </a:solidFill>
              </a:defRPr>
            </a:pPr>
            <a:r>
              <a:rPr lang="pl-PL" sz="2400" dirty="0" smtClean="0">
                <a:solidFill>
                  <a:srgbClr val="414141"/>
                </a:solidFill>
              </a:rPr>
              <a:t>Czwarty poziom</a:t>
            </a:r>
          </a:p>
          <a:p>
            <a:pPr lvl="4">
              <a:defRPr sz="1800">
                <a:solidFill>
                  <a:srgbClr val="000000"/>
                </a:solidFill>
              </a:defRPr>
            </a:pPr>
            <a:r>
              <a:rPr lang="pl-PL" sz="2400" dirty="0" smtClean="0">
                <a:solidFill>
                  <a:srgbClr val="414141"/>
                </a:solidFill>
              </a:rPr>
              <a:t>Piąty poziom</a:t>
            </a:r>
            <a:endParaRPr sz="2400" dirty="0">
              <a:solidFill>
                <a:srgbClr val="414141"/>
              </a:solidFill>
            </a:endParaRPr>
          </a:p>
        </p:txBody>
      </p:sp>
    </p:spTree>
    <p:extLst>
      <p:ext uri="{BB962C8B-B14F-4D97-AF65-F5344CB8AC3E}">
        <p14:creationId xmlns:p14="http://schemas.microsoft.com/office/powerpoint/2010/main" val="1570722508"/>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Zdjęcie (3 sztuki)">
    <p:spTree>
      <p:nvGrpSpPr>
        <p:cNvPr id="1" name=""/>
        <p:cNvGrpSpPr/>
        <p:nvPr/>
      </p:nvGrpSpPr>
      <p:grpSpPr>
        <a:xfrm>
          <a:off x="0" y="0"/>
          <a:ext cx="0" cy="0"/>
          <a:chOff x="0" y="0"/>
          <a:chExt cx="0" cy="0"/>
        </a:xfrm>
      </p:grpSpPr>
    </p:spTree>
    <p:extLst>
      <p:ext uri="{BB962C8B-B14F-4D97-AF65-F5344CB8AC3E}">
        <p14:creationId xmlns:p14="http://schemas.microsoft.com/office/powerpoint/2010/main" val="478692878"/>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Układ niestandardowy">
    <p:spTree>
      <p:nvGrpSpPr>
        <p:cNvPr id="1" name=""/>
        <p:cNvGrpSpPr/>
        <p:nvPr/>
      </p:nvGrpSpPr>
      <p:grpSpPr>
        <a:xfrm>
          <a:off x="0" y="0"/>
          <a:ext cx="0" cy="0"/>
          <a:chOff x="0" y="0"/>
          <a:chExt cx="0" cy="0"/>
        </a:xfrm>
      </p:grpSpPr>
      <p:sp>
        <p:nvSpPr>
          <p:cNvPr id="3" name="Prostokąt 2"/>
          <p:cNvSpPr/>
          <p:nvPr userDrawn="1"/>
        </p:nvSpPr>
        <p:spPr>
          <a:xfrm>
            <a:off x="0" y="0"/>
            <a:ext cx="13004800" cy="9753600"/>
          </a:xfrm>
          <a:prstGeom prst="rect">
            <a:avLst/>
          </a:prstGeom>
          <a:solidFill>
            <a:srgbClr val="FAC81A"/>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pl-PL">
              <a:solidFill>
                <a:srgbClr val="FFFFFF"/>
              </a:solidFill>
            </a:endParaRPr>
          </a:p>
        </p:txBody>
      </p:sp>
      <p:pic>
        <p:nvPicPr>
          <p:cNvPr id="4" name="tlo PP yellow 2.jpg"/>
          <p:cNvPicPr/>
          <p:nvPr userDrawn="1"/>
        </p:nvPicPr>
        <p:blipFill>
          <a:blip r:embed="rId2" cstate="print">
            <a:extLst/>
          </a:blip>
          <a:srcRect t="3" b="3"/>
          <a:stretch>
            <a:fillRect/>
          </a:stretch>
        </p:blipFill>
        <p:spPr>
          <a:xfrm>
            <a:off x="0" y="0"/>
            <a:ext cx="12992100" cy="9977933"/>
          </a:xfrm>
          <a:prstGeom prst="rect">
            <a:avLst/>
          </a:prstGeom>
          <a:ln w="12700">
            <a:miter lim="400000"/>
          </a:ln>
        </p:spPr>
      </p:pic>
      <p:pic>
        <p:nvPicPr>
          <p:cNvPr id="5" name="pasted-image.png"/>
          <p:cNvPicPr/>
          <p:nvPr userDrawn="1"/>
        </p:nvPicPr>
        <p:blipFill>
          <a:blip r:embed="rId3" cstate="print">
            <a:extLst/>
          </a:blip>
          <a:stretch>
            <a:fillRect/>
          </a:stretch>
        </p:blipFill>
        <p:spPr>
          <a:xfrm>
            <a:off x="508000" y="8572500"/>
            <a:ext cx="2946400" cy="423048"/>
          </a:xfrm>
          <a:prstGeom prst="rect">
            <a:avLst/>
          </a:prstGeom>
          <a:ln w="12700">
            <a:miter lim="400000"/>
          </a:ln>
        </p:spPr>
      </p:pic>
    </p:spTree>
    <p:extLst>
      <p:ext uri="{BB962C8B-B14F-4D97-AF65-F5344CB8AC3E}">
        <p14:creationId xmlns:p14="http://schemas.microsoft.com/office/powerpoint/2010/main" val="412774160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kład niestandardowy">
    <p:spTree>
      <p:nvGrpSpPr>
        <p:cNvPr id="1" name=""/>
        <p:cNvGrpSpPr/>
        <p:nvPr/>
      </p:nvGrpSpPr>
      <p:grpSpPr>
        <a:xfrm>
          <a:off x="0" y="0"/>
          <a:ext cx="0" cy="0"/>
          <a:chOff x="0" y="0"/>
          <a:chExt cx="0" cy="0"/>
        </a:xfrm>
      </p:grpSpPr>
      <p:sp>
        <p:nvSpPr>
          <p:cNvPr id="4" name="Prostokąt 3"/>
          <p:cNvSpPr/>
          <p:nvPr userDrawn="1"/>
        </p:nvSpPr>
        <p:spPr>
          <a:xfrm>
            <a:off x="0" y="0"/>
            <a:ext cx="13004800" cy="9753600"/>
          </a:xfrm>
          <a:prstGeom prst="rect">
            <a:avLst/>
          </a:prstGeom>
          <a:solidFill>
            <a:srgbClr val="334C8C"/>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pl-PL">
              <a:solidFill>
                <a:srgbClr val="FFFFFF"/>
              </a:solidFill>
            </a:endParaRPr>
          </a:p>
        </p:txBody>
      </p:sp>
      <p:pic>
        <p:nvPicPr>
          <p:cNvPr id="5" name="pasted-image.png"/>
          <p:cNvPicPr/>
          <p:nvPr userDrawn="1"/>
        </p:nvPicPr>
        <p:blipFill>
          <a:blip r:embed="rId2" cstate="print">
            <a:extLst/>
          </a:blip>
          <a:stretch>
            <a:fillRect/>
          </a:stretch>
        </p:blipFill>
        <p:spPr>
          <a:xfrm>
            <a:off x="508000" y="8572500"/>
            <a:ext cx="2941326" cy="422319"/>
          </a:xfrm>
          <a:prstGeom prst="rect">
            <a:avLst/>
          </a:prstGeom>
          <a:ln w="12700">
            <a:miter lim="400000"/>
          </a:ln>
        </p:spPr>
      </p:pic>
      <p:sp>
        <p:nvSpPr>
          <p:cNvPr id="6" name="Dowolny kształt 5"/>
          <p:cNvSpPr/>
          <p:nvPr userDrawn="1"/>
        </p:nvSpPr>
        <p:spPr>
          <a:xfrm>
            <a:off x="-14111" y="2582147"/>
            <a:ext cx="13038313" cy="5234843"/>
          </a:xfrm>
          <a:custGeom>
            <a:avLst/>
            <a:gdLst>
              <a:gd name="connsiteX0" fmla="*/ 14111 w 13038313"/>
              <a:gd name="connsiteY0" fmla="*/ 2483375 h 5234843"/>
              <a:gd name="connsiteX1" fmla="*/ 13038313 w 13038313"/>
              <a:gd name="connsiteY1" fmla="*/ 0 h 5234843"/>
              <a:gd name="connsiteX2" fmla="*/ 13024203 w 13038313"/>
              <a:gd name="connsiteY2" fmla="*/ 2737357 h 5234843"/>
              <a:gd name="connsiteX3" fmla="*/ 0 w 13038313"/>
              <a:gd name="connsiteY3" fmla="*/ 5234843 h 5234843"/>
              <a:gd name="connsiteX4" fmla="*/ 14111 w 13038313"/>
              <a:gd name="connsiteY4" fmla="*/ 2483375 h 5234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8313" h="5234843">
                <a:moveTo>
                  <a:pt x="14111" y="2483375"/>
                </a:moveTo>
                <a:lnTo>
                  <a:pt x="13038313" y="0"/>
                </a:lnTo>
                <a:cubicBezTo>
                  <a:pt x="13033610" y="912452"/>
                  <a:pt x="13028906" y="1824905"/>
                  <a:pt x="13024203" y="2737357"/>
                </a:cubicBezTo>
                <a:lnTo>
                  <a:pt x="0" y="5234843"/>
                </a:lnTo>
                <a:cubicBezTo>
                  <a:pt x="4704" y="4317687"/>
                  <a:pt x="9407" y="3400531"/>
                  <a:pt x="14111" y="2483375"/>
                </a:cubicBezTo>
                <a:close/>
              </a:path>
            </a:pathLst>
          </a:custGeom>
          <a:solidFill>
            <a:schemeClr val="accent1">
              <a:lumMod val="40000"/>
              <a:lumOff val="60000"/>
              <a:alpha val="13000"/>
            </a:schemeClr>
          </a:solidFill>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pl-PL" sz="3200">
              <a:solidFill>
                <a:srgbClr val="FFFFFF"/>
              </a:solidFill>
              <a:effectLst>
                <a:outerShdw blurRad="25400" dist="33948" dir="2700000" rotWithShape="0">
                  <a:srgbClr val="3B3936"/>
                </a:outerShdw>
              </a:effectLst>
            </a:endParaRPr>
          </a:p>
        </p:txBody>
      </p:sp>
      <p:sp>
        <p:nvSpPr>
          <p:cNvPr id="7" name="Dowolny kształt 6"/>
          <p:cNvSpPr/>
          <p:nvPr userDrawn="1"/>
        </p:nvSpPr>
        <p:spPr>
          <a:xfrm>
            <a:off x="-16933" y="50799"/>
            <a:ext cx="13038666" cy="5232400"/>
          </a:xfrm>
          <a:custGeom>
            <a:avLst/>
            <a:gdLst>
              <a:gd name="connsiteX0" fmla="*/ 13038666 w 13038666"/>
              <a:gd name="connsiteY0" fmla="*/ 5232400 h 5232400"/>
              <a:gd name="connsiteX1" fmla="*/ 0 w 13038666"/>
              <a:gd name="connsiteY1" fmla="*/ 2726266 h 5232400"/>
              <a:gd name="connsiteX2" fmla="*/ 16933 w 13038666"/>
              <a:gd name="connsiteY2" fmla="*/ 0 h 5232400"/>
              <a:gd name="connsiteX3" fmla="*/ 457200 w 13038666"/>
              <a:gd name="connsiteY3" fmla="*/ 0 h 5232400"/>
              <a:gd name="connsiteX4" fmla="*/ 13038666 w 13038666"/>
              <a:gd name="connsiteY4" fmla="*/ 2455333 h 5232400"/>
              <a:gd name="connsiteX5" fmla="*/ 13038666 w 13038666"/>
              <a:gd name="connsiteY5" fmla="*/ 5232400 h 523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38666" h="5232400">
                <a:moveTo>
                  <a:pt x="13038666" y="5232400"/>
                </a:moveTo>
                <a:lnTo>
                  <a:pt x="0" y="2726266"/>
                </a:lnTo>
                <a:lnTo>
                  <a:pt x="16933" y="0"/>
                </a:lnTo>
                <a:lnTo>
                  <a:pt x="457200" y="0"/>
                </a:lnTo>
                <a:lnTo>
                  <a:pt x="13038666" y="2455333"/>
                </a:lnTo>
                <a:lnTo>
                  <a:pt x="13038666" y="5232400"/>
                </a:lnTo>
                <a:close/>
              </a:path>
            </a:pathLst>
          </a:custGeom>
          <a:solidFill>
            <a:schemeClr val="accent1">
              <a:lumMod val="20000"/>
              <a:lumOff val="80000"/>
              <a:alpha val="6000"/>
            </a:schemeClr>
          </a:solidFill>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pl-PL" sz="3200">
              <a:solidFill>
                <a:srgbClr val="FFFFFF"/>
              </a:solidFill>
              <a:effectLst>
                <a:outerShdw blurRad="25400" dist="33948" dir="2700000" rotWithShape="0">
                  <a:srgbClr val="3B3936"/>
                </a:outerShdw>
              </a:effectLst>
            </a:endParaRPr>
          </a:p>
        </p:txBody>
      </p:sp>
      <p:sp>
        <p:nvSpPr>
          <p:cNvPr id="8" name="Dowolny kształt 7"/>
          <p:cNvSpPr/>
          <p:nvPr userDrawn="1"/>
        </p:nvSpPr>
        <p:spPr>
          <a:xfrm>
            <a:off x="-67733" y="-16933"/>
            <a:ext cx="13072533" cy="2675466"/>
          </a:xfrm>
          <a:custGeom>
            <a:avLst/>
            <a:gdLst>
              <a:gd name="connsiteX0" fmla="*/ 33866 w 13072533"/>
              <a:gd name="connsiteY0" fmla="*/ 0 h 2675466"/>
              <a:gd name="connsiteX1" fmla="*/ 13072533 w 13072533"/>
              <a:gd name="connsiteY1" fmla="*/ 0 h 2675466"/>
              <a:gd name="connsiteX2" fmla="*/ 13072533 w 13072533"/>
              <a:gd name="connsiteY2" fmla="*/ 186266 h 2675466"/>
              <a:gd name="connsiteX3" fmla="*/ 0 w 13072533"/>
              <a:gd name="connsiteY3" fmla="*/ 2675466 h 2675466"/>
              <a:gd name="connsiteX4" fmla="*/ 33866 w 13072533"/>
              <a:gd name="connsiteY4" fmla="*/ 0 h 2675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2533" h="2675466">
                <a:moveTo>
                  <a:pt x="33866" y="0"/>
                </a:moveTo>
                <a:lnTo>
                  <a:pt x="13072533" y="0"/>
                </a:lnTo>
                <a:lnTo>
                  <a:pt x="13072533" y="186266"/>
                </a:lnTo>
                <a:lnTo>
                  <a:pt x="0" y="2675466"/>
                </a:lnTo>
                <a:lnTo>
                  <a:pt x="33866" y="0"/>
                </a:lnTo>
                <a:close/>
              </a:path>
            </a:pathLst>
          </a:custGeom>
          <a:solidFill>
            <a:schemeClr val="accent1">
              <a:lumMod val="40000"/>
              <a:lumOff val="60000"/>
              <a:alpha val="7000"/>
            </a:schemeClr>
          </a:solidFill>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pl-PL" sz="3200">
              <a:solidFill>
                <a:srgbClr val="FFFFFF"/>
              </a:solidFill>
              <a:effectLst>
                <a:outerShdw blurRad="25400" dist="33948" dir="2700000" rotWithShape="0">
                  <a:srgbClr val="3B3936"/>
                </a:outerShdw>
              </a:effectLst>
            </a:endParaRPr>
          </a:p>
        </p:txBody>
      </p:sp>
    </p:spTree>
    <p:extLst>
      <p:ext uri="{BB962C8B-B14F-4D97-AF65-F5344CB8AC3E}">
        <p14:creationId xmlns:p14="http://schemas.microsoft.com/office/powerpoint/2010/main" val="41779227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1000"/>
                                        <p:tgtEl>
                                          <p:spTgt spid="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100"/>
                                        <p:tgtEl>
                                          <p:spTgt spid="7"/>
                                        </p:tgtEl>
                                      </p:cBhvr>
                                    </p:animEffect>
                                  </p:childTnLst>
                                </p:cTn>
                              </p:par>
                            </p:childTnLst>
                          </p:cTn>
                        </p:par>
                        <p:par>
                          <p:cTn id="12" fill="hold">
                            <p:stCondLst>
                              <p:cond delay="2100"/>
                            </p:stCondLst>
                            <p:childTnLst>
                              <p:par>
                                <p:cTn id="13" presetID="22" presetClass="entr" presetSubtype="2"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1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ytuł na środku">
    <p:spTree>
      <p:nvGrpSpPr>
        <p:cNvPr id="1" name=""/>
        <p:cNvGrpSpPr/>
        <p:nvPr/>
      </p:nvGrpSpPr>
      <p:grpSpPr>
        <a:xfrm>
          <a:off x="0" y="0"/>
          <a:ext cx="0" cy="0"/>
          <a:chOff x="0" y="0"/>
          <a:chExt cx="0" cy="0"/>
        </a:xfrm>
      </p:grpSpPr>
      <p:pic>
        <p:nvPicPr>
          <p:cNvPr id="24" name="pasted-image.tif"/>
          <p:cNvPicPr/>
          <p:nvPr/>
        </p:nvPicPr>
        <p:blipFill>
          <a:blip r:embed="rId2" cstate="print">
            <a:extLst/>
          </a:blip>
          <a:stretch>
            <a:fillRect/>
          </a:stretch>
        </p:blipFill>
        <p:spPr>
          <a:xfrm>
            <a:off x="0" y="0"/>
            <a:ext cx="12997658" cy="9982200"/>
          </a:xfrm>
          <a:prstGeom prst="rect">
            <a:avLst/>
          </a:prstGeom>
          <a:ln w="12700">
            <a:miter lim="400000"/>
          </a:ln>
        </p:spPr>
      </p:pic>
      <p:pic>
        <p:nvPicPr>
          <p:cNvPr id="28" name="pasted-image.png"/>
          <p:cNvPicPr/>
          <p:nvPr/>
        </p:nvPicPr>
        <p:blipFill>
          <a:blip r:embed="rId3" cstate="print">
            <a:extLst/>
          </a:blip>
          <a:stretch>
            <a:fillRect/>
          </a:stretch>
        </p:blipFill>
        <p:spPr>
          <a:xfrm>
            <a:off x="508000" y="8572500"/>
            <a:ext cx="2941326" cy="422319"/>
          </a:xfrm>
          <a:prstGeom prst="rect">
            <a:avLst/>
          </a:prstGeom>
          <a:ln w="12700">
            <a:miter lim="400000"/>
          </a:ln>
        </p:spPr>
      </p:pic>
    </p:spTree>
    <p:extLst>
      <p:ext uri="{BB962C8B-B14F-4D97-AF65-F5344CB8AC3E}">
        <p14:creationId xmlns:p14="http://schemas.microsoft.com/office/powerpoint/2010/main" val="306459358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ytuł (na górze)">
    <p:spTree>
      <p:nvGrpSpPr>
        <p:cNvPr id="1" name=""/>
        <p:cNvGrpSpPr/>
        <p:nvPr/>
      </p:nvGrpSpPr>
      <p:grpSpPr>
        <a:xfrm>
          <a:off x="0" y="0"/>
          <a:ext cx="0" cy="0"/>
          <a:chOff x="0" y="0"/>
          <a:chExt cx="0" cy="0"/>
        </a:xfrm>
      </p:grpSpPr>
      <p:sp>
        <p:nvSpPr>
          <p:cNvPr id="40" name="Shape 40"/>
          <p:cNvSpPr>
            <a:spLocks noGrp="1"/>
          </p:cNvSpPr>
          <p:nvPr>
            <p:ph type="title"/>
          </p:nvPr>
        </p:nvSpPr>
        <p:spPr>
          <a:prstGeom prst="rect">
            <a:avLst/>
          </a:prstGeom>
        </p:spPr>
        <p:txBody>
          <a:bodyPr/>
          <a:lstStyle>
            <a:lvl1pPr algn="ctr"/>
          </a:lstStyle>
          <a:p>
            <a:pPr lvl="0"/>
            <a:r>
              <a:rPr lang="pl-PL" smtClean="0"/>
              <a:t>Kliknij, aby edytować styl</a:t>
            </a:r>
            <a:endParaRPr/>
          </a:p>
        </p:txBody>
      </p:sp>
      <p:sp>
        <p:nvSpPr>
          <p:cNvPr id="3" name="pole tekstowe 2"/>
          <p:cNvSpPr txBox="1"/>
          <p:nvPr userDrawn="1"/>
        </p:nvSpPr>
        <p:spPr>
          <a:xfrm>
            <a:off x="11759184" y="8819943"/>
            <a:ext cx="737616"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fld id="{5C466D5B-A346-40CA-9226-5313B311E7C6}" type="slidenum">
              <a:rPr kumimoji="0" lang="pl-PL" sz="2000" b="0" i="0" u="none" strike="noStrike" cap="none" spc="0" normalizeH="0" baseline="0" smtClean="0">
                <a:ln>
                  <a:noFill/>
                </a:ln>
                <a:solidFill>
                  <a:srgbClr val="414141"/>
                </a:solidFill>
                <a:effectLst/>
                <a:uFillTx/>
                <a:latin typeface="Palatino"/>
                <a:ea typeface="Palatino"/>
                <a:cs typeface="Palatino"/>
                <a:sym typeface="Palatino"/>
              </a:rPr>
              <a:t>‹#›</a:t>
            </a:fld>
            <a:endParaRPr kumimoji="0" lang="pl-PL" sz="2000" b="0" i="0" u="none" strike="noStrike" cap="none" spc="0" normalizeH="0" baseline="0" dirty="0">
              <a:ln>
                <a:noFill/>
              </a:ln>
              <a:solidFill>
                <a:srgbClr val="414141"/>
              </a:solidFill>
              <a:effectLst/>
              <a:uFillTx/>
              <a:latin typeface="Palatino"/>
              <a:ea typeface="Palatino"/>
              <a:cs typeface="Palatino"/>
              <a:sym typeface="Palatino"/>
            </a:endParaRPr>
          </a:p>
        </p:txBody>
      </p:sp>
    </p:spTree>
    <p:extLst>
      <p:ext uri="{BB962C8B-B14F-4D97-AF65-F5344CB8AC3E}">
        <p14:creationId xmlns:p14="http://schemas.microsoft.com/office/powerpoint/2010/main" val="20384659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ytuł i podtytuł">
    <p:spTree>
      <p:nvGrpSpPr>
        <p:cNvPr id="1" name=""/>
        <p:cNvGrpSpPr/>
        <p:nvPr/>
      </p:nvGrpSpPr>
      <p:grpSpPr>
        <a:xfrm>
          <a:off x="0" y="0"/>
          <a:ext cx="0" cy="0"/>
          <a:chOff x="0" y="0"/>
          <a:chExt cx="0" cy="0"/>
        </a:xfrm>
      </p:grpSpPr>
      <p:sp>
        <p:nvSpPr>
          <p:cNvPr id="6" name="Shape 6"/>
          <p:cNvSpPr/>
          <p:nvPr/>
        </p:nvSpPr>
        <p:spPr>
          <a:xfrm rot="16200000">
            <a:off x="7172923" y="53476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algn="l" defTabSz="457200">
              <a:defRPr sz="1200">
                <a:solidFill>
                  <a:srgbClr val="000000"/>
                </a:solidFill>
                <a:latin typeface="Helvetica"/>
                <a:ea typeface="Helvetica"/>
                <a:cs typeface="Helvetica"/>
                <a:sym typeface="Helvetica"/>
              </a:defRPr>
            </a:pPr>
            <a:endParaRPr sz="1200">
              <a:solidFill>
                <a:srgbClr val="000000"/>
              </a:solidFill>
              <a:latin typeface="Helvetica"/>
              <a:ea typeface="Helvetica"/>
              <a:cs typeface="Helvetica"/>
              <a:sym typeface="Helvetica"/>
            </a:endParaRPr>
          </a:p>
        </p:txBody>
      </p:sp>
      <p:sp>
        <p:nvSpPr>
          <p:cNvPr id="7" name="Shape 7"/>
          <p:cNvSpPr>
            <a:spLocks noGrp="1"/>
          </p:cNvSpPr>
          <p:nvPr>
            <p:ph type="title"/>
          </p:nvPr>
        </p:nvSpPr>
        <p:spPr>
          <a:xfrm>
            <a:off x="508000" y="4140200"/>
            <a:ext cx="7200900" cy="2413000"/>
          </a:xfrm>
          <a:prstGeom prst="rect">
            <a:avLst/>
          </a:prstGeom>
        </p:spPr>
        <p:txBody>
          <a:bodyPr/>
          <a:lstStyle>
            <a:lvl1pPr>
              <a:defRPr sz="7000"/>
            </a:lvl1pPr>
          </a:lstStyle>
          <a:p>
            <a:pPr lvl="0">
              <a:defRPr sz="1800" b="0">
                <a:solidFill>
                  <a:srgbClr val="000000"/>
                </a:solidFill>
              </a:defRPr>
            </a:pPr>
            <a:r>
              <a:rPr lang="pl-PL" sz="7000" b="1" dirty="0" smtClean="0">
                <a:solidFill>
                  <a:srgbClr val="414241"/>
                </a:solidFill>
              </a:rPr>
              <a:t>Kliknij, aby edytować styl</a:t>
            </a:r>
            <a:endParaRPr sz="7000" b="1" dirty="0">
              <a:solidFill>
                <a:srgbClr val="414241"/>
              </a:solidFill>
            </a:endParaRPr>
          </a:p>
        </p:txBody>
      </p:sp>
      <p:sp>
        <p:nvSpPr>
          <p:cNvPr id="8" name="Shape 8"/>
          <p:cNvSpPr>
            <a:spLocks noGrp="1"/>
          </p:cNvSpPr>
          <p:nvPr>
            <p:ph type="body" idx="1"/>
          </p:nvPr>
        </p:nvSpPr>
        <p:spPr>
          <a:xfrm>
            <a:off x="8280400" y="4140200"/>
            <a:ext cx="4241800" cy="2413000"/>
          </a:xfrm>
          <a:prstGeom prst="rect">
            <a:avLst/>
          </a:prstGeom>
        </p:spPr>
        <p:txBody>
          <a:bodyPr/>
          <a:lstStyle>
            <a:lvl1pPr marL="0" indent="0">
              <a:lnSpc>
                <a:spcPct val="90000"/>
              </a:lnSpc>
              <a:spcBef>
                <a:spcPts val="0"/>
              </a:spcBef>
              <a:buSzTx/>
              <a:buNone/>
            </a:lvl1pPr>
            <a:lvl2pPr marL="0" indent="228600">
              <a:lnSpc>
                <a:spcPct val="90000"/>
              </a:lnSpc>
              <a:spcBef>
                <a:spcPts val="0"/>
              </a:spcBef>
              <a:buSzTx/>
              <a:buNone/>
            </a:lvl2pPr>
            <a:lvl3pPr marL="0" indent="457200">
              <a:lnSpc>
                <a:spcPct val="90000"/>
              </a:lnSpc>
              <a:spcBef>
                <a:spcPts val="0"/>
              </a:spcBef>
              <a:buSzTx/>
              <a:buNone/>
            </a:lvl3pPr>
            <a:lvl4pPr marL="0" indent="685800">
              <a:lnSpc>
                <a:spcPct val="90000"/>
              </a:lnSpc>
              <a:spcBef>
                <a:spcPts val="0"/>
              </a:spcBef>
              <a:buSzTx/>
              <a:buNone/>
            </a:lvl4pPr>
            <a:lvl5pPr marL="0" indent="914400">
              <a:lnSpc>
                <a:spcPct val="90000"/>
              </a:lnSpc>
              <a:spcBef>
                <a:spcPts val="0"/>
              </a:spcBef>
              <a:buSzTx/>
              <a:buNone/>
            </a:lvl5pPr>
          </a:lstStyle>
          <a:p>
            <a:pPr lvl="0">
              <a:defRPr sz="1800">
                <a:solidFill>
                  <a:srgbClr val="000000"/>
                </a:solidFill>
              </a:defRPr>
            </a:pPr>
            <a:r>
              <a:rPr lang="pl-PL" sz="2400" smtClean="0">
                <a:solidFill>
                  <a:srgbClr val="414141"/>
                </a:solidFill>
              </a:rPr>
              <a:t>Kliknij, aby edytować style wzorca tekstu</a:t>
            </a:r>
          </a:p>
          <a:p>
            <a:pPr lvl="1">
              <a:defRPr sz="1800">
                <a:solidFill>
                  <a:srgbClr val="000000"/>
                </a:solidFill>
              </a:defRPr>
            </a:pPr>
            <a:r>
              <a:rPr lang="pl-PL" sz="2400" smtClean="0">
                <a:solidFill>
                  <a:srgbClr val="414141"/>
                </a:solidFill>
              </a:rPr>
              <a:t>Drugi poziom</a:t>
            </a:r>
          </a:p>
          <a:p>
            <a:pPr lvl="2">
              <a:defRPr sz="1800">
                <a:solidFill>
                  <a:srgbClr val="000000"/>
                </a:solidFill>
              </a:defRPr>
            </a:pPr>
            <a:r>
              <a:rPr lang="pl-PL" sz="2400" smtClean="0">
                <a:solidFill>
                  <a:srgbClr val="414141"/>
                </a:solidFill>
              </a:rPr>
              <a:t>Trzeci poziom</a:t>
            </a:r>
          </a:p>
          <a:p>
            <a:pPr lvl="3">
              <a:defRPr sz="1800">
                <a:solidFill>
                  <a:srgbClr val="000000"/>
                </a:solidFill>
              </a:defRPr>
            </a:pPr>
            <a:r>
              <a:rPr lang="pl-PL" sz="2400" smtClean="0">
                <a:solidFill>
                  <a:srgbClr val="414141"/>
                </a:solidFill>
              </a:rPr>
              <a:t>Czwarty poziom</a:t>
            </a:r>
          </a:p>
          <a:p>
            <a:pPr lvl="4">
              <a:defRPr sz="1800">
                <a:solidFill>
                  <a:srgbClr val="000000"/>
                </a:solidFill>
              </a:defRPr>
            </a:pPr>
            <a:r>
              <a:rPr lang="pl-PL" sz="2400" smtClean="0">
                <a:solidFill>
                  <a:srgbClr val="414141"/>
                </a:solidFill>
              </a:rPr>
              <a:t>Piąty poziom</a:t>
            </a:r>
            <a:endParaRPr sz="2400">
              <a:solidFill>
                <a:srgbClr val="414141"/>
              </a:solidFill>
            </a:endParaRPr>
          </a:p>
        </p:txBody>
      </p:sp>
      <p:pic>
        <p:nvPicPr>
          <p:cNvPr id="9" name="pasted-image.tif"/>
          <p:cNvPicPr/>
          <p:nvPr/>
        </p:nvPicPr>
        <p:blipFill>
          <a:blip r:embed="rId2" cstate="print">
            <a:extLst/>
          </a:blip>
          <a:stretch>
            <a:fillRect/>
          </a:stretch>
        </p:blipFill>
        <p:spPr>
          <a:xfrm>
            <a:off x="605498" y="684991"/>
            <a:ext cx="615605" cy="2262344"/>
          </a:xfrm>
          <a:prstGeom prst="rect">
            <a:avLst/>
          </a:prstGeom>
          <a:ln w="12700">
            <a:miter lim="400000"/>
          </a:ln>
        </p:spPr>
      </p:pic>
      <p:pic>
        <p:nvPicPr>
          <p:cNvPr id="10" name="pasted-image.tif"/>
          <p:cNvPicPr/>
          <p:nvPr/>
        </p:nvPicPr>
        <p:blipFill>
          <a:blip r:embed="rId3" cstate="print">
            <a:extLst/>
          </a:blip>
          <a:stretch>
            <a:fillRect/>
          </a:stretch>
        </p:blipFill>
        <p:spPr>
          <a:xfrm>
            <a:off x="9144000" y="635000"/>
            <a:ext cx="3051487" cy="419100"/>
          </a:xfrm>
          <a:prstGeom prst="rect">
            <a:avLst/>
          </a:prstGeom>
          <a:ln w="12700">
            <a:miter lim="400000"/>
          </a:ln>
        </p:spPr>
      </p:pic>
    </p:spTree>
    <p:extLst>
      <p:ext uri="{BB962C8B-B14F-4D97-AF65-F5344CB8AC3E}">
        <p14:creationId xmlns:p14="http://schemas.microsoft.com/office/powerpoint/2010/main" val="3295679033"/>
      </p:ext>
    </p:extLst>
  </p:cSld>
  <p:clrMapOvr>
    <a:masterClrMapping/>
  </p:clrMapOvr>
  <p:transition spd="med"/>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Zdjęcie (poziomo)">
    <p:spTree>
      <p:nvGrpSpPr>
        <p:cNvPr id="1" name=""/>
        <p:cNvGrpSpPr/>
        <p:nvPr/>
      </p:nvGrpSpPr>
      <p:grpSpPr>
        <a:xfrm>
          <a:off x="0" y="0"/>
          <a:ext cx="0" cy="0"/>
          <a:chOff x="0" y="0"/>
          <a:chExt cx="0" cy="0"/>
        </a:xfrm>
      </p:grpSpPr>
      <p:sp>
        <p:nvSpPr>
          <p:cNvPr id="18" name="Shape 18"/>
          <p:cNvSpPr/>
          <p:nvPr/>
        </p:nvSpPr>
        <p:spPr>
          <a:xfrm rot="16200000">
            <a:off x="7172923" y="78749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algn="l" defTabSz="457200">
              <a:defRPr sz="1200">
                <a:solidFill>
                  <a:srgbClr val="000000"/>
                </a:solidFill>
                <a:latin typeface="Helvetica"/>
                <a:ea typeface="Helvetica"/>
                <a:cs typeface="Helvetica"/>
                <a:sym typeface="Helvetica"/>
              </a:defRPr>
            </a:pPr>
            <a:endParaRPr sz="1200">
              <a:solidFill>
                <a:srgbClr val="000000"/>
              </a:solidFill>
              <a:latin typeface="Helvetica"/>
              <a:ea typeface="Helvetica"/>
              <a:cs typeface="Helvetica"/>
              <a:sym typeface="Helvetica"/>
            </a:endParaRPr>
          </a:p>
        </p:txBody>
      </p:sp>
      <p:sp>
        <p:nvSpPr>
          <p:cNvPr id="19" name="Shape 19"/>
          <p:cNvSpPr/>
          <p:nvPr/>
        </p:nvSpPr>
        <p:spPr>
          <a:xfrm rot="16200000">
            <a:off x="7172923" y="77733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algn="l" defTabSz="457200">
              <a:defRPr sz="1200">
                <a:solidFill>
                  <a:srgbClr val="000000"/>
                </a:solidFill>
                <a:latin typeface="Helvetica"/>
                <a:ea typeface="Helvetica"/>
                <a:cs typeface="Helvetica"/>
                <a:sym typeface="Helvetica"/>
              </a:defRPr>
            </a:pPr>
            <a:endParaRPr sz="1200">
              <a:solidFill>
                <a:srgbClr val="000000"/>
              </a:solidFill>
              <a:latin typeface="Helvetica"/>
              <a:ea typeface="Helvetica"/>
              <a:cs typeface="Helvetica"/>
              <a:sym typeface="Helvetica"/>
            </a:endParaRPr>
          </a:p>
        </p:txBody>
      </p:sp>
      <p:sp>
        <p:nvSpPr>
          <p:cNvPr id="20" name="Shape 20"/>
          <p:cNvSpPr>
            <a:spLocks noGrp="1"/>
          </p:cNvSpPr>
          <p:nvPr>
            <p:ph type="title"/>
          </p:nvPr>
        </p:nvSpPr>
        <p:spPr>
          <a:xfrm>
            <a:off x="508000" y="6578600"/>
            <a:ext cx="7200900" cy="2413000"/>
          </a:xfrm>
          <a:prstGeom prst="rect">
            <a:avLst/>
          </a:prstGeom>
        </p:spPr>
        <p:txBody>
          <a:bodyPr/>
          <a:lstStyle>
            <a:lvl1pPr>
              <a:defRPr sz="7000"/>
            </a:lvl1pPr>
          </a:lstStyle>
          <a:p>
            <a:pPr lvl="0">
              <a:defRPr sz="1800" b="0">
                <a:solidFill>
                  <a:srgbClr val="000000"/>
                </a:solidFill>
              </a:defRPr>
            </a:pPr>
            <a:r>
              <a:rPr lang="pl-PL" sz="7000" b="1" dirty="0" smtClean="0">
                <a:solidFill>
                  <a:srgbClr val="414241"/>
                </a:solidFill>
              </a:rPr>
              <a:t>Kliknij, aby edytować styl</a:t>
            </a:r>
            <a:endParaRPr sz="7000" b="1" dirty="0">
              <a:solidFill>
                <a:srgbClr val="414241"/>
              </a:solidFill>
            </a:endParaRPr>
          </a:p>
        </p:txBody>
      </p:sp>
      <p:sp>
        <p:nvSpPr>
          <p:cNvPr id="21" name="Shape 21"/>
          <p:cNvSpPr>
            <a:spLocks noGrp="1"/>
          </p:cNvSpPr>
          <p:nvPr>
            <p:ph type="body" idx="1"/>
          </p:nvPr>
        </p:nvSpPr>
        <p:spPr>
          <a:xfrm>
            <a:off x="8280400" y="6578600"/>
            <a:ext cx="4241800" cy="2413000"/>
          </a:xfrm>
          <a:prstGeom prst="rect">
            <a:avLst/>
          </a:prstGeom>
        </p:spPr>
        <p:txBody>
          <a:bodyPr/>
          <a:lstStyle>
            <a:lvl1pPr marL="0" indent="0">
              <a:lnSpc>
                <a:spcPct val="90000"/>
              </a:lnSpc>
              <a:spcBef>
                <a:spcPts val="0"/>
              </a:spcBef>
              <a:buSzTx/>
              <a:buNone/>
            </a:lvl1pPr>
            <a:lvl2pPr marL="0" indent="228600">
              <a:lnSpc>
                <a:spcPct val="90000"/>
              </a:lnSpc>
              <a:spcBef>
                <a:spcPts val="0"/>
              </a:spcBef>
              <a:buSzTx/>
              <a:buNone/>
            </a:lvl2pPr>
            <a:lvl3pPr marL="0" indent="457200">
              <a:lnSpc>
                <a:spcPct val="90000"/>
              </a:lnSpc>
              <a:spcBef>
                <a:spcPts val="0"/>
              </a:spcBef>
              <a:buSzTx/>
              <a:buNone/>
            </a:lvl3pPr>
            <a:lvl4pPr marL="0" indent="685800">
              <a:lnSpc>
                <a:spcPct val="90000"/>
              </a:lnSpc>
              <a:spcBef>
                <a:spcPts val="0"/>
              </a:spcBef>
              <a:buSzTx/>
              <a:buNone/>
            </a:lvl4pPr>
            <a:lvl5pPr marL="0" indent="914400">
              <a:lnSpc>
                <a:spcPct val="90000"/>
              </a:lnSpc>
              <a:spcBef>
                <a:spcPts val="0"/>
              </a:spcBef>
              <a:buSzTx/>
              <a:buNone/>
            </a:lvl5pPr>
          </a:lstStyle>
          <a:p>
            <a:pPr lvl="0">
              <a:defRPr sz="1800">
                <a:solidFill>
                  <a:srgbClr val="000000"/>
                </a:solidFill>
              </a:defRPr>
            </a:pPr>
            <a:r>
              <a:rPr lang="pl-PL" sz="2400" dirty="0" smtClean="0">
                <a:solidFill>
                  <a:srgbClr val="414141"/>
                </a:solidFill>
              </a:rPr>
              <a:t>Kliknij, aby edytować style wzorca tekstu</a:t>
            </a:r>
          </a:p>
          <a:p>
            <a:pPr lvl="1">
              <a:defRPr sz="1800">
                <a:solidFill>
                  <a:srgbClr val="000000"/>
                </a:solidFill>
              </a:defRPr>
            </a:pPr>
            <a:r>
              <a:rPr lang="pl-PL" sz="2400" dirty="0" smtClean="0">
                <a:solidFill>
                  <a:srgbClr val="414141"/>
                </a:solidFill>
              </a:rPr>
              <a:t>Drugi poziom</a:t>
            </a:r>
          </a:p>
          <a:p>
            <a:pPr lvl="2">
              <a:defRPr sz="1800">
                <a:solidFill>
                  <a:srgbClr val="000000"/>
                </a:solidFill>
              </a:defRPr>
            </a:pPr>
            <a:r>
              <a:rPr lang="pl-PL" sz="2400" dirty="0" smtClean="0">
                <a:solidFill>
                  <a:srgbClr val="414141"/>
                </a:solidFill>
              </a:rPr>
              <a:t>Trzeci poziom</a:t>
            </a:r>
          </a:p>
          <a:p>
            <a:pPr lvl="3">
              <a:defRPr sz="1800">
                <a:solidFill>
                  <a:srgbClr val="000000"/>
                </a:solidFill>
              </a:defRPr>
            </a:pPr>
            <a:r>
              <a:rPr lang="pl-PL" sz="2400" dirty="0" smtClean="0">
                <a:solidFill>
                  <a:srgbClr val="414141"/>
                </a:solidFill>
              </a:rPr>
              <a:t>Czwarty poziom</a:t>
            </a:r>
          </a:p>
          <a:p>
            <a:pPr lvl="4">
              <a:defRPr sz="1800">
                <a:solidFill>
                  <a:srgbClr val="000000"/>
                </a:solidFill>
              </a:defRPr>
            </a:pPr>
            <a:r>
              <a:rPr lang="pl-PL" sz="2400" dirty="0" smtClean="0">
                <a:solidFill>
                  <a:srgbClr val="414141"/>
                </a:solidFill>
              </a:rPr>
              <a:t>Piąty poziom</a:t>
            </a:r>
            <a:endParaRPr sz="2400" dirty="0">
              <a:solidFill>
                <a:srgbClr val="414141"/>
              </a:solidFill>
            </a:endParaRPr>
          </a:p>
        </p:txBody>
      </p:sp>
      <p:pic>
        <p:nvPicPr>
          <p:cNvPr id="8" name="pasted-image.tif"/>
          <p:cNvPicPr/>
          <p:nvPr userDrawn="1"/>
        </p:nvPicPr>
        <p:blipFill>
          <a:blip r:embed="rId2" cstate="print">
            <a:extLst/>
          </a:blip>
          <a:stretch>
            <a:fillRect/>
          </a:stretch>
        </p:blipFill>
        <p:spPr>
          <a:xfrm>
            <a:off x="508000" y="8572500"/>
            <a:ext cx="3051487" cy="419100"/>
          </a:xfrm>
          <a:prstGeom prst="rect">
            <a:avLst/>
          </a:prstGeom>
          <a:ln w="12700">
            <a:miter lim="400000"/>
          </a:ln>
        </p:spPr>
      </p:pic>
      <p:pic>
        <p:nvPicPr>
          <p:cNvPr id="9" name="pasted-image.tif"/>
          <p:cNvPicPr/>
          <p:nvPr userDrawn="1"/>
        </p:nvPicPr>
        <p:blipFill>
          <a:blip r:embed="rId3" cstate="print">
            <a:extLst/>
          </a:blip>
          <a:stretch>
            <a:fillRect/>
          </a:stretch>
        </p:blipFill>
        <p:spPr>
          <a:xfrm>
            <a:off x="605498" y="684991"/>
            <a:ext cx="615605" cy="2262344"/>
          </a:xfrm>
          <a:prstGeom prst="rect">
            <a:avLst/>
          </a:prstGeom>
          <a:ln w="12700">
            <a:miter lim="400000"/>
          </a:ln>
        </p:spPr>
      </p:pic>
    </p:spTree>
    <p:extLst>
      <p:ext uri="{BB962C8B-B14F-4D97-AF65-F5344CB8AC3E}">
        <p14:creationId xmlns:p14="http://schemas.microsoft.com/office/powerpoint/2010/main" val="2538982648"/>
      </p:ext>
    </p:extLst>
  </p:cSld>
  <p:clrMapOvr>
    <a:masterClrMapping/>
  </p:clrMapOvr>
  <p:transition spd="med"/>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ytuł na środku">
    <p:spTree>
      <p:nvGrpSpPr>
        <p:cNvPr id="1" name=""/>
        <p:cNvGrpSpPr/>
        <p:nvPr/>
      </p:nvGrpSpPr>
      <p:grpSpPr>
        <a:xfrm>
          <a:off x="0" y="0"/>
          <a:ext cx="0" cy="0"/>
          <a:chOff x="0" y="0"/>
          <a:chExt cx="0" cy="0"/>
        </a:xfrm>
      </p:grpSpPr>
      <p:pic>
        <p:nvPicPr>
          <p:cNvPr id="24" name="pasted-image.tif"/>
          <p:cNvPicPr/>
          <p:nvPr/>
        </p:nvPicPr>
        <p:blipFill>
          <a:blip r:embed="rId2" cstate="print">
            <a:extLst/>
          </a:blip>
          <a:stretch>
            <a:fillRect/>
          </a:stretch>
        </p:blipFill>
        <p:spPr>
          <a:xfrm>
            <a:off x="0" y="0"/>
            <a:ext cx="12997658" cy="9982200"/>
          </a:xfrm>
          <a:prstGeom prst="rect">
            <a:avLst/>
          </a:prstGeom>
          <a:ln w="12700">
            <a:miter lim="400000"/>
          </a:ln>
        </p:spPr>
      </p:pic>
      <p:sp>
        <p:nvSpPr>
          <p:cNvPr id="25" name="Shape 25"/>
          <p:cNvSpPr>
            <a:spLocks noGrp="1"/>
          </p:cNvSpPr>
          <p:nvPr>
            <p:ph type="title"/>
          </p:nvPr>
        </p:nvSpPr>
        <p:spPr>
          <a:xfrm>
            <a:off x="508000" y="4127500"/>
            <a:ext cx="7200206" cy="2413000"/>
          </a:xfrm>
          <a:prstGeom prst="rect">
            <a:avLst/>
          </a:prstGeom>
        </p:spPr>
        <p:txBody>
          <a:bodyPr/>
          <a:lstStyle>
            <a:lvl1pPr>
              <a:defRPr sz="7000">
                <a:solidFill>
                  <a:srgbClr val="FFFFFF"/>
                </a:solidFill>
              </a:defRPr>
            </a:lvl1pPr>
          </a:lstStyle>
          <a:p>
            <a:pPr lvl="0">
              <a:defRPr sz="1800" b="0">
                <a:solidFill>
                  <a:srgbClr val="000000"/>
                </a:solidFill>
              </a:defRPr>
            </a:pPr>
            <a:r>
              <a:rPr lang="pl-PL" sz="7000" b="1" dirty="0" smtClean="0">
                <a:solidFill>
                  <a:srgbClr val="FFFFFF"/>
                </a:solidFill>
              </a:rPr>
              <a:t>Kliknij, aby edytować styl</a:t>
            </a:r>
            <a:endParaRPr sz="7000" b="1" dirty="0">
              <a:solidFill>
                <a:srgbClr val="FFFFFF"/>
              </a:solidFill>
            </a:endParaRPr>
          </a:p>
        </p:txBody>
      </p:sp>
      <p:sp>
        <p:nvSpPr>
          <p:cNvPr id="26" name="Shape 26"/>
          <p:cNvSpPr>
            <a:spLocks noGrp="1"/>
          </p:cNvSpPr>
          <p:nvPr>
            <p:ph type="body" idx="1"/>
          </p:nvPr>
        </p:nvSpPr>
        <p:spPr>
          <a:xfrm>
            <a:off x="8280400" y="4140200"/>
            <a:ext cx="4241800" cy="2413000"/>
          </a:xfrm>
          <a:prstGeom prst="rect">
            <a:avLst/>
          </a:prstGeom>
        </p:spPr>
        <p:txBody>
          <a:bodyPr/>
          <a:lstStyle>
            <a:lvl1pPr marL="0" indent="0">
              <a:lnSpc>
                <a:spcPct val="90000"/>
              </a:lnSpc>
              <a:spcBef>
                <a:spcPts val="0"/>
              </a:spcBef>
              <a:buSzTx/>
              <a:buNone/>
              <a:defRPr>
                <a:solidFill>
                  <a:srgbClr val="FFFFFF"/>
                </a:solidFill>
              </a:defRPr>
            </a:lvl1pPr>
            <a:lvl2pPr marL="0" indent="228600">
              <a:lnSpc>
                <a:spcPct val="90000"/>
              </a:lnSpc>
              <a:spcBef>
                <a:spcPts val="0"/>
              </a:spcBef>
              <a:buSzTx/>
              <a:buNone/>
              <a:defRPr>
                <a:solidFill>
                  <a:srgbClr val="FFFFFF"/>
                </a:solidFill>
              </a:defRPr>
            </a:lvl2pPr>
            <a:lvl3pPr marL="0" indent="457200">
              <a:lnSpc>
                <a:spcPct val="90000"/>
              </a:lnSpc>
              <a:spcBef>
                <a:spcPts val="0"/>
              </a:spcBef>
              <a:buSzTx/>
              <a:buNone/>
              <a:defRPr>
                <a:solidFill>
                  <a:srgbClr val="FFFFFF"/>
                </a:solidFill>
              </a:defRPr>
            </a:lvl3pPr>
            <a:lvl4pPr marL="0" indent="685800">
              <a:lnSpc>
                <a:spcPct val="90000"/>
              </a:lnSpc>
              <a:spcBef>
                <a:spcPts val="0"/>
              </a:spcBef>
              <a:buSzTx/>
              <a:buNone/>
              <a:defRPr>
                <a:solidFill>
                  <a:srgbClr val="FFFFFF"/>
                </a:solidFill>
              </a:defRPr>
            </a:lvl4pPr>
            <a:lvl5pPr marL="0" indent="914400">
              <a:lnSpc>
                <a:spcPct val="90000"/>
              </a:lnSpc>
              <a:spcBef>
                <a:spcPts val="0"/>
              </a:spcBef>
              <a:buSzTx/>
              <a:buNone/>
              <a:defRPr>
                <a:solidFill>
                  <a:srgbClr val="FFFFFF"/>
                </a:solidFill>
              </a:defRPr>
            </a:lvl5pPr>
          </a:lstStyle>
          <a:p>
            <a:pPr lvl="0">
              <a:defRPr sz="1800">
                <a:solidFill>
                  <a:srgbClr val="000000"/>
                </a:solidFill>
              </a:defRPr>
            </a:pPr>
            <a:r>
              <a:rPr lang="pl-PL" sz="2400" dirty="0" smtClean="0">
                <a:solidFill>
                  <a:srgbClr val="FFFFFF"/>
                </a:solidFill>
              </a:rPr>
              <a:t>Kliknij, aby edytować style wzorca tekstu</a:t>
            </a:r>
          </a:p>
          <a:p>
            <a:pPr lvl="1">
              <a:defRPr sz="1800">
                <a:solidFill>
                  <a:srgbClr val="000000"/>
                </a:solidFill>
              </a:defRPr>
            </a:pPr>
            <a:r>
              <a:rPr lang="pl-PL" sz="2400" dirty="0" smtClean="0">
                <a:solidFill>
                  <a:srgbClr val="FFFFFF"/>
                </a:solidFill>
              </a:rPr>
              <a:t>Drugi poziom</a:t>
            </a:r>
          </a:p>
          <a:p>
            <a:pPr lvl="2">
              <a:defRPr sz="1800">
                <a:solidFill>
                  <a:srgbClr val="000000"/>
                </a:solidFill>
              </a:defRPr>
            </a:pPr>
            <a:r>
              <a:rPr lang="pl-PL" sz="2400" dirty="0" smtClean="0">
                <a:solidFill>
                  <a:srgbClr val="FFFFFF"/>
                </a:solidFill>
              </a:rPr>
              <a:t>Trzeci poziom</a:t>
            </a:r>
          </a:p>
          <a:p>
            <a:pPr lvl="3">
              <a:defRPr sz="1800">
                <a:solidFill>
                  <a:srgbClr val="000000"/>
                </a:solidFill>
              </a:defRPr>
            </a:pPr>
            <a:r>
              <a:rPr lang="pl-PL" sz="2400" dirty="0" smtClean="0">
                <a:solidFill>
                  <a:srgbClr val="FFFFFF"/>
                </a:solidFill>
              </a:rPr>
              <a:t>Czwarty poziom</a:t>
            </a:r>
          </a:p>
          <a:p>
            <a:pPr lvl="4">
              <a:defRPr sz="1800">
                <a:solidFill>
                  <a:srgbClr val="000000"/>
                </a:solidFill>
              </a:defRPr>
            </a:pPr>
            <a:r>
              <a:rPr lang="pl-PL" sz="2400" dirty="0" smtClean="0">
                <a:solidFill>
                  <a:srgbClr val="FFFFFF"/>
                </a:solidFill>
              </a:rPr>
              <a:t>Piąty poziom</a:t>
            </a:r>
            <a:endParaRPr sz="2400" dirty="0">
              <a:solidFill>
                <a:srgbClr val="FFFFFF"/>
              </a:solidFill>
            </a:endParaRPr>
          </a:p>
        </p:txBody>
      </p:sp>
      <p:sp>
        <p:nvSpPr>
          <p:cNvPr id="27" name="Shape 27"/>
          <p:cNvSpPr/>
          <p:nvPr/>
        </p:nvSpPr>
        <p:spPr>
          <a:xfrm rot="16200000">
            <a:off x="7172923" y="53476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FFFFFF"/>
            </a:solidFill>
            <a:miter lim="400000"/>
          </a:ln>
        </p:spPr>
        <p:txBody>
          <a:bodyPr lIns="0" tIns="0" rIns="0" bIns="0" anchor="ctr"/>
          <a:lstStyle/>
          <a:p>
            <a:pPr algn="l" defTabSz="457200">
              <a:defRPr sz="1200">
                <a:solidFill>
                  <a:srgbClr val="000000"/>
                </a:solidFill>
                <a:latin typeface="Helvetica"/>
                <a:ea typeface="Helvetica"/>
                <a:cs typeface="Helvetica"/>
                <a:sym typeface="Helvetica"/>
              </a:defRPr>
            </a:pPr>
            <a:endParaRPr sz="1200">
              <a:solidFill>
                <a:srgbClr val="000000"/>
              </a:solidFill>
              <a:latin typeface="Helvetica"/>
              <a:ea typeface="Helvetica"/>
              <a:cs typeface="Helvetica"/>
              <a:sym typeface="Helvetica"/>
            </a:endParaRPr>
          </a:p>
        </p:txBody>
      </p:sp>
      <p:pic>
        <p:nvPicPr>
          <p:cNvPr id="28" name="pasted-image.png"/>
          <p:cNvPicPr/>
          <p:nvPr/>
        </p:nvPicPr>
        <p:blipFill>
          <a:blip r:embed="rId3" cstate="print">
            <a:extLst/>
          </a:blip>
          <a:stretch>
            <a:fillRect/>
          </a:stretch>
        </p:blipFill>
        <p:spPr>
          <a:xfrm>
            <a:off x="508000" y="8572500"/>
            <a:ext cx="2941326" cy="422319"/>
          </a:xfrm>
          <a:prstGeom prst="rect">
            <a:avLst/>
          </a:prstGeom>
          <a:ln w="12700">
            <a:miter lim="400000"/>
          </a:ln>
        </p:spPr>
      </p:pic>
    </p:spTree>
    <p:extLst>
      <p:ext uri="{BB962C8B-B14F-4D97-AF65-F5344CB8AC3E}">
        <p14:creationId xmlns:p14="http://schemas.microsoft.com/office/powerpoint/2010/main" val="318384656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ytuł na środku kopia">
    <p:spTree>
      <p:nvGrpSpPr>
        <p:cNvPr id="1" name=""/>
        <p:cNvGrpSpPr/>
        <p:nvPr/>
      </p:nvGrpSpPr>
      <p:grpSpPr>
        <a:xfrm>
          <a:off x="0" y="0"/>
          <a:ext cx="0" cy="0"/>
          <a:chOff x="0" y="0"/>
          <a:chExt cx="0" cy="0"/>
        </a:xfrm>
      </p:grpSpPr>
      <p:pic>
        <p:nvPicPr>
          <p:cNvPr id="30" name="tlo PP yellow 2.jpg"/>
          <p:cNvPicPr/>
          <p:nvPr/>
        </p:nvPicPr>
        <p:blipFill>
          <a:blip r:embed="rId2" cstate="print">
            <a:extLst/>
          </a:blip>
          <a:srcRect t="3" b="3"/>
          <a:stretch>
            <a:fillRect/>
          </a:stretch>
        </p:blipFill>
        <p:spPr>
          <a:xfrm>
            <a:off x="0" y="0"/>
            <a:ext cx="12992100" cy="9977933"/>
          </a:xfrm>
          <a:prstGeom prst="rect">
            <a:avLst/>
          </a:prstGeom>
          <a:ln w="12700">
            <a:miter lim="400000"/>
          </a:ln>
        </p:spPr>
      </p:pic>
      <p:sp>
        <p:nvSpPr>
          <p:cNvPr id="31" name="Shape 31"/>
          <p:cNvSpPr>
            <a:spLocks noGrp="1"/>
          </p:cNvSpPr>
          <p:nvPr>
            <p:ph type="title"/>
          </p:nvPr>
        </p:nvSpPr>
        <p:spPr>
          <a:xfrm>
            <a:off x="508000" y="4127500"/>
            <a:ext cx="7200206" cy="2413000"/>
          </a:xfrm>
          <a:prstGeom prst="rect">
            <a:avLst/>
          </a:prstGeom>
        </p:spPr>
        <p:txBody>
          <a:bodyPr/>
          <a:lstStyle>
            <a:lvl1pPr>
              <a:defRPr sz="7000">
                <a:solidFill>
                  <a:srgbClr val="000000"/>
                </a:solidFill>
              </a:defRPr>
            </a:lvl1pPr>
          </a:lstStyle>
          <a:p>
            <a:pPr lvl="0">
              <a:defRPr sz="1800" b="0"/>
            </a:pPr>
            <a:r>
              <a:rPr lang="pl-PL" sz="7000" b="1" dirty="0" smtClean="0"/>
              <a:t>Kliknij, aby edytować styl</a:t>
            </a:r>
            <a:endParaRPr sz="7000" b="1" dirty="0"/>
          </a:p>
        </p:txBody>
      </p:sp>
      <p:sp>
        <p:nvSpPr>
          <p:cNvPr id="32" name="Shape 32"/>
          <p:cNvSpPr>
            <a:spLocks noGrp="1"/>
          </p:cNvSpPr>
          <p:nvPr>
            <p:ph type="body" idx="1"/>
          </p:nvPr>
        </p:nvSpPr>
        <p:spPr>
          <a:xfrm>
            <a:off x="8280400" y="4140200"/>
            <a:ext cx="4241800" cy="2413000"/>
          </a:xfrm>
          <a:prstGeom prst="rect">
            <a:avLst/>
          </a:prstGeom>
        </p:spPr>
        <p:txBody>
          <a:bodyPr/>
          <a:lstStyle>
            <a:lvl1pPr marL="0" indent="0">
              <a:lnSpc>
                <a:spcPct val="90000"/>
              </a:lnSpc>
              <a:spcBef>
                <a:spcPts val="0"/>
              </a:spcBef>
              <a:buSzTx/>
              <a:buNone/>
              <a:defRPr>
                <a:solidFill>
                  <a:srgbClr val="000000"/>
                </a:solidFill>
              </a:defRPr>
            </a:lvl1pPr>
            <a:lvl2pPr marL="0" indent="228600">
              <a:lnSpc>
                <a:spcPct val="90000"/>
              </a:lnSpc>
              <a:spcBef>
                <a:spcPts val="0"/>
              </a:spcBef>
              <a:buSzTx/>
              <a:buNone/>
              <a:defRPr>
                <a:solidFill>
                  <a:srgbClr val="000000"/>
                </a:solidFill>
              </a:defRPr>
            </a:lvl2pPr>
            <a:lvl3pPr marL="0" indent="457200">
              <a:lnSpc>
                <a:spcPct val="90000"/>
              </a:lnSpc>
              <a:spcBef>
                <a:spcPts val="0"/>
              </a:spcBef>
              <a:buSzTx/>
              <a:buNone/>
              <a:defRPr>
                <a:solidFill>
                  <a:srgbClr val="000000"/>
                </a:solidFill>
              </a:defRPr>
            </a:lvl3pPr>
            <a:lvl4pPr marL="0" indent="685800">
              <a:lnSpc>
                <a:spcPct val="90000"/>
              </a:lnSpc>
              <a:spcBef>
                <a:spcPts val="0"/>
              </a:spcBef>
              <a:buSzTx/>
              <a:buNone/>
              <a:defRPr>
                <a:solidFill>
                  <a:srgbClr val="000000"/>
                </a:solidFill>
              </a:defRPr>
            </a:lvl4pPr>
            <a:lvl5pPr marL="0" indent="914400">
              <a:lnSpc>
                <a:spcPct val="90000"/>
              </a:lnSpc>
              <a:spcBef>
                <a:spcPts val="0"/>
              </a:spcBef>
              <a:buSzTx/>
              <a:buNone/>
              <a:defRPr>
                <a:solidFill>
                  <a:srgbClr val="000000"/>
                </a:solidFill>
              </a:defRPr>
            </a:lvl5pPr>
          </a:lstStyle>
          <a:p>
            <a:pPr lvl="0">
              <a:defRPr sz="1800"/>
            </a:pPr>
            <a:r>
              <a:rPr lang="pl-PL" sz="2400" smtClean="0"/>
              <a:t>Kliknij, aby edytować style wzorca tekstu</a:t>
            </a:r>
          </a:p>
          <a:p>
            <a:pPr lvl="1">
              <a:defRPr sz="1800"/>
            </a:pPr>
            <a:r>
              <a:rPr lang="pl-PL" sz="2400" smtClean="0"/>
              <a:t>Drugi poziom</a:t>
            </a:r>
          </a:p>
          <a:p>
            <a:pPr lvl="2">
              <a:defRPr sz="1800"/>
            </a:pPr>
            <a:r>
              <a:rPr lang="pl-PL" sz="2400" smtClean="0"/>
              <a:t>Trzeci poziom</a:t>
            </a:r>
          </a:p>
          <a:p>
            <a:pPr lvl="3">
              <a:defRPr sz="1800"/>
            </a:pPr>
            <a:r>
              <a:rPr lang="pl-PL" sz="2400" smtClean="0"/>
              <a:t>Czwarty poziom</a:t>
            </a:r>
          </a:p>
          <a:p>
            <a:pPr lvl="4">
              <a:defRPr sz="1800"/>
            </a:pPr>
            <a:r>
              <a:rPr lang="pl-PL" sz="2400" smtClean="0"/>
              <a:t>Piąty poziom</a:t>
            </a:r>
            <a:endParaRPr sz="2400"/>
          </a:p>
        </p:txBody>
      </p:sp>
      <p:sp>
        <p:nvSpPr>
          <p:cNvPr id="33" name="Shape 33"/>
          <p:cNvSpPr/>
          <p:nvPr/>
        </p:nvSpPr>
        <p:spPr>
          <a:xfrm rot="16200000">
            <a:off x="7172923" y="53476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miter lim="400000"/>
          </a:ln>
        </p:spPr>
        <p:txBody>
          <a:bodyPr lIns="0" tIns="0" rIns="0" bIns="0" anchor="ctr"/>
          <a:lstStyle/>
          <a:p>
            <a:pPr algn="l" defTabSz="457200">
              <a:defRPr sz="1200">
                <a:solidFill>
                  <a:srgbClr val="000000"/>
                </a:solidFill>
                <a:latin typeface="Helvetica"/>
                <a:ea typeface="Helvetica"/>
                <a:cs typeface="Helvetica"/>
                <a:sym typeface="Helvetica"/>
              </a:defRPr>
            </a:pPr>
            <a:endParaRPr sz="1200">
              <a:solidFill>
                <a:srgbClr val="000000"/>
              </a:solidFill>
              <a:latin typeface="Helvetica"/>
              <a:ea typeface="Helvetica"/>
              <a:cs typeface="Helvetica"/>
              <a:sym typeface="Helvetica"/>
            </a:endParaRPr>
          </a:p>
        </p:txBody>
      </p:sp>
      <p:pic>
        <p:nvPicPr>
          <p:cNvPr id="34" name="pasted-image.png"/>
          <p:cNvPicPr/>
          <p:nvPr/>
        </p:nvPicPr>
        <p:blipFill>
          <a:blip r:embed="rId3" cstate="print">
            <a:extLst/>
          </a:blip>
          <a:stretch>
            <a:fillRect/>
          </a:stretch>
        </p:blipFill>
        <p:spPr>
          <a:xfrm>
            <a:off x="508000" y="8572500"/>
            <a:ext cx="2946400" cy="423048"/>
          </a:xfrm>
          <a:prstGeom prst="rect">
            <a:avLst/>
          </a:prstGeom>
          <a:ln w="12700">
            <a:miter lim="400000"/>
          </a:ln>
        </p:spPr>
      </p:pic>
    </p:spTree>
    <p:extLst>
      <p:ext uri="{BB962C8B-B14F-4D97-AF65-F5344CB8AC3E}">
        <p14:creationId xmlns:p14="http://schemas.microsoft.com/office/powerpoint/2010/main" val="394888991"/>
      </p:ext>
    </p:extLst>
  </p:cSld>
  <p:clrMapOvr>
    <a:masterClrMapping/>
  </p:clrMapOvr>
  <p:transition spd="med"/>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Zdjęcie (pionowo)">
    <p:spTree>
      <p:nvGrpSpPr>
        <p:cNvPr id="1" name=""/>
        <p:cNvGrpSpPr/>
        <p:nvPr/>
      </p:nvGrpSpPr>
      <p:grpSpPr>
        <a:xfrm>
          <a:off x="0" y="0"/>
          <a:ext cx="0" cy="0"/>
          <a:chOff x="0" y="0"/>
          <a:chExt cx="0" cy="0"/>
        </a:xfrm>
      </p:grpSpPr>
      <p:sp>
        <p:nvSpPr>
          <p:cNvPr id="36" name="Shape 36"/>
          <p:cNvSpPr>
            <a:spLocks noGrp="1"/>
          </p:cNvSpPr>
          <p:nvPr>
            <p:ph type="title"/>
          </p:nvPr>
        </p:nvSpPr>
        <p:spPr>
          <a:xfrm>
            <a:off x="508000" y="2806700"/>
            <a:ext cx="5676900" cy="2032000"/>
          </a:xfrm>
          <a:prstGeom prst="rect">
            <a:avLst/>
          </a:prstGeom>
        </p:spPr>
        <p:txBody>
          <a:bodyPr/>
          <a:lstStyle/>
          <a:p>
            <a:pPr lvl="0">
              <a:defRPr sz="1800" b="0">
                <a:solidFill>
                  <a:srgbClr val="000000"/>
                </a:solidFill>
              </a:defRPr>
            </a:pPr>
            <a:r>
              <a:rPr lang="pl-PL" sz="4800" b="1" dirty="0" smtClean="0">
                <a:solidFill>
                  <a:srgbClr val="414241"/>
                </a:solidFill>
              </a:rPr>
              <a:t>Kliknij, aby edytować styl</a:t>
            </a:r>
            <a:endParaRPr sz="4800" b="1" dirty="0">
              <a:solidFill>
                <a:srgbClr val="414241"/>
              </a:solidFill>
            </a:endParaRPr>
          </a:p>
        </p:txBody>
      </p:sp>
      <p:sp>
        <p:nvSpPr>
          <p:cNvPr id="37" name="Shape 37"/>
          <p:cNvSpPr>
            <a:spLocks noGrp="1"/>
          </p:cNvSpPr>
          <p:nvPr>
            <p:ph type="body" idx="1"/>
          </p:nvPr>
        </p:nvSpPr>
        <p:spPr>
          <a:xfrm>
            <a:off x="508000" y="5029200"/>
            <a:ext cx="5676900" cy="4013200"/>
          </a:xfrm>
          <a:prstGeom prst="rect">
            <a:avLst/>
          </a:prstGeom>
        </p:spPr>
        <p:txBody>
          <a:bodyPr anchor="t"/>
          <a:lstStyle>
            <a:lvl1pPr marL="0" indent="0">
              <a:lnSpc>
                <a:spcPct val="90000"/>
              </a:lnSpc>
              <a:spcBef>
                <a:spcPts val="0"/>
              </a:spcBef>
              <a:buSzTx/>
              <a:buNone/>
              <a:defRPr>
                <a:latin typeface="Roboto Regular"/>
                <a:ea typeface="Roboto Regular"/>
                <a:cs typeface="Helvetica"/>
                <a:sym typeface="Helvetica"/>
              </a:defRPr>
            </a:lvl1pPr>
            <a:lvl2pPr marL="0" indent="228600">
              <a:lnSpc>
                <a:spcPct val="90000"/>
              </a:lnSpc>
              <a:spcBef>
                <a:spcPts val="0"/>
              </a:spcBef>
              <a:buSzTx/>
              <a:buNone/>
              <a:defRPr>
                <a:latin typeface="Roboto Regular"/>
                <a:ea typeface="Roboto Regular"/>
                <a:cs typeface="Helvetica"/>
                <a:sym typeface="Helvetica"/>
              </a:defRPr>
            </a:lvl2pPr>
            <a:lvl3pPr marL="0" indent="457200">
              <a:lnSpc>
                <a:spcPct val="90000"/>
              </a:lnSpc>
              <a:spcBef>
                <a:spcPts val="0"/>
              </a:spcBef>
              <a:buSzTx/>
              <a:buNone/>
              <a:defRPr>
                <a:latin typeface="Roboto Regular"/>
                <a:ea typeface="Roboto Regular"/>
                <a:cs typeface="Helvetica"/>
                <a:sym typeface="Helvetica"/>
              </a:defRPr>
            </a:lvl3pPr>
            <a:lvl4pPr marL="0" indent="685800">
              <a:lnSpc>
                <a:spcPct val="90000"/>
              </a:lnSpc>
              <a:spcBef>
                <a:spcPts val="0"/>
              </a:spcBef>
              <a:buSzTx/>
              <a:buNone/>
              <a:defRPr>
                <a:latin typeface="Roboto Regular"/>
                <a:ea typeface="Roboto Regular"/>
                <a:cs typeface="Helvetica"/>
                <a:sym typeface="Helvetica"/>
              </a:defRPr>
            </a:lvl4pPr>
            <a:lvl5pPr marL="0" indent="914400">
              <a:lnSpc>
                <a:spcPct val="90000"/>
              </a:lnSpc>
              <a:spcBef>
                <a:spcPts val="0"/>
              </a:spcBef>
              <a:buSzTx/>
              <a:buNone/>
              <a:defRPr>
                <a:latin typeface="Roboto Regular"/>
                <a:ea typeface="Roboto Regular"/>
                <a:cs typeface="Helvetica"/>
                <a:sym typeface="Helvetica"/>
              </a:defRPr>
            </a:lvl5pPr>
          </a:lstStyle>
          <a:p>
            <a:pPr lvl="0">
              <a:defRPr sz="1800">
                <a:solidFill>
                  <a:srgbClr val="000000"/>
                </a:solidFill>
              </a:defRPr>
            </a:pPr>
            <a:r>
              <a:rPr lang="pl-PL" sz="2400" dirty="0" smtClean="0">
                <a:solidFill>
                  <a:srgbClr val="414141"/>
                </a:solidFill>
              </a:rPr>
              <a:t>Kliknij, aby edytować style wzorca tekstu</a:t>
            </a:r>
          </a:p>
          <a:p>
            <a:pPr lvl="1">
              <a:defRPr sz="1800">
                <a:solidFill>
                  <a:srgbClr val="000000"/>
                </a:solidFill>
              </a:defRPr>
            </a:pPr>
            <a:r>
              <a:rPr lang="pl-PL" sz="2400" dirty="0" smtClean="0">
                <a:solidFill>
                  <a:srgbClr val="414141"/>
                </a:solidFill>
              </a:rPr>
              <a:t>Drugi poziom</a:t>
            </a:r>
          </a:p>
          <a:p>
            <a:pPr lvl="2">
              <a:defRPr sz="1800">
                <a:solidFill>
                  <a:srgbClr val="000000"/>
                </a:solidFill>
              </a:defRPr>
            </a:pPr>
            <a:r>
              <a:rPr lang="pl-PL" sz="2400" dirty="0" smtClean="0">
                <a:solidFill>
                  <a:srgbClr val="414141"/>
                </a:solidFill>
              </a:rPr>
              <a:t>Trzeci poziom</a:t>
            </a:r>
          </a:p>
          <a:p>
            <a:pPr lvl="3">
              <a:defRPr sz="1800">
                <a:solidFill>
                  <a:srgbClr val="000000"/>
                </a:solidFill>
              </a:defRPr>
            </a:pPr>
            <a:r>
              <a:rPr lang="pl-PL" sz="2400" dirty="0" smtClean="0">
                <a:solidFill>
                  <a:srgbClr val="414141"/>
                </a:solidFill>
              </a:rPr>
              <a:t>Czwarty poziom</a:t>
            </a:r>
          </a:p>
          <a:p>
            <a:pPr lvl="4">
              <a:defRPr sz="1800">
                <a:solidFill>
                  <a:srgbClr val="000000"/>
                </a:solidFill>
              </a:defRPr>
            </a:pPr>
            <a:r>
              <a:rPr lang="pl-PL" sz="2400" dirty="0" smtClean="0">
                <a:solidFill>
                  <a:srgbClr val="414141"/>
                </a:solidFill>
              </a:rPr>
              <a:t>Piąty poziom</a:t>
            </a:r>
            <a:endParaRPr sz="2400" dirty="0">
              <a:solidFill>
                <a:srgbClr val="414141"/>
              </a:solidFill>
            </a:endParaRPr>
          </a:p>
        </p:txBody>
      </p:sp>
      <p:pic>
        <p:nvPicPr>
          <p:cNvPr id="38" name="pasted-image.tif"/>
          <p:cNvPicPr/>
          <p:nvPr/>
        </p:nvPicPr>
        <p:blipFill>
          <a:blip r:embed="rId2" cstate="print">
            <a:extLst/>
          </a:blip>
          <a:stretch>
            <a:fillRect/>
          </a:stretch>
        </p:blipFill>
        <p:spPr>
          <a:xfrm>
            <a:off x="11768798" y="5396691"/>
            <a:ext cx="615605" cy="2262345"/>
          </a:xfrm>
          <a:prstGeom prst="rect">
            <a:avLst/>
          </a:prstGeom>
          <a:ln w="12700">
            <a:miter lim="400000"/>
          </a:ln>
        </p:spPr>
      </p:pic>
      <p:pic>
        <p:nvPicPr>
          <p:cNvPr id="6" name="pasted-image.tif"/>
          <p:cNvPicPr/>
          <p:nvPr userDrawn="1"/>
        </p:nvPicPr>
        <p:blipFill>
          <a:blip r:embed="rId3" cstate="print">
            <a:extLst/>
          </a:blip>
          <a:stretch>
            <a:fillRect/>
          </a:stretch>
        </p:blipFill>
        <p:spPr>
          <a:xfrm>
            <a:off x="508000" y="8572500"/>
            <a:ext cx="3051487" cy="419100"/>
          </a:xfrm>
          <a:prstGeom prst="rect">
            <a:avLst/>
          </a:prstGeom>
          <a:ln w="12700">
            <a:miter lim="400000"/>
          </a:ln>
        </p:spPr>
      </p:pic>
    </p:spTree>
    <p:extLst>
      <p:ext uri="{BB962C8B-B14F-4D97-AF65-F5344CB8AC3E}">
        <p14:creationId xmlns:p14="http://schemas.microsoft.com/office/powerpoint/2010/main" val="4171156056"/>
      </p:ext>
    </p:extLst>
  </p:cSld>
  <p:clrMapOvr>
    <a:masterClrMapping/>
  </p:clrMapOvr>
  <p:transition spd="med"/>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ytuł i punktory">
    <p:spTree>
      <p:nvGrpSpPr>
        <p:cNvPr id="1" name=""/>
        <p:cNvGrpSpPr/>
        <p:nvPr/>
      </p:nvGrpSpPr>
      <p:grpSpPr>
        <a:xfrm>
          <a:off x="0" y="0"/>
          <a:ext cx="0" cy="0"/>
          <a:chOff x="0" y="0"/>
          <a:chExt cx="0" cy="0"/>
        </a:xfrm>
      </p:grpSpPr>
      <p:sp>
        <p:nvSpPr>
          <p:cNvPr id="42" name="Shape 42"/>
          <p:cNvSpPr>
            <a:spLocks noGrp="1"/>
          </p:cNvSpPr>
          <p:nvPr>
            <p:ph type="title"/>
          </p:nvPr>
        </p:nvSpPr>
        <p:spPr>
          <a:prstGeom prst="rect">
            <a:avLst/>
          </a:prstGeom>
        </p:spPr>
        <p:txBody>
          <a:bodyPr/>
          <a:lstStyle/>
          <a:p>
            <a:pPr lvl="0">
              <a:defRPr sz="1800" b="0">
                <a:solidFill>
                  <a:srgbClr val="000000"/>
                </a:solidFill>
              </a:defRPr>
            </a:pPr>
            <a:r>
              <a:rPr lang="pl-PL" sz="4800" b="1" dirty="0" smtClean="0">
                <a:solidFill>
                  <a:srgbClr val="414241"/>
                </a:solidFill>
              </a:rPr>
              <a:t>Kliknij, aby edytować styl</a:t>
            </a:r>
            <a:endParaRPr sz="4800" b="1" dirty="0">
              <a:solidFill>
                <a:srgbClr val="414241"/>
              </a:solidFill>
            </a:endParaRPr>
          </a:p>
        </p:txBody>
      </p:sp>
      <p:sp>
        <p:nvSpPr>
          <p:cNvPr id="43" name="Shape 43"/>
          <p:cNvSpPr>
            <a:spLocks noGrp="1"/>
          </p:cNvSpPr>
          <p:nvPr>
            <p:ph type="body" idx="1"/>
          </p:nvPr>
        </p:nvSpPr>
        <p:spPr>
          <a:prstGeom prst="rect">
            <a:avLst/>
          </a:prstGeom>
        </p:spPr>
        <p:txBody>
          <a:bodyPr/>
          <a:lstStyle>
            <a:lvl2pPr marL="939800" indent="-469900"/>
            <a:lvl3pPr marL="1409700" indent="-469900"/>
            <a:lvl4pPr marL="1879600" indent="-469900"/>
            <a:lvl5pPr marL="2349500" indent="-469900"/>
          </a:lstStyle>
          <a:p>
            <a:pPr lvl="0">
              <a:defRPr sz="1800">
                <a:solidFill>
                  <a:srgbClr val="000000"/>
                </a:solidFill>
              </a:defRPr>
            </a:pPr>
            <a:r>
              <a:rPr lang="pl-PL" sz="2400" dirty="0" smtClean="0">
                <a:solidFill>
                  <a:srgbClr val="414141"/>
                </a:solidFill>
              </a:rPr>
              <a:t>Kliknij, aby edytować style wzorca tekstu</a:t>
            </a:r>
          </a:p>
          <a:p>
            <a:pPr lvl="1">
              <a:defRPr sz="1800">
                <a:solidFill>
                  <a:srgbClr val="000000"/>
                </a:solidFill>
              </a:defRPr>
            </a:pPr>
            <a:r>
              <a:rPr lang="pl-PL" sz="2400" dirty="0" smtClean="0">
                <a:solidFill>
                  <a:srgbClr val="414141"/>
                </a:solidFill>
              </a:rPr>
              <a:t>Drugi poziom</a:t>
            </a:r>
          </a:p>
          <a:p>
            <a:pPr lvl="2">
              <a:defRPr sz="1800">
                <a:solidFill>
                  <a:srgbClr val="000000"/>
                </a:solidFill>
              </a:defRPr>
            </a:pPr>
            <a:r>
              <a:rPr lang="pl-PL" sz="2400" dirty="0" smtClean="0">
                <a:solidFill>
                  <a:srgbClr val="414141"/>
                </a:solidFill>
              </a:rPr>
              <a:t>Trzeci poziom</a:t>
            </a:r>
          </a:p>
          <a:p>
            <a:pPr lvl="3">
              <a:defRPr sz="1800">
                <a:solidFill>
                  <a:srgbClr val="000000"/>
                </a:solidFill>
              </a:defRPr>
            </a:pPr>
            <a:r>
              <a:rPr lang="pl-PL" sz="2400" dirty="0" smtClean="0">
                <a:solidFill>
                  <a:srgbClr val="414141"/>
                </a:solidFill>
              </a:rPr>
              <a:t>Czwarty poziom</a:t>
            </a:r>
          </a:p>
          <a:p>
            <a:pPr lvl="4">
              <a:defRPr sz="1800">
                <a:solidFill>
                  <a:srgbClr val="000000"/>
                </a:solidFill>
              </a:defRPr>
            </a:pPr>
            <a:r>
              <a:rPr lang="pl-PL" sz="2400" dirty="0" smtClean="0">
                <a:solidFill>
                  <a:srgbClr val="414141"/>
                </a:solidFill>
              </a:rPr>
              <a:t>Piąty poziom</a:t>
            </a:r>
            <a:endParaRPr sz="2400" dirty="0">
              <a:solidFill>
                <a:srgbClr val="414141"/>
              </a:solidFill>
            </a:endParaRPr>
          </a:p>
        </p:txBody>
      </p:sp>
      <p:pic>
        <p:nvPicPr>
          <p:cNvPr id="4" name="pasted-image.tif"/>
          <p:cNvPicPr/>
          <p:nvPr userDrawn="1"/>
        </p:nvPicPr>
        <p:blipFill>
          <a:blip r:embed="rId2" cstate="print">
            <a:extLst/>
          </a:blip>
          <a:stretch>
            <a:fillRect/>
          </a:stretch>
        </p:blipFill>
        <p:spPr>
          <a:xfrm>
            <a:off x="508000" y="8572500"/>
            <a:ext cx="3051487" cy="419100"/>
          </a:xfrm>
          <a:prstGeom prst="rect">
            <a:avLst/>
          </a:prstGeom>
          <a:ln w="12700">
            <a:miter lim="400000"/>
          </a:ln>
        </p:spPr>
      </p:pic>
    </p:spTree>
    <p:extLst>
      <p:ext uri="{BB962C8B-B14F-4D97-AF65-F5344CB8AC3E}">
        <p14:creationId xmlns:p14="http://schemas.microsoft.com/office/powerpoint/2010/main" val="709498815"/>
      </p:ext>
    </p:extLst>
  </p:cSld>
  <p:clrMapOvr>
    <a:masterClrMapping/>
  </p:clrMapOvr>
  <p:transition spd="med"/>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Cytat">
    <p:spTree>
      <p:nvGrpSpPr>
        <p:cNvPr id="1" name=""/>
        <p:cNvGrpSpPr/>
        <p:nvPr/>
      </p:nvGrpSpPr>
      <p:grpSpPr>
        <a:xfrm>
          <a:off x="0" y="0"/>
          <a:ext cx="0" cy="0"/>
          <a:chOff x="0" y="0"/>
          <a:chExt cx="0" cy="0"/>
        </a:xfrm>
      </p:grpSpPr>
      <p:pic>
        <p:nvPicPr>
          <p:cNvPr id="51" name="pasted-image.tif"/>
          <p:cNvPicPr/>
          <p:nvPr/>
        </p:nvPicPr>
        <p:blipFill>
          <a:blip r:embed="rId2" cstate="print">
            <a:extLst/>
          </a:blip>
          <a:stretch>
            <a:fillRect/>
          </a:stretch>
        </p:blipFill>
        <p:spPr>
          <a:xfrm>
            <a:off x="605498" y="684991"/>
            <a:ext cx="615605" cy="2262344"/>
          </a:xfrm>
          <a:prstGeom prst="rect">
            <a:avLst/>
          </a:prstGeom>
          <a:ln w="12700">
            <a:miter lim="400000"/>
          </a:ln>
        </p:spPr>
      </p:pic>
      <p:pic>
        <p:nvPicPr>
          <p:cNvPr id="3" name="pasted-image.tif"/>
          <p:cNvPicPr/>
          <p:nvPr userDrawn="1"/>
        </p:nvPicPr>
        <p:blipFill>
          <a:blip r:embed="rId3" cstate="print">
            <a:extLst/>
          </a:blip>
          <a:stretch>
            <a:fillRect/>
          </a:stretch>
        </p:blipFill>
        <p:spPr>
          <a:xfrm>
            <a:off x="9144000" y="635000"/>
            <a:ext cx="3051487" cy="419100"/>
          </a:xfrm>
          <a:prstGeom prst="rect">
            <a:avLst/>
          </a:prstGeom>
          <a:ln w="12700">
            <a:miter lim="400000"/>
          </a:ln>
        </p:spPr>
      </p:pic>
      <p:sp>
        <p:nvSpPr>
          <p:cNvPr id="4" name="Shape 87"/>
          <p:cNvSpPr/>
          <p:nvPr userDrawn="1"/>
        </p:nvSpPr>
        <p:spPr>
          <a:xfrm>
            <a:off x="1270000" y="4333101"/>
            <a:ext cx="10464800" cy="55399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a:defRPr sz="1800">
                <a:solidFill>
                  <a:srgbClr val="000000"/>
                </a:solidFill>
              </a:defRPr>
            </a:pPr>
            <a:endParaRPr sz="3600" dirty="0">
              <a:solidFill>
                <a:srgbClr val="000000"/>
              </a:solidFill>
              <a:latin typeface="Roboto Regular"/>
              <a:ea typeface="Roboto Regular"/>
              <a:cs typeface="Roboto Regular"/>
              <a:sym typeface="Roboto Regular"/>
            </a:endParaRPr>
          </a:p>
        </p:txBody>
      </p:sp>
      <p:sp>
        <p:nvSpPr>
          <p:cNvPr id="9" name="Symbol zastępczy tekstu 8"/>
          <p:cNvSpPr>
            <a:spLocks noGrp="1"/>
          </p:cNvSpPr>
          <p:nvPr>
            <p:ph type="body" sz="quarter" idx="10"/>
          </p:nvPr>
        </p:nvSpPr>
        <p:spPr>
          <a:xfrm>
            <a:off x="1752600" y="3066276"/>
            <a:ext cx="9982200" cy="2533650"/>
          </a:xfrm>
        </p:spPr>
        <p:txBody>
          <a:bodyPr>
            <a:noAutofit/>
          </a:bodyPr>
          <a:lstStyle>
            <a:lvl1pPr>
              <a:buNone/>
              <a:defRPr sz="3600">
                <a:solidFill>
                  <a:schemeClr val="tx1"/>
                </a:solidFill>
              </a:defRPr>
            </a:lvl1pPr>
            <a:lvl2pPr>
              <a:buNone/>
              <a:defRPr sz="3600"/>
            </a:lvl2pPr>
            <a:lvl3pPr>
              <a:buNone/>
              <a:defRPr sz="3600"/>
            </a:lvl3pPr>
            <a:lvl4pPr>
              <a:buNone/>
              <a:defRPr sz="3600"/>
            </a:lvl4pPr>
            <a:lvl5pPr>
              <a:buNone/>
              <a:defRPr sz="3600"/>
            </a:lvl5pPr>
          </a:lstStyle>
          <a:p>
            <a:pPr lvl="0"/>
            <a:r>
              <a:rPr lang="pl-PL" dirty="0" smtClean="0"/>
              <a:t>Kliknij, aby edytować style wzorca tekstu</a:t>
            </a:r>
          </a:p>
        </p:txBody>
      </p:sp>
      <p:sp>
        <p:nvSpPr>
          <p:cNvPr id="11" name="Symbol zastępczy tekstu 10"/>
          <p:cNvSpPr>
            <a:spLocks noGrp="1"/>
          </p:cNvSpPr>
          <p:nvPr>
            <p:ph type="body" sz="quarter" idx="11"/>
          </p:nvPr>
        </p:nvSpPr>
        <p:spPr>
          <a:xfrm>
            <a:off x="1752600" y="5924550"/>
            <a:ext cx="9982200" cy="990600"/>
          </a:xfrm>
        </p:spPr>
        <p:txBody>
          <a:bodyPr>
            <a:normAutofit/>
          </a:bodyPr>
          <a:lstStyle>
            <a:lvl1pPr>
              <a:buNone/>
              <a:defRPr sz="1800">
                <a:solidFill>
                  <a:schemeClr val="tx1"/>
                </a:solidFill>
              </a:defRPr>
            </a:lvl1pPr>
            <a:lvl2pPr>
              <a:buNone/>
              <a:defRPr/>
            </a:lvl2pPr>
            <a:lvl3pPr>
              <a:buFont typeface="Arial" pitchFamily="34" charset="0"/>
              <a:buNone/>
              <a:defRPr/>
            </a:lvl3pPr>
            <a:lvl4pPr>
              <a:buNone/>
              <a:defRPr/>
            </a:lvl4pPr>
            <a:lvl5pPr>
              <a:buNone/>
              <a:defRPr/>
            </a:lvl5pPr>
          </a:lstStyle>
          <a:p>
            <a:pPr lvl="0"/>
            <a:r>
              <a:rPr lang="pl-PL" dirty="0" smtClean="0"/>
              <a:t>Kliknij, aby edytować style wzorca tekstu</a:t>
            </a:r>
          </a:p>
        </p:txBody>
      </p:sp>
    </p:spTree>
    <p:extLst>
      <p:ext uri="{BB962C8B-B14F-4D97-AF65-F5344CB8AC3E}">
        <p14:creationId xmlns:p14="http://schemas.microsoft.com/office/powerpoint/2010/main" val="335133010"/>
      </p:ext>
    </p:extLst>
  </p:cSld>
  <p:clrMapOvr>
    <a:masterClrMapping/>
  </p:clrMapOvr>
  <p:transition spd="med"/>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ytuł i punktory ze zdjęciem">
    <p:spTree>
      <p:nvGrpSpPr>
        <p:cNvPr id="1" name=""/>
        <p:cNvGrpSpPr/>
        <p:nvPr/>
      </p:nvGrpSpPr>
      <p:grpSpPr>
        <a:xfrm>
          <a:off x="0" y="0"/>
          <a:ext cx="0" cy="0"/>
          <a:chOff x="0" y="0"/>
          <a:chExt cx="0" cy="0"/>
        </a:xfrm>
      </p:grpSpPr>
      <p:sp>
        <p:nvSpPr>
          <p:cNvPr id="45" name="Shape 45"/>
          <p:cNvSpPr>
            <a:spLocks noGrp="1"/>
          </p:cNvSpPr>
          <p:nvPr>
            <p:ph type="title"/>
          </p:nvPr>
        </p:nvSpPr>
        <p:spPr>
          <a:prstGeom prst="rect">
            <a:avLst/>
          </a:prstGeom>
        </p:spPr>
        <p:txBody>
          <a:bodyPr/>
          <a:lstStyle/>
          <a:p>
            <a:pPr lvl="0">
              <a:defRPr sz="1800" b="0">
                <a:solidFill>
                  <a:srgbClr val="000000"/>
                </a:solidFill>
              </a:defRPr>
            </a:pPr>
            <a:r>
              <a:rPr lang="pl-PL" sz="4800" b="1" dirty="0" smtClean="0">
                <a:solidFill>
                  <a:srgbClr val="414241"/>
                </a:solidFill>
              </a:rPr>
              <a:t>Kliknij, aby edytować styl</a:t>
            </a:r>
            <a:endParaRPr sz="4800" b="1" dirty="0">
              <a:solidFill>
                <a:srgbClr val="414241"/>
              </a:solidFill>
            </a:endParaRPr>
          </a:p>
        </p:txBody>
      </p:sp>
      <p:sp>
        <p:nvSpPr>
          <p:cNvPr id="46" name="Shape 46"/>
          <p:cNvSpPr>
            <a:spLocks noGrp="1"/>
          </p:cNvSpPr>
          <p:nvPr>
            <p:ph type="body" idx="1"/>
          </p:nvPr>
        </p:nvSpPr>
        <p:spPr>
          <a:xfrm>
            <a:off x="508000" y="2730500"/>
            <a:ext cx="5816600" cy="6350000"/>
          </a:xfrm>
          <a:prstGeom prst="rect">
            <a:avLst/>
          </a:prstGeom>
        </p:spPr>
        <p:txBody>
          <a:bodyPr/>
          <a:lstStyle>
            <a:lvl1pPr marL="313266" indent="-313266"/>
          </a:lstStyle>
          <a:p>
            <a:pPr lvl="0">
              <a:defRPr sz="1800">
                <a:solidFill>
                  <a:srgbClr val="000000"/>
                </a:solidFill>
              </a:defRPr>
            </a:pPr>
            <a:r>
              <a:rPr lang="pl-PL" sz="2400" dirty="0" smtClean="0">
                <a:solidFill>
                  <a:srgbClr val="414141"/>
                </a:solidFill>
              </a:rPr>
              <a:t>Kliknij, aby edytować style wzorca tekstu</a:t>
            </a:r>
          </a:p>
          <a:p>
            <a:pPr lvl="1">
              <a:defRPr sz="1800">
                <a:solidFill>
                  <a:srgbClr val="000000"/>
                </a:solidFill>
              </a:defRPr>
            </a:pPr>
            <a:r>
              <a:rPr lang="pl-PL" sz="2400" dirty="0" smtClean="0">
                <a:solidFill>
                  <a:srgbClr val="414141"/>
                </a:solidFill>
              </a:rPr>
              <a:t>Drugi poziom</a:t>
            </a:r>
          </a:p>
          <a:p>
            <a:pPr lvl="2">
              <a:defRPr sz="1800">
                <a:solidFill>
                  <a:srgbClr val="000000"/>
                </a:solidFill>
              </a:defRPr>
            </a:pPr>
            <a:r>
              <a:rPr lang="pl-PL" sz="2400" dirty="0" smtClean="0">
                <a:solidFill>
                  <a:srgbClr val="414141"/>
                </a:solidFill>
              </a:rPr>
              <a:t>Trzeci poziom</a:t>
            </a:r>
          </a:p>
          <a:p>
            <a:pPr lvl="3">
              <a:defRPr sz="1800">
                <a:solidFill>
                  <a:srgbClr val="000000"/>
                </a:solidFill>
              </a:defRPr>
            </a:pPr>
            <a:r>
              <a:rPr lang="pl-PL" sz="2400" dirty="0" smtClean="0">
                <a:solidFill>
                  <a:srgbClr val="414141"/>
                </a:solidFill>
              </a:rPr>
              <a:t>Czwarty poziom</a:t>
            </a:r>
          </a:p>
          <a:p>
            <a:pPr lvl="4">
              <a:defRPr sz="1800">
                <a:solidFill>
                  <a:srgbClr val="000000"/>
                </a:solidFill>
              </a:defRPr>
            </a:pPr>
            <a:r>
              <a:rPr lang="pl-PL" sz="2400" dirty="0" smtClean="0">
                <a:solidFill>
                  <a:srgbClr val="414141"/>
                </a:solidFill>
              </a:rPr>
              <a:t>Piąty poziom</a:t>
            </a:r>
            <a:endParaRPr sz="2400" dirty="0">
              <a:solidFill>
                <a:srgbClr val="414141"/>
              </a:solidFill>
            </a:endParaRPr>
          </a:p>
        </p:txBody>
      </p:sp>
    </p:spTree>
    <p:extLst>
      <p:ext uri="{BB962C8B-B14F-4D97-AF65-F5344CB8AC3E}">
        <p14:creationId xmlns:p14="http://schemas.microsoft.com/office/powerpoint/2010/main" val="1264833481"/>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Zdjęcie (3 sztuki)">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8808048"/>
      </p:ext>
    </p:extLst>
  </p:cSld>
  <p:clrMapOvr>
    <a:masterClrMapping/>
  </p:clrMapOvr>
  <p:transition spd="med"/>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Układ niestandardowy">
    <p:spTree>
      <p:nvGrpSpPr>
        <p:cNvPr id="1" name=""/>
        <p:cNvGrpSpPr/>
        <p:nvPr/>
      </p:nvGrpSpPr>
      <p:grpSpPr>
        <a:xfrm>
          <a:off x="0" y="0"/>
          <a:ext cx="0" cy="0"/>
          <a:chOff x="0" y="0"/>
          <a:chExt cx="0" cy="0"/>
        </a:xfrm>
      </p:grpSpPr>
      <p:sp>
        <p:nvSpPr>
          <p:cNvPr id="3" name="Prostokąt 2"/>
          <p:cNvSpPr/>
          <p:nvPr userDrawn="1"/>
        </p:nvSpPr>
        <p:spPr>
          <a:xfrm>
            <a:off x="0" y="0"/>
            <a:ext cx="13004800" cy="9753600"/>
          </a:xfrm>
          <a:prstGeom prst="rect">
            <a:avLst/>
          </a:prstGeom>
          <a:solidFill>
            <a:srgbClr val="FAC81A"/>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pl-PL">
              <a:solidFill>
                <a:srgbClr val="FFFFFF"/>
              </a:solidFill>
            </a:endParaRPr>
          </a:p>
        </p:txBody>
      </p:sp>
      <p:pic>
        <p:nvPicPr>
          <p:cNvPr id="4" name="tlo PP yellow 2.jpg"/>
          <p:cNvPicPr/>
          <p:nvPr userDrawn="1"/>
        </p:nvPicPr>
        <p:blipFill>
          <a:blip r:embed="rId2" cstate="print">
            <a:extLst/>
          </a:blip>
          <a:srcRect t="3" b="3"/>
          <a:stretch>
            <a:fillRect/>
          </a:stretch>
        </p:blipFill>
        <p:spPr>
          <a:xfrm>
            <a:off x="0" y="0"/>
            <a:ext cx="12992100" cy="9977933"/>
          </a:xfrm>
          <a:prstGeom prst="rect">
            <a:avLst/>
          </a:prstGeom>
          <a:ln w="12700">
            <a:miter lim="400000"/>
          </a:ln>
        </p:spPr>
      </p:pic>
      <p:pic>
        <p:nvPicPr>
          <p:cNvPr id="5" name="pasted-image.png"/>
          <p:cNvPicPr/>
          <p:nvPr userDrawn="1"/>
        </p:nvPicPr>
        <p:blipFill>
          <a:blip r:embed="rId3" cstate="print">
            <a:extLst/>
          </a:blip>
          <a:stretch>
            <a:fillRect/>
          </a:stretch>
        </p:blipFill>
        <p:spPr>
          <a:xfrm>
            <a:off x="508000" y="8572500"/>
            <a:ext cx="2946400" cy="423048"/>
          </a:xfrm>
          <a:prstGeom prst="rect">
            <a:avLst/>
          </a:prstGeom>
          <a:ln w="12700">
            <a:miter lim="400000"/>
          </a:ln>
        </p:spPr>
      </p:pic>
    </p:spTree>
    <p:extLst>
      <p:ext uri="{BB962C8B-B14F-4D97-AF65-F5344CB8AC3E}">
        <p14:creationId xmlns:p14="http://schemas.microsoft.com/office/powerpoint/2010/main" val="538394779"/>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kład niestandardowy">
    <p:spTree>
      <p:nvGrpSpPr>
        <p:cNvPr id="1" name=""/>
        <p:cNvGrpSpPr/>
        <p:nvPr/>
      </p:nvGrpSpPr>
      <p:grpSpPr>
        <a:xfrm>
          <a:off x="0" y="0"/>
          <a:ext cx="0" cy="0"/>
          <a:chOff x="0" y="0"/>
          <a:chExt cx="0" cy="0"/>
        </a:xfrm>
      </p:grpSpPr>
      <p:sp>
        <p:nvSpPr>
          <p:cNvPr id="4" name="Prostokąt 3"/>
          <p:cNvSpPr/>
          <p:nvPr userDrawn="1"/>
        </p:nvSpPr>
        <p:spPr>
          <a:xfrm>
            <a:off x="0" y="0"/>
            <a:ext cx="13004800" cy="9753600"/>
          </a:xfrm>
          <a:prstGeom prst="rect">
            <a:avLst/>
          </a:prstGeom>
          <a:solidFill>
            <a:srgbClr val="334C8C"/>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pl-PL">
              <a:solidFill>
                <a:srgbClr val="FFFFFF"/>
              </a:solidFill>
            </a:endParaRPr>
          </a:p>
        </p:txBody>
      </p:sp>
      <p:pic>
        <p:nvPicPr>
          <p:cNvPr id="5" name="pasted-image.png"/>
          <p:cNvPicPr/>
          <p:nvPr userDrawn="1"/>
        </p:nvPicPr>
        <p:blipFill>
          <a:blip r:embed="rId2" cstate="print">
            <a:extLst/>
          </a:blip>
          <a:stretch>
            <a:fillRect/>
          </a:stretch>
        </p:blipFill>
        <p:spPr>
          <a:xfrm>
            <a:off x="508000" y="8572500"/>
            <a:ext cx="2941326" cy="422319"/>
          </a:xfrm>
          <a:prstGeom prst="rect">
            <a:avLst/>
          </a:prstGeom>
          <a:ln w="12700">
            <a:miter lim="400000"/>
          </a:ln>
        </p:spPr>
      </p:pic>
      <p:sp>
        <p:nvSpPr>
          <p:cNvPr id="6" name="Dowolny kształt 5"/>
          <p:cNvSpPr/>
          <p:nvPr userDrawn="1"/>
        </p:nvSpPr>
        <p:spPr>
          <a:xfrm>
            <a:off x="-14111" y="2582147"/>
            <a:ext cx="13038313" cy="5234843"/>
          </a:xfrm>
          <a:custGeom>
            <a:avLst/>
            <a:gdLst>
              <a:gd name="connsiteX0" fmla="*/ 14111 w 13038313"/>
              <a:gd name="connsiteY0" fmla="*/ 2483375 h 5234843"/>
              <a:gd name="connsiteX1" fmla="*/ 13038313 w 13038313"/>
              <a:gd name="connsiteY1" fmla="*/ 0 h 5234843"/>
              <a:gd name="connsiteX2" fmla="*/ 13024203 w 13038313"/>
              <a:gd name="connsiteY2" fmla="*/ 2737357 h 5234843"/>
              <a:gd name="connsiteX3" fmla="*/ 0 w 13038313"/>
              <a:gd name="connsiteY3" fmla="*/ 5234843 h 5234843"/>
              <a:gd name="connsiteX4" fmla="*/ 14111 w 13038313"/>
              <a:gd name="connsiteY4" fmla="*/ 2483375 h 5234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8313" h="5234843">
                <a:moveTo>
                  <a:pt x="14111" y="2483375"/>
                </a:moveTo>
                <a:lnTo>
                  <a:pt x="13038313" y="0"/>
                </a:lnTo>
                <a:cubicBezTo>
                  <a:pt x="13033610" y="912452"/>
                  <a:pt x="13028906" y="1824905"/>
                  <a:pt x="13024203" y="2737357"/>
                </a:cubicBezTo>
                <a:lnTo>
                  <a:pt x="0" y="5234843"/>
                </a:lnTo>
                <a:cubicBezTo>
                  <a:pt x="4704" y="4317687"/>
                  <a:pt x="9407" y="3400531"/>
                  <a:pt x="14111" y="2483375"/>
                </a:cubicBezTo>
                <a:close/>
              </a:path>
            </a:pathLst>
          </a:custGeom>
          <a:solidFill>
            <a:schemeClr val="accent1">
              <a:lumMod val="40000"/>
              <a:lumOff val="60000"/>
              <a:alpha val="13000"/>
            </a:schemeClr>
          </a:solidFill>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pl-PL" sz="3200">
              <a:solidFill>
                <a:srgbClr val="FFFFFF"/>
              </a:solidFill>
              <a:effectLst>
                <a:outerShdw blurRad="25400" dist="33948" dir="2700000" rotWithShape="0">
                  <a:srgbClr val="3B3936"/>
                </a:outerShdw>
              </a:effectLst>
            </a:endParaRPr>
          </a:p>
        </p:txBody>
      </p:sp>
      <p:sp>
        <p:nvSpPr>
          <p:cNvPr id="7" name="Dowolny kształt 6"/>
          <p:cNvSpPr/>
          <p:nvPr userDrawn="1"/>
        </p:nvSpPr>
        <p:spPr>
          <a:xfrm>
            <a:off x="-16933" y="50799"/>
            <a:ext cx="13038666" cy="5232400"/>
          </a:xfrm>
          <a:custGeom>
            <a:avLst/>
            <a:gdLst>
              <a:gd name="connsiteX0" fmla="*/ 13038666 w 13038666"/>
              <a:gd name="connsiteY0" fmla="*/ 5232400 h 5232400"/>
              <a:gd name="connsiteX1" fmla="*/ 0 w 13038666"/>
              <a:gd name="connsiteY1" fmla="*/ 2726266 h 5232400"/>
              <a:gd name="connsiteX2" fmla="*/ 16933 w 13038666"/>
              <a:gd name="connsiteY2" fmla="*/ 0 h 5232400"/>
              <a:gd name="connsiteX3" fmla="*/ 457200 w 13038666"/>
              <a:gd name="connsiteY3" fmla="*/ 0 h 5232400"/>
              <a:gd name="connsiteX4" fmla="*/ 13038666 w 13038666"/>
              <a:gd name="connsiteY4" fmla="*/ 2455333 h 5232400"/>
              <a:gd name="connsiteX5" fmla="*/ 13038666 w 13038666"/>
              <a:gd name="connsiteY5" fmla="*/ 5232400 h 523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38666" h="5232400">
                <a:moveTo>
                  <a:pt x="13038666" y="5232400"/>
                </a:moveTo>
                <a:lnTo>
                  <a:pt x="0" y="2726266"/>
                </a:lnTo>
                <a:lnTo>
                  <a:pt x="16933" y="0"/>
                </a:lnTo>
                <a:lnTo>
                  <a:pt x="457200" y="0"/>
                </a:lnTo>
                <a:lnTo>
                  <a:pt x="13038666" y="2455333"/>
                </a:lnTo>
                <a:lnTo>
                  <a:pt x="13038666" y="5232400"/>
                </a:lnTo>
                <a:close/>
              </a:path>
            </a:pathLst>
          </a:custGeom>
          <a:solidFill>
            <a:schemeClr val="accent1">
              <a:lumMod val="20000"/>
              <a:lumOff val="80000"/>
              <a:alpha val="6000"/>
            </a:schemeClr>
          </a:solidFill>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pl-PL" sz="3200">
              <a:solidFill>
                <a:srgbClr val="FFFFFF"/>
              </a:solidFill>
              <a:effectLst>
                <a:outerShdw blurRad="25400" dist="33948" dir="2700000" rotWithShape="0">
                  <a:srgbClr val="3B3936"/>
                </a:outerShdw>
              </a:effectLst>
            </a:endParaRPr>
          </a:p>
        </p:txBody>
      </p:sp>
      <p:sp>
        <p:nvSpPr>
          <p:cNvPr id="8" name="Dowolny kształt 7"/>
          <p:cNvSpPr/>
          <p:nvPr userDrawn="1"/>
        </p:nvSpPr>
        <p:spPr>
          <a:xfrm>
            <a:off x="-67733" y="-16933"/>
            <a:ext cx="13072533" cy="2675466"/>
          </a:xfrm>
          <a:custGeom>
            <a:avLst/>
            <a:gdLst>
              <a:gd name="connsiteX0" fmla="*/ 33866 w 13072533"/>
              <a:gd name="connsiteY0" fmla="*/ 0 h 2675466"/>
              <a:gd name="connsiteX1" fmla="*/ 13072533 w 13072533"/>
              <a:gd name="connsiteY1" fmla="*/ 0 h 2675466"/>
              <a:gd name="connsiteX2" fmla="*/ 13072533 w 13072533"/>
              <a:gd name="connsiteY2" fmla="*/ 186266 h 2675466"/>
              <a:gd name="connsiteX3" fmla="*/ 0 w 13072533"/>
              <a:gd name="connsiteY3" fmla="*/ 2675466 h 2675466"/>
              <a:gd name="connsiteX4" fmla="*/ 33866 w 13072533"/>
              <a:gd name="connsiteY4" fmla="*/ 0 h 2675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2533" h="2675466">
                <a:moveTo>
                  <a:pt x="33866" y="0"/>
                </a:moveTo>
                <a:lnTo>
                  <a:pt x="13072533" y="0"/>
                </a:lnTo>
                <a:lnTo>
                  <a:pt x="13072533" y="186266"/>
                </a:lnTo>
                <a:lnTo>
                  <a:pt x="0" y="2675466"/>
                </a:lnTo>
                <a:lnTo>
                  <a:pt x="33866" y="0"/>
                </a:lnTo>
                <a:close/>
              </a:path>
            </a:pathLst>
          </a:custGeom>
          <a:solidFill>
            <a:schemeClr val="accent1">
              <a:lumMod val="40000"/>
              <a:lumOff val="60000"/>
              <a:alpha val="7000"/>
            </a:schemeClr>
          </a:solidFill>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pl-PL" sz="3200">
              <a:solidFill>
                <a:srgbClr val="FFFFFF"/>
              </a:solidFill>
              <a:effectLst>
                <a:outerShdw blurRad="25400" dist="33948" dir="2700000" rotWithShape="0">
                  <a:srgbClr val="3B3936"/>
                </a:outerShdw>
              </a:effectLst>
            </a:endParaRPr>
          </a:p>
        </p:txBody>
      </p:sp>
    </p:spTree>
    <p:extLst>
      <p:ext uri="{BB962C8B-B14F-4D97-AF65-F5344CB8AC3E}">
        <p14:creationId xmlns:p14="http://schemas.microsoft.com/office/powerpoint/2010/main" val="23057144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1000"/>
                                        <p:tgtEl>
                                          <p:spTgt spid="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100"/>
                                        <p:tgtEl>
                                          <p:spTgt spid="7"/>
                                        </p:tgtEl>
                                      </p:cBhvr>
                                    </p:animEffect>
                                  </p:childTnLst>
                                </p:cTn>
                              </p:par>
                            </p:childTnLst>
                          </p:cTn>
                        </p:par>
                        <p:par>
                          <p:cTn id="12" fill="hold">
                            <p:stCondLst>
                              <p:cond delay="2100"/>
                            </p:stCondLst>
                            <p:childTnLst>
                              <p:par>
                                <p:cTn id="13" presetID="22" presetClass="entr" presetSubtype="2"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1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ytuł na środku">
    <p:spTree>
      <p:nvGrpSpPr>
        <p:cNvPr id="1" name=""/>
        <p:cNvGrpSpPr/>
        <p:nvPr/>
      </p:nvGrpSpPr>
      <p:grpSpPr>
        <a:xfrm>
          <a:off x="0" y="0"/>
          <a:ext cx="0" cy="0"/>
          <a:chOff x="0" y="0"/>
          <a:chExt cx="0" cy="0"/>
        </a:xfrm>
      </p:grpSpPr>
      <p:pic>
        <p:nvPicPr>
          <p:cNvPr id="24" name="pasted-image.tif"/>
          <p:cNvPicPr/>
          <p:nvPr/>
        </p:nvPicPr>
        <p:blipFill>
          <a:blip r:embed="rId2" cstate="print">
            <a:extLst/>
          </a:blip>
          <a:stretch>
            <a:fillRect/>
          </a:stretch>
        </p:blipFill>
        <p:spPr>
          <a:xfrm>
            <a:off x="0" y="0"/>
            <a:ext cx="12997658" cy="9982200"/>
          </a:xfrm>
          <a:prstGeom prst="rect">
            <a:avLst/>
          </a:prstGeom>
          <a:ln w="12700">
            <a:miter lim="400000"/>
          </a:ln>
        </p:spPr>
      </p:pic>
      <p:pic>
        <p:nvPicPr>
          <p:cNvPr id="28" name="pasted-image.png"/>
          <p:cNvPicPr/>
          <p:nvPr/>
        </p:nvPicPr>
        <p:blipFill>
          <a:blip r:embed="rId3" cstate="print">
            <a:extLst/>
          </a:blip>
          <a:stretch>
            <a:fillRect/>
          </a:stretch>
        </p:blipFill>
        <p:spPr>
          <a:xfrm>
            <a:off x="508000" y="8572500"/>
            <a:ext cx="2941326" cy="422319"/>
          </a:xfrm>
          <a:prstGeom prst="rect">
            <a:avLst/>
          </a:prstGeom>
          <a:ln w="12700">
            <a:miter lim="400000"/>
          </a:ln>
        </p:spPr>
      </p:pic>
    </p:spTree>
    <p:extLst>
      <p:ext uri="{BB962C8B-B14F-4D97-AF65-F5344CB8AC3E}">
        <p14:creationId xmlns:p14="http://schemas.microsoft.com/office/powerpoint/2010/main" val="258865772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ytuł (na górze)">
    <p:spTree>
      <p:nvGrpSpPr>
        <p:cNvPr id="1" name=""/>
        <p:cNvGrpSpPr/>
        <p:nvPr/>
      </p:nvGrpSpPr>
      <p:grpSpPr>
        <a:xfrm>
          <a:off x="0" y="0"/>
          <a:ext cx="0" cy="0"/>
          <a:chOff x="0" y="0"/>
          <a:chExt cx="0" cy="0"/>
        </a:xfrm>
      </p:grpSpPr>
      <p:sp>
        <p:nvSpPr>
          <p:cNvPr id="40" name="Shape 40"/>
          <p:cNvSpPr>
            <a:spLocks noGrp="1"/>
          </p:cNvSpPr>
          <p:nvPr>
            <p:ph type="title"/>
          </p:nvPr>
        </p:nvSpPr>
        <p:spPr>
          <a:prstGeom prst="rect">
            <a:avLst/>
          </a:prstGeom>
        </p:spPr>
        <p:txBody>
          <a:bodyPr/>
          <a:lstStyle>
            <a:lvl1pPr algn="ctr"/>
          </a:lstStyle>
          <a:p>
            <a:pPr lvl="0"/>
            <a:r>
              <a:rPr lang="pl-PL" smtClean="0"/>
              <a:t>Kliknij, aby edytować styl</a:t>
            </a:r>
            <a:endParaRPr/>
          </a:p>
        </p:txBody>
      </p:sp>
      <p:sp>
        <p:nvSpPr>
          <p:cNvPr id="3" name="pole tekstowe 2"/>
          <p:cNvSpPr txBox="1"/>
          <p:nvPr userDrawn="1"/>
        </p:nvSpPr>
        <p:spPr>
          <a:xfrm>
            <a:off x="11759184" y="8819943"/>
            <a:ext cx="737616"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fld id="{5C466D5B-A346-40CA-9226-5313B311E7C6}" type="slidenum">
              <a:rPr kumimoji="0" lang="pl-PL" sz="2000" b="0" i="0" u="none" strike="noStrike" cap="none" spc="0" normalizeH="0" baseline="0" smtClean="0">
                <a:ln>
                  <a:noFill/>
                </a:ln>
                <a:solidFill>
                  <a:srgbClr val="414141"/>
                </a:solidFill>
                <a:effectLst/>
                <a:uFillTx/>
                <a:latin typeface="Palatino"/>
                <a:ea typeface="Palatino"/>
                <a:cs typeface="Palatino"/>
                <a:sym typeface="Palatino"/>
              </a:rPr>
              <a:t>‹#›</a:t>
            </a:fld>
            <a:endParaRPr kumimoji="0" lang="pl-PL" sz="2000" b="0" i="0" u="none" strike="noStrike" cap="none" spc="0" normalizeH="0" baseline="0" dirty="0">
              <a:ln>
                <a:noFill/>
              </a:ln>
              <a:solidFill>
                <a:srgbClr val="414141"/>
              </a:solidFill>
              <a:effectLst/>
              <a:uFillTx/>
              <a:latin typeface="Palatino"/>
              <a:ea typeface="Palatino"/>
              <a:cs typeface="Palatino"/>
              <a:sym typeface="Palatino"/>
            </a:endParaRPr>
          </a:p>
        </p:txBody>
      </p:sp>
    </p:spTree>
    <p:extLst>
      <p:ext uri="{BB962C8B-B14F-4D97-AF65-F5344CB8AC3E}">
        <p14:creationId xmlns:p14="http://schemas.microsoft.com/office/powerpoint/2010/main" val="428012165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tif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tif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print"/>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b="0">
                <a:solidFill>
                  <a:srgbClr val="000000"/>
                </a:solidFill>
              </a:defRPr>
            </a:pPr>
            <a:r>
              <a:rPr sz="4800" b="1" dirty="0">
                <a:solidFill>
                  <a:srgbClr val="414241"/>
                </a:solidFill>
              </a:rPr>
              <a:t>Tekst tytułowy</a:t>
            </a:r>
          </a:p>
        </p:txBody>
      </p:sp>
      <p:sp>
        <p:nvSpPr>
          <p:cNvPr id="3" name="Shape 3"/>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lvl2pPr marL="939800" indent="-469900"/>
            <a:lvl3pPr marL="1409700" indent="-469900"/>
            <a:lvl4pPr marL="1879600" indent="-469900"/>
            <a:lvl5pPr marL="2349500" indent="-469900"/>
          </a:lstStyle>
          <a:p>
            <a:pPr lvl="0">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1</a:t>
            </a:r>
          </a:p>
          <a:p>
            <a:pPr lvl="1">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2</a:t>
            </a:r>
          </a:p>
          <a:p>
            <a:pPr lvl="2">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3</a:t>
            </a:r>
          </a:p>
          <a:p>
            <a:pPr lvl="3">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4</a:t>
            </a:r>
          </a:p>
          <a:p>
            <a:pPr lvl="4">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5</a:t>
            </a:r>
          </a:p>
        </p:txBody>
      </p:sp>
      <p:pic>
        <p:nvPicPr>
          <p:cNvPr id="4" name="pasted-image.tif"/>
          <p:cNvPicPr/>
          <p:nvPr/>
        </p:nvPicPr>
        <p:blipFill>
          <a:blip r:embed="rId14" cstate="print">
            <a:extLst/>
          </a:blip>
          <a:stretch>
            <a:fillRect/>
          </a:stretch>
        </p:blipFill>
        <p:spPr>
          <a:xfrm>
            <a:off x="11756098" y="684991"/>
            <a:ext cx="615605" cy="2262344"/>
          </a:xfrm>
          <a:prstGeom prst="rect">
            <a:avLst/>
          </a:prstGeom>
          <a:ln w="12700">
            <a:miter lim="400000"/>
          </a:ln>
        </p:spPr>
      </p:pic>
      <p:sp>
        <p:nvSpPr>
          <p:cNvPr id="5" name="pole tekstowe 4"/>
          <p:cNvSpPr txBox="1"/>
          <p:nvPr userDrawn="1"/>
        </p:nvSpPr>
        <p:spPr>
          <a:xfrm>
            <a:off x="11759184" y="8819943"/>
            <a:ext cx="737616"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fld id="{5C466D5B-A346-40CA-9226-5313B311E7C6}" type="slidenum">
              <a:rPr kumimoji="0" lang="pl-PL" sz="2000" b="0" i="0" u="none" strike="noStrike" cap="none" spc="0" normalizeH="0" baseline="0" smtClean="0">
                <a:ln>
                  <a:noFill/>
                </a:ln>
                <a:solidFill>
                  <a:srgbClr val="414141"/>
                </a:solidFill>
                <a:effectLst/>
                <a:uFillTx/>
                <a:latin typeface="Palatino"/>
                <a:ea typeface="Palatino"/>
                <a:cs typeface="Palatino"/>
                <a:sym typeface="Palatino"/>
              </a:rPr>
              <a:t>‹#›</a:t>
            </a:fld>
            <a:endParaRPr kumimoji="0" lang="pl-PL" sz="2000" b="0" i="0" u="none" strike="noStrike" cap="none" spc="0" normalizeH="0" baseline="0" dirty="0">
              <a:ln>
                <a:noFill/>
              </a:ln>
              <a:solidFill>
                <a:srgbClr val="414141"/>
              </a:solidFill>
              <a:effectLst/>
              <a:uFillTx/>
              <a:latin typeface="Palatino"/>
              <a:ea typeface="Palatino"/>
              <a:cs typeface="Palatino"/>
              <a:sym typeface="Palatino"/>
            </a:endParaRPr>
          </a:p>
        </p:txBody>
      </p:sp>
    </p:spTree>
    <p:extLst>
      <p:ext uri="{BB962C8B-B14F-4D97-AF65-F5344CB8AC3E}">
        <p14:creationId xmlns:p14="http://schemas.microsoft.com/office/powerpoint/2010/main" val="393700880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5" r:id="rId6"/>
    <p:sldLayoutId id="2147483696" r:id="rId7"/>
    <p:sldLayoutId id="2147483697" r:id="rId8"/>
    <p:sldLayoutId id="2147483698" r:id="rId9"/>
    <p:sldLayoutId id="2147483699" r:id="rId10"/>
    <p:sldLayoutId id="2147483714" r:id="rId11"/>
  </p:sldLayoutIdLst>
  <p:transition spd="med"/>
  <p:timing>
    <p:tnLst>
      <p:par>
        <p:cTn id="1" dur="indefinite" restart="never" nodeType="tmRoot"/>
      </p:par>
    </p:tnLst>
  </p:timing>
  <p:hf hdr="0" ftr="0" dt="0"/>
  <p:txStyles>
    <p:titleStyle>
      <a:lvl1pPr defTabSz="584200" eaLnBrk="1" hangingPunct="1">
        <a:lnSpc>
          <a:spcPct val="90000"/>
        </a:lnSpc>
        <a:spcBef>
          <a:spcPts val="1600"/>
        </a:spcBef>
        <a:defRPr sz="4800" b="0" i="0">
          <a:solidFill>
            <a:srgbClr val="414241"/>
          </a:solidFill>
          <a:latin typeface="Roboto Bold"/>
          <a:ea typeface="Aller"/>
          <a:cs typeface="Roboto Bold"/>
          <a:sym typeface="Aller"/>
        </a:defRPr>
      </a:lvl1pPr>
      <a:lvl2pPr indent="228600" defTabSz="584200" eaLnBrk="1" hangingPunct="1">
        <a:lnSpc>
          <a:spcPct val="90000"/>
        </a:lnSpc>
        <a:spcBef>
          <a:spcPts val="1600"/>
        </a:spcBef>
        <a:defRPr sz="4800" b="1">
          <a:solidFill>
            <a:srgbClr val="414241"/>
          </a:solidFill>
          <a:latin typeface="Aller"/>
          <a:ea typeface="Aller"/>
          <a:cs typeface="Aller"/>
          <a:sym typeface="Aller"/>
        </a:defRPr>
      </a:lvl2pPr>
      <a:lvl3pPr indent="457200" defTabSz="584200" eaLnBrk="1" hangingPunct="1">
        <a:lnSpc>
          <a:spcPct val="90000"/>
        </a:lnSpc>
        <a:spcBef>
          <a:spcPts val="1600"/>
        </a:spcBef>
        <a:defRPr sz="4800" b="1">
          <a:solidFill>
            <a:srgbClr val="414241"/>
          </a:solidFill>
          <a:latin typeface="Aller"/>
          <a:ea typeface="Aller"/>
          <a:cs typeface="Aller"/>
          <a:sym typeface="Aller"/>
        </a:defRPr>
      </a:lvl3pPr>
      <a:lvl4pPr indent="685800" defTabSz="584200" eaLnBrk="1" hangingPunct="1">
        <a:lnSpc>
          <a:spcPct val="90000"/>
        </a:lnSpc>
        <a:spcBef>
          <a:spcPts val="1600"/>
        </a:spcBef>
        <a:defRPr sz="4800" b="1">
          <a:solidFill>
            <a:srgbClr val="414241"/>
          </a:solidFill>
          <a:latin typeface="Aller"/>
          <a:ea typeface="Aller"/>
          <a:cs typeface="Aller"/>
          <a:sym typeface="Aller"/>
        </a:defRPr>
      </a:lvl4pPr>
      <a:lvl5pPr indent="914400" defTabSz="584200" eaLnBrk="1" hangingPunct="1">
        <a:lnSpc>
          <a:spcPct val="90000"/>
        </a:lnSpc>
        <a:spcBef>
          <a:spcPts val="1600"/>
        </a:spcBef>
        <a:defRPr sz="4800" b="1">
          <a:solidFill>
            <a:srgbClr val="414241"/>
          </a:solidFill>
          <a:latin typeface="Aller"/>
          <a:ea typeface="Aller"/>
          <a:cs typeface="Aller"/>
          <a:sym typeface="Aller"/>
        </a:defRPr>
      </a:lvl5pPr>
      <a:lvl6pPr indent="1143000" defTabSz="584200" eaLnBrk="1" hangingPunct="1">
        <a:lnSpc>
          <a:spcPct val="90000"/>
        </a:lnSpc>
        <a:spcBef>
          <a:spcPts val="1600"/>
        </a:spcBef>
        <a:defRPr sz="4800" b="1">
          <a:solidFill>
            <a:srgbClr val="414241"/>
          </a:solidFill>
          <a:latin typeface="Aller"/>
          <a:ea typeface="Aller"/>
          <a:cs typeface="Aller"/>
          <a:sym typeface="Aller"/>
        </a:defRPr>
      </a:lvl6pPr>
      <a:lvl7pPr indent="1371600" defTabSz="584200" eaLnBrk="1" hangingPunct="1">
        <a:lnSpc>
          <a:spcPct val="90000"/>
        </a:lnSpc>
        <a:spcBef>
          <a:spcPts val="1600"/>
        </a:spcBef>
        <a:defRPr sz="4800" b="1">
          <a:solidFill>
            <a:srgbClr val="414241"/>
          </a:solidFill>
          <a:latin typeface="Aller"/>
          <a:ea typeface="Aller"/>
          <a:cs typeface="Aller"/>
          <a:sym typeface="Aller"/>
        </a:defRPr>
      </a:lvl7pPr>
      <a:lvl8pPr indent="1600200" defTabSz="584200" eaLnBrk="1" hangingPunct="1">
        <a:lnSpc>
          <a:spcPct val="90000"/>
        </a:lnSpc>
        <a:spcBef>
          <a:spcPts val="1600"/>
        </a:spcBef>
        <a:defRPr sz="4800" b="1">
          <a:solidFill>
            <a:srgbClr val="414241"/>
          </a:solidFill>
          <a:latin typeface="Aller"/>
          <a:ea typeface="Aller"/>
          <a:cs typeface="Aller"/>
          <a:sym typeface="Aller"/>
        </a:defRPr>
      </a:lvl8pPr>
      <a:lvl9pPr indent="1828800" defTabSz="584200" eaLnBrk="1" hangingPunct="1">
        <a:lnSpc>
          <a:spcPct val="90000"/>
        </a:lnSpc>
        <a:spcBef>
          <a:spcPts val="1600"/>
        </a:spcBef>
        <a:defRPr sz="4800" b="1">
          <a:solidFill>
            <a:srgbClr val="414241"/>
          </a:solidFill>
          <a:latin typeface="Aller"/>
          <a:ea typeface="Aller"/>
          <a:cs typeface="Aller"/>
          <a:sym typeface="Aller"/>
        </a:defRPr>
      </a:lvl9pPr>
    </p:titleStyle>
    <p:bodyStyle>
      <a:lvl1pPr marL="469900" indent="-469900"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1pPr>
      <a:lvl2pPr marL="7831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2pPr>
      <a:lvl3pPr marL="12530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3pPr>
      <a:lvl4pPr marL="17229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4pPr>
      <a:lvl5pPr marL="21928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5pPr>
      <a:lvl6pPr marL="26627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6pPr>
      <a:lvl7pPr marL="31326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7pPr>
      <a:lvl8pPr marL="36025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8pPr>
      <a:lvl9pPr marL="40724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9pPr>
    </p:bodyStyle>
    <p:otherStyle>
      <a:lvl1pPr algn="ctr" defTabSz="584200" eaLnBrk="1" hangingPunct="1">
        <a:defRPr>
          <a:solidFill>
            <a:schemeClr val="tx1"/>
          </a:solidFill>
          <a:latin typeface="+mn-lt"/>
          <a:ea typeface="+mn-ea"/>
          <a:cs typeface="+mn-cs"/>
          <a:sym typeface="Palatino"/>
        </a:defRPr>
      </a:lvl1pPr>
      <a:lvl2pPr indent="228600" algn="ctr" defTabSz="584200" eaLnBrk="1" hangingPunct="1">
        <a:defRPr>
          <a:solidFill>
            <a:schemeClr val="tx1"/>
          </a:solidFill>
          <a:latin typeface="+mn-lt"/>
          <a:ea typeface="+mn-ea"/>
          <a:cs typeface="+mn-cs"/>
          <a:sym typeface="Palatino"/>
        </a:defRPr>
      </a:lvl2pPr>
      <a:lvl3pPr indent="457200" algn="ctr" defTabSz="584200" eaLnBrk="1" hangingPunct="1">
        <a:defRPr>
          <a:solidFill>
            <a:schemeClr val="tx1"/>
          </a:solidFill>
          <a:latin typeface="+mn-lt"/>
          <a:ea typeface="+mn-ea"/>
          <a:cs typeface="+mn-cs"/>
          <a:sym typeface="Palatino"/>
        </a:defRPr>
      </a:lvl3pPr>
      <a:lvl4pPr indent="685800" algn="ctr" defTabSz="584200" eaLnBrk="1" hangingPunct="1">
        <a:defRPr>
          <a:solidFill>
            <a:schemeClr val="tx1"/>
          </a:solidFill>
          <a:latin typeface="+mn-lt"/>
          <a:ea typeface="+mn-ea"/>
          <a:cs typeface="+mn-cs"/>
          <a:sym typeface="Palatino"/>
        </a:defRPr>
      </a:lvl4pPr>
      <a:lvl5pPr indent="914400" algn="ctr" defTabSz="584200" eaLnBrk="1" hangingPunct="1">
        <a:defRPr>
          <a:solidFill>
            <a:schemeClr val="tx1"/>
          </a:solidFill>
          <a:latin typeface="+mn-lt"/>
          <a:ea typeface="+mn-ea"/>
          <a:cs typeface="+mn-cs"/>
          <a:sym typeface="Palatino"/>
        </a:defRPr>
      </a:lvl5pPr>
      <a:lvl6pPr indent="1143000" algn="ctr" defTabSz="584200" eaLnBrk="1" hangingPunct="1">
        <a:defRPr>
          <a:solidFill>
            <a:schemeClr val="tx1"/>
          </a:solidFill>
          <a:latin typeface="+mn-lt"/>
          <a:ea typeface="+mn-ea"/>
          <a:cs typeface="+mn-cs"/>
          <a:sym typeface="Palatino"/>
        </a:defRPr>
      </a:lvl6pPr>
      <a:lvl7pPr indent="1371600" algn="ctr" defTabSz="584200" eaLnBrk="1" hangingPunct="1">
        <a:defRPr>
          <a:solidFill>
            <a:schemeClr val="tx1"/>
          </a:solidFill>
          <a:latin typeface="+mn-lt"/>
          <a:ea typeface="+mn-ea"/>
          <a:cs typeface="+mn-cs"/>
          <a:sym typeface="Palatino"/>
        </a:defRPr>
      </a:lvl7pPr>
      <a:lvl8pPr indent="1600200" algn="ctr" defTabSz="584200" eaLnBrk="1" hangingPunct="1">
        <a:defRPr>
          <a:solidFill>
            <a:schemeClr val="tx1"/>
          </a:solidFill>
          <a:latin typeface="+mn-lt"/>
          <a:ea typeface="+mn-ea"/>
          <a:cs typeface="+mn-cs"/>
          <a:sym typeface="Palatino"/>
        </a:defRPr>
      </a:lvl8pPr>
      <a:lvl9pPr indent="1828800" algn="ctr" defTabSz="584200" eaLnBrk="1" hangingPunct="1">
        <a:defRPr>
          <a:solidFill>
            <a:schemeClr val="tx1"/>
          </a:solidFill>
          <a:latin typeface="+mn-lt"/>
          <a:ea typeface="+mn-ea"/>
          <a:cs typeface="+mn-cs"/>
          <a:sym typeface="Palatino"/>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5" cstate="print"/>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b="0">
                <a:solidFill>
                  <a:srgbClr val="000000"/>
                </a:solidFill>
              </a:defRPr>
            </a:pPr>
            <a:r>
              <a:rPr sz="4800" b="1" dirty="0">
                <a:solidFill>
                  <a:srgbClr val="414241"/>
                </a:solidFill>
              </a:rPr>
              <a:t>Tekst tytułowy</a:t>
            </a:r>
          </a:p>
        </p:txBody>
      </p:sp>
      <p:sp>
        <p:nvSpPr>
          <p:cNvPr id="3" name="Shape 3"/>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lvl2pPr marL="939800" indent="-469900"/>
            <a:lvl3pPr marL="1409700" indent="-469900"/>
            <a:lvl4pPr marL="1879600" indent="-469900"/>
            <a:lvl5pPr marL="2349500" indent="-469900"/>
          </a:lstStyle>
          <a:p>
            <a:pPr lvl="0">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1</a:t>
            </a:r>
          </a:p>
          <a:p>
            <a:pPr lvl="1">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2</a:t>
            </a:r>
          </a:p>
          <a:p>
            <a:pPr lvl="2">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3</a:t>
            </a:r>
          </a:p>
          <a:p>
            <a:pPr lvl="3">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4</a:t>
            </a:r>
          </a:p>
          <a:p>
            <a:pPr lvl="4">
              <a:defRPr sz="1800">
                <a:solidFill>
                  <a:srgbClr val="000000"/>
                </a:solidFill>
              </a:defRPr>
            </a:pPr>
            <a:r>
              <a:rPr sz="2400" dirty="0" err="1">
                <a:solidFill>
                  <a:srgbClr val="414141"/>
                </a:solidFill>
              </a:rPr>
              <a:t>Treść</a:t>
            </a:r>
            <a:r>
              <a:rPr sz="2400" dirty="0">
                <a:solidFill>
                  <a:srgbClr val="414141"/>
                </a:solidFill>
              </a:rPr>
              <a:t> - </a:t>
            </a:r>
            <a:r>
              <a:rPr sz="2400" dirty="0" err="1">
                <a:solidFill>
                  <a:srgbClr val="414141"/>
                </a:solidFill>
              </a:rPr>
              <a:t>poziom</a:t>
            </a:r>
            <a:r>
              <a:rPr sz="2400" dirty="0">
                <a:solidFill>
                  <a:srgbClr val="414141"/>
                </a:solidFill>
              </a:rPr>
              <a:t> 5</a:t>
            </a:r>
          </a:p>
        </p:txBody>
      </p:sp>
      <p:pic>
        <p:nvPicPr>
          <p:cNvPr id="4" name="pasted-image.tif"/>
          <p:cNvPicPr/>
          <p:nvPr/>
        </p:nvPicPr>
        <p:blipFill>
          <a:blip r:embed="rId16" cstate="print">
            <a:extLst/>
          </a:blip>
          <a:stretch>
            <a:fillRect/>
          </a:stretch>
        </p:blipFill>
        <p:spPr>
          <a:xfrm>
            <a:off x="11756098" y="684991"/>
            <a:ext cx="615605" cy="2262344"/>
          </a:xfrm>
          <a:prstGeom prst="rect">
            <a:avLst/>
          </a:prstGeom>
          <a:ln w="12700">
            <a:miter lim="400000"/>
          </a:ln>
        </p:spPr>
      </p:pic>
      <p:sp>
        <p:nvSpPr>
          <p:cNvPr id="5" name="pole tekstowe 4"/>
          <p:cNvSpPr txBox="1"/>
          <p:nvPr userDrawn="1"/>
        </p:nvSpPr>
        <p:spPr>
          <a:xfrm>
            <a:off x="11759184" y="8819943"/>
            <a:ext cx="737616"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fld id="{5C466D5B-A346-40CA-9226-5313B311E7C6}" type="slidenum">
              <a:rPr kumimoji="0" lang="pl-PL" sz="2000" b="0" i="0" u="none" strike="noStrike" cap="none" spc="0" normalizeH="0" baseline="0" smtClean="0">
                <a:ln>
                  <a:noFill/>
                </a:ln>
                <a:solidFill>
                  <a:srgbClr val="414141"/>
                </a:solidFill>
                <a:effectLst/>
                <a:uFillTx/>
                <a:latin typeface="Palatino"/>
                <a:ea typeface="Palatino"/>
                <a:cs typeface="Palatino"/>
                <a:sym typeface="Palatino"/>
              </a:rPr>
              <a:t>‹#›</a:t>
            </a:fld>
            <a:endParaRPr kumimoji="0" lang="pl-PL" sz="2000" b="0" i="0" u="none" strike="noStrike" cap="none" spc="0" normalizeH="0" baseline="0" dirty="0">
              <a:ln>
                <a:noFill/>
              </a:ln>
              <a:solidFill>
                <a:srgbClr val="414141"/>
              </a:solidFill>
              <a:effectLst/>
              <a:uFillTx/>
              <a:latin typeface="Palatino"/>
              <a:ea typeface="Palatino"/>
              <a:cs typeface="Palatino"/>
              <a:sym typeface="Palatino"/>
            </a:endParaRPr>
          </a:p>
        </p:txBody>
      </p:sp>
    </p:spTree>
    <p:extLst>
      <p:ext uri="{BB962C8B-B14F-4D97-AF65-F5344CB8AC3E}">
        <p14:creationId xmlns:p14="http://schemas.microsoft.com/office/powerpoint/2010/main" val="93704280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transition spd="med"/>
  <p:timing>
    <p:tnLst>
      <p:par>
        <p:cTn id="1" dur="indefinite" restart="never" nodeType="tmRoot"/>
      </p:par>
    </p:tnLst>
  </p:timing>
  <p:hf hdr="0" ftr="0" dt="0"/>
  <p:txStyles>
    <p:titleStyle>
      <a:lvl1pPr defTabSz="584200" eaLnBrk="1" hangingPunct="1">
        <a:lnSpc>
          <a:spcPct val="90000"/>
        </a:lnSpc>
        <a:spcBef>
          <a:spcPts val="1600"/>
        </a:spcBef>
        <a:defRPr sz="4800" b="0" i="0">
          <a:solidFill>
            <a:srgbClr val="414241"/>
          </a:solidFill>
          <a:latin typeface="Roboto Bold"/>
          <a:ea typeface="Aller"/>
          <a:cs typeface="Roboto Bold"/>
          <a:sym typeface="Aller"/>
        </a:defRPr>
      </a:lvl1pPr>
      <a:lvl2pPr indent="228600" defTabSz="584200" eaLnBrk="1" hangingPunct="1">
        <a:lnSpc>
          <a:spcPct val="90000"/>
        </a:lnSpc>
        <a:spcBef>
          <a:spcPts val="1600"/>
        </a:spcBef>
        <a:defRPr sz="4800" b="1">
          <a:solidFill>
            <a:srgbClr val="414241"/>
          </a:solidFill>
          <a:latin typeface="Aller"/>
          <a:ea typeface="Aller"/>
          <a:cs typeface="Aller"/>
          <a:sym typeface="Aller"/>
        </a:defRPr>
      </a:lvl2pPr>
      <a:lvl3pPr indent="457200" defTabSz="584200" eaLnBrk="1" hangingPunct="1">
        <a:lnSpc>
          <a:spcPct val="90000"/>
        </a:lnSpc>
        <a:spcBef>
          <a:spcPts val="1600"/>
        </a:spcBef>
        <a:defRPr sz="4800" b="1">
          <a:solidFill>
            <a:srgbClr val="414241"/>
          </a:solidFill>
          <a:latin typeface="Aller"/>
          <a:ea typeface="Aller"/>
          <a:cs typeface="Aller"/>
          <a:sym typeface="Aller"/>
        </a:defRPr>
      </a:lvl3pPr>
      <a:lvl4pPr indent="685800" defTabSz="584200" eaLnBrk="1" hangingPunct="1">
        <a:lnSpc>
          <a:spcPct val="90000"/>
        </a:lnSpc>
        <a:spcBef>
          <a:spcPts val="1600"/>
        </a:spcBef>
        <a:defRPr sz="4800" b="1">
          <a:solidFill>
            <a:srgbClr val="414241"/>
          </a:solidFill>
          <a:latin typeface="Aller"/>
          <a:ea typeface="Aller"/>
          <a:cs typeface="Aller"/>
          <a:sym typeface="Aller"/>
        </a:defRPr>
      </a:lvl4pPr>
      <a:lvl5pPr indent="914400" defTabSz="584200" eaLnBrk="1" hangingPunct="1">
        <a:lnSpc>
          <a:spcPct val="90000"/>
        </a:lnSpc>
        <a:spcBef>
          <a:spcPts val="1600"/>
        </a:spcBef>
        <a:defRPr sz="4800" b="1">
          <a:solidFill>
            <a:srgbClr val="414241"/>
          </a:solidFill>
          <a:latin typeface="Aller"/>
          <a:ea typeface="Aller"/>
          <a:cs typeface="Aller"/>
          <a:sym typeface="Aller"/>
        </a:defRPr>
      </a:lvl5pPr>
      <a:lvl6pPr indent="1143000" defTabSz="584200" eaLnBrk="1" hangingPunct="1">
        <a:lnSpc>
          <a:spcPct val="90000"/>
        </a:lnSpc>
        <a:spcBef>
          <a:spcPts val="1600"/>
        </a:spcBef>
        <a:defRPr sz="4800" b="1">
          <a:solidFill>
            <a:srgbClr val="414241"/>
          </a:solidFill>
          <a:latin typeface="Aller"/>
          <a:ea typeface="Aller"/>
          <a:cs typeface="Aller"/>
          <a:sym typeface="Aller"/>
        </a:defRPr>
      </a:lvl6pPr>
      <a:lvl7pPr indent="1371600" defTabSz="584200" eaLnBrk="1" hangingPunct="1">
        <a:lnSpc>
          <a:spcPct val="90000"/>
        </a:lnSpc>
        <a:spcBef>
          <a:spcPts val="1600"/>
        </a:spcBef>
        <a:defRPr sz="4800" b="1">
          <a:solidFill>
            <a:srgbClr val="414241"/>
          </a:solidFill>
          <a:latin typeface="Aller"/>
          <a:ea typeface="Aller"/>
          <a:cs typeface="Aller"/>
          <a:sym typeface="Aller"/>
        </a:defRPr>
      </a:lvl7pPr>
      <a:lvl8pPr indent="1600200" defTabSz="584200" eaLnBrk="1" hangingPunct="1">
        <a:lnSpc>
          <a:spcPct val="90000"/>
        </a:lnSpc>
        <a:spcBef>
          <a:spcPts val="1600"/>
        </a:spcBef>
        <a:defRPr sz="4800" b="1">
          <a:solidFill>
            <a:srgbClr val="414241"/>
          </a:solidFill>
          <a:latin typeface="Aller"/>
          <a:ea typeface="Aller"/>
          <a:cs typeface="Aller"/>
          <a:sym typeface="Aller"/>
        </a:defRPr>
      </a:lvl8pPr>
      <a:lvl9pPr indent="1828800" defTabSz="584200" eaLnBrk="1" hangingPunct="1">
        <a:lnSpc>
          <a:spcPct val="90000"/>
        </a:lnSpc>
        <a:spcBef>
          <a:spcPts val="1600"/>
        </a:spcBef>
        <a:defRPr sz="4800" b="1">
          <a:solidFill>
            <a:srgbClr val="414241"/>
          </a:solidFill>
          <a:latin typeface="Aller"/>
          <a:ea typeface="Aller"/>
          <a:cs typeface="Aller"/>
          <a:sym typeface="Aller"/>
        </a:defRPr>
      </a:lvl9pPr>
    </p:titleStyle>
    <p:bodyStyle>
      <a:lvl1pPr marL="469900" indent="-469900"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1pPr>
      <a:lvl2pPr marL="7831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2pPr>
      <a:lvl3pPr marL="12530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3pPr>
      <a:lvl4pPr marL="17229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4pPr>
      <a:lvl5pPr marL="21928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5pPr>
      <a:lvl6pPr marL="26627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6pPr>
      <a:lvl7pPr marL="31326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7pPr>
      <a:lvl8pPr marL="36025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8pPr>
      <a:lvl9pPr marL="40724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9pPr>
    </p:bodyStyle>
    <p:otherStyle>
      <a:lvl1pPr algn="ctr" defTabSz="584200" eaLnBrk="1" hangingPunct="1">
        <a:defRPr>
          <a:solidFill>
            <a:schemeClr val="tx1"/>
          </a:solidFill>
          <a:latin typeface="+mn-lt"/>
          <a:ea typeface="+mn-ea"/>
          <a:cs typeface="+mn-cs"/>
          <a:sym typeface="Palatino"/>
        </a:defRPr>
      </a:lvl1pPr>
      <a:lvl2pPr indent="228600" algn="ctr" defTabSz="584200" eaLnBrk="1" hangingPunct="1">
        <a:defRPr>
          <a:solidFill>
            <a:schemeClr val="tx1"/>
          </a:solidFill>
          <a:latin typeface="+mn-lt"/>
          <a:ea typeface="+mn-ea"/>
          <a:cs typeface="+mn-cs"/>
          <a:sym typeface="Palatino"/>
        </a:defRPr>
      </a:lvl2pPr>
      <a:lvl3pPr indent="457200" algn="ctr" defTabSz="584200" eaLnBrk="1" hangingPunct="1">
        <a:defRPr>
          <a:solidFill>
            <a:schemeClr val="tx1"/>
          </a:solidFill>
          <a:latin typeface="+mn-lt"/>
          <a:ea typeface="+mn-ea"/>
          <a:cs typeface="+mn-cs"/>
          <a:sym typeface="Palatino"/>
        </a:defRPr>
      </a:lvl3pPr>
      <a:lvl4pPr indent="685800" algn="ctr" defTabSz="584200" eaLnBrk="1" hangingPunct="1">
        <a:defRPr>
          <a:solidFill>
            <a:schemeClr val="tx1"/>
          </a:solidFill>
          <a:latin typeface="+mn-lt"/>
          <a:ea typeface="+mn-ea"/>
          <a:cs typeface="+mn-cs"/>
          <a:sym typeface="Palatino"/>
        </a:defRPr>
      </a:lvl4pPr>
      <a:lvl5pPr indent="914400" algn="ctr" defTabSz="584200" eaLnBrk="1" hangingPunct="1">
        <a:defRPr>
          <a:solidFill>
            <a:schemeClr val="tx1"/>
          </a:solidFill>
          <a:latin typeface="+mn-lt"/>
          <a:ea typeface="+mn-ea"/>
          <a:cs typeface="+mn-cs"/>
          <a:sym typeface="Palatino"/>
        </a:defRPr>
      </a:lvl5pPr>
      <a:lvl6pPr indent="1143000" algn="ctr" defTabSz="584200" eaLnBrk="1" hangingPunct="1">
        <a:defRPr>
          <a:solidFill>
            <a:schemeClr val="tx1"/>
          </a:solidFill>
          <a:latin typeface="+mn-lt"/>
          <a:ea typeface="+mn-ea"/>
          <a:cs typeface="+mn-cs"/>
          <a:sym typeface="Palatino"/>
        </a:defRPr>
      </a:lvl6pPr>
      <a:lvl7pPr indent="1371600" algn="ctr" defTabSz="584200" eaLnBrk="1" hangingPunct="1">
        <a:defRPr>
          <a:solidFill>
            <a:schemeClr val="tx1"/>
          </a:solidFill>
          <a:latin typeface="+mn-lt"/>
          <a:ea typeface="+mn-ea"/>
          <a:cs typeface="+mn-cs"/>
          <a:sym typeface="Palatino"/>
        </a:defRPr>
      </a:lvl7pPr>
      <a:lvl8pPr indent="1600200" algn="ctr" defTabSz="584200" eaLnBrk="1" hangingPunct="1">
        <a:defRPr>
          <a:solidFill>
            <a:schemeClr val="tx1"/>
          </a:solidFill>
          <a:latin typeface="+mn-lt"/>
          <a:ea typeface="+mn-ea"/>
          <a:cs typeface="+mn-cs"/>
          <a:sym typeface="Palatino"/>
        </a:defRPr>
      </a:lvl8pPr>
      <a:lvl9pPr indent="1828800" algn="ctr" defTabSz="584200" eaLnBrk="1" hangingPunct="1">
        <a:defRPr>
          <a:solidFill>
            <a:schemeClr val="tx1"/>
          </a:solidFill>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oleObject" Target="../embeddings/Arkusz_programu_Microsoft_Excel_97_20031.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11.emf"/><Relationship Id="rId4" Type="http://schemas.openxmlformats.org/officeDocument/2006/relationships/oleObject" Target="../embeddings/Arkusz_programu_Microsoft_Excel_97_20032.xls"/></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12.emf"/><Relationship Id="rId4" Type="http://schemas.openxmlformats.org/officeDocument/2006/relationships/oleObject" Target="../embeddings/Arkusz_programu_Microsoft_Excel_97_20033.xls"/></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vmlDrawing" Target="../drawings/vmlDrawing4.vml"/><Relationship Id="rId5" Type="http://schemas.openxmlformats.org/officeDocument/2006/relationships/image" Target="../media/image13.emf"/><Relationship Id="rId4" Type="http://schemas.openxmlformats.org/officeDocument/2006/relationships/oleObject" Target="../embeddings/Arkusz_programu_Microsoft_Excel_97_20034.xls"/></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vmlDrawing" Target="../drawings/vmlDrawing5.vml"/><Relationship Id="rId5" Type="http://schemas.openxmlformats.org/officeDocument/2006/relationships/image" Target="../media/image14.emf"/><Relationship Id="rId4" Type="http://schemas.openxmlformats.org/officeDocument/2006/relationships/oleObject" Target="../embeddings/Arkusz_programu_Microsoft_Excel_97_20035.xls"/></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image" Target="../media/image15.emf"/><Relationship Id="rId4" Type="http://schemas.openxmlformats.org/officeDocument/2006/relationships/oleObject" Target="../embeddings/Arkusz_programu_Microsoft_Excel_97_20036.xls"/></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vmlDrawing" Target="../drawings/vmlDrawing7.vml"/><Relationship Id="rId5" Type="http://schemas.openxmlformats.org/officeDocument/2006/relationships/image" Target="../media/image16.emf"/><Relationship Id="rId4" Type="http://schemas.openxmlformats.org/officeDocument/2006/relationships/oleObject" Target="../embeddings/Arkusz_programu_Microsoft_Excel_97_20037.xls"/></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vmlDrawing" Target="../drawings/vmlDrawing8.vml"/><Relationship Id="rId5" Type="http://schemas.openxmlformats.org/officeDocument/2006/relationships/image" Target="../media/image17.emf"/><Relationship Id="rId4" Type="http://schemas.openxmlformats.org/officeDocument/2006/relationships/oleObject" Target="../embeddings/Arkusz_programu_Microsoft_Excel_97_20038.xls"/></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vmlDrawing" Target="../drawings/vmlDrawing9.vml"/><Relationship Id="rId5" Type="http://schemas.openxmlformats.org/officeDocument/2006/relationships/image" Target="../media/image18.emf"/><Relationship Id="rId4" Type="http://schemas.openxmlformats.org/officeDocument/2006/relationships/oleObject" Target="../embeddings/Dokument_programu_Microsoft_Word_97_20039.doc"/></Relationships>
</file>

<file path=ppt/slides/_rels/slide3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png"/><Relationship Id="rId9"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image" Target="../media/image28.jpeg"/><Relationship Id="rId5" Type="http://schemas.openxmlformats.org/officeDocument/2006/relationships/image" Target="../media/image22.jpe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11.xml"/><Relationship Id="rId6" Type="http://schemas.openxmlformats.org/officeDocument/2006/relationships/image" Target="../media/image30.jpeg"/><Relationship Id="rId5" Type="http://schemas.openxmlformats.org/officeDocument/2006/relationships/image" Target="../media/image23.jpeg"/><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1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11.xml"/><Relationship Id="rId6" Type="http://schemas.openxmlformats.org/officeDocument/2006/relationships/image" Target="../media/image38.jpeg"/><Relationship Id="rId5" Type="http://schemas.openxmlformats.org/officeDocument/2006/relationships/image" Target="../media/image21.jpeg"/><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20.png"/><Relationship Id="rId7" Type="http://schemas.openxmlformats.org/officeDocument/2006/relationships/hyperlink" Target="https://www.google.com/url?sa=i&amp;rct=j&amp;q=&amp;esrc=s&amp;source=images&amp;cd=&amp;cad=rja&amp;uact=8&amp;ved=2ahUKEwjM-LeQ6vTeAhXF-qQKHe9wCTIQjRx6BAgBEAU&amp;url=https://www.malopolska.pl/aktualnosci/fundusze-europejskie/fe-idz-na-szkolenie-i-stworz-kuznie-talentow-w-swoim-powiecie&amp;psig=AOvVaw1DPUklhKbaFVVBhNH-3hMD&amp;ust=1543416880103627" TargetMode="External"/><Relationship Id="rId2" Type="http://schemas.openxmlformats.org/officeDocument/2006/relationships/notesSlide" Target="../notesSlides/notesSlide42.xml"/><Relationship Id="rId1" Type="http://schemas.openxmlformats.org/officeDocument/2006/relationships/slideLayout" Target="../slideLayouts/slideLayout1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1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11.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11.xml"/><Relationship Id="rId6" Type="http://schemas.openxmlformats.org/officeDocument/2006/relationships/image" Target="../media/image25.jpeg"/><Relationship Id="rId5" Type="http://schemas.openxmlformats.org/officeDocument/2006/relationships/image" Target="../media/image48.jpeg"/><Relationship Id="rId4" Type="http://schemas.openxmlformats.org/officeDocument/2006/relationships/image" Target="../media/image27.png"/></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11.xml"/><Relationship Id="rId6" Type="http://schemas.openxmlformats.org/officeDocument/2006/relationships/image" Target="../media/image50.jpeg"/><Relationship Id="rId5" Type="http://schemas.openxmlformats.org/officeDocument/2006/relationships/image" Target="../media/image26.jpeg"/><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1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11.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11.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58"/>
          <p:cNvSpPr/>
          <p:nvPr/>
        </p:nvSpPr>
        <p:spPr>
          <a:xfrm rot="16200000">
            <a:off x="7172923" y="53476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algn="l" defTabSz="457200">
              <a:defRPr sz="1200">
                <a:solidFill>
                  <a:srgbClr val="000000"/>
                </a:solidFill>
                <a:latin typeface="Helvetica"/>
                <a:ea typeface="Helvetica"/>
                <a:cs typeface="Helvetica"/>
                <a:sym typeface="Helvetica"/>
              </a:defRPr>
            </a:pPr>
            <a:endParaRPr sz="1200">
              <a:solidFill>
                <a:srgbClr val="000000"/>
              </a:solidFill>
              <a:latin typeface="Helvetica"/>
              <a:ea typeface="Helvetica"/>
              <a:cs typeface="Helvetica"/>
              <a:sym typeface="Helvetica"/>
            </a:endParaRPr>
          </a:p>
        </p:txBody>
      </p:sp>
      <p:sp>
        <p:nvSpPr>
          <p:cNvPr id="59" name="Shape 59"/>
          <p:cNvSpPr/>
          <p:nvPr/>
        </p:nvSpPr>
        <p:spPr>
          <a:xfrm>
            <a:off x="508000" y="3571841"/>
            <a:ext cx="7200900" cy="37471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gn="l">
              <a:lnSpc>
                <a:spcPct val="110000"/>
              </a:lnSpc>
              <a:defRPr>
                <a:latin typeface="Roboto Regular"/>
                <a:ea typeface="Roboto Regular"/>
                <a:cs typeface="Roboto Regular"/>
                <a:sym typeface="Roboto Regular"/>
              </a:defRPr>
            </a:lvl1pPr>
          </a:lstStyle>
          <a:p>
            <a:pPr>
              <a:defRPr sz="1800">
                <a:solidFill>
                  <a:srgbClr val="000000"/>
                </a:solidFill>
              </a:defRPr>
            </a:pPr>
            <a:endParaRPr dirty="0"/>
          </a:p>
        </p:txBody>
      </p:sp>
      <p:sp>
        <p:nvSpPr>
          <p:cNvPr id="60" name="Shape 60"/>
          <p:cNvSpPr>
            <a:spLocks noGrp="1"/>
          </p:cNvSpPr>
          <p:nvPr>
            <p:ph type="title"/>
          </p:nvPr>
        </p:nvSpPr>
        <p:spPr>
          <a:prstGeom prst="rect">
            <a:avLst/>
          </a:prstGeom>
        </p:spPr>
        <p:txBody>
          <a:bodyPr>
            <a:noAutofit/>
          </a:bodyPr>
          <a:lstStyle/>
          <a:p>
            <a:pPr lvl="0">
              <a:defRPr sz="1800" b="0">
                <a:solidFill>
                  <a:srgbClr val="000000"/>
                </a:solidFill>
              </a:defRPr>
            </a:pPr>
            <a:r>
              <a:rPr lang="pl-PL" sz="6600" b="1" dirty="0">
                <a:solidFill>
                  <a:srgbClr val="414241"/>
                </a:solidFill>
              </a:rPr>
              <a:t>Projekt budżetu Województwa Małopolskiego </a:t>
            </a:r>
            <a:br>
              <a:rPr lang="pl-PL" sz="6600" b="1" dirty="0">
                <a:solidFill>
                  <a:srgbClr val="414241"/>
                </a:solidFill>
              </a:rPr>
            </a:br>
            <a:r>
              <a:rPr lang="pl-PL" sz="6600" b="1" dirty="0">
                <a:solidFill>
                  <a:srgbClr val="414241"/>
                </a:solidFill>
              </a:rPr>
              <a:t>na rok </a:t>
            </a:r>
            <a:r>
              <a:rPr lang="pl-PL" sz="6600" b="1" dirty="0" smtClean="0">
                <a:solidFill>
                  <a:srgbClr val="414241"/>
                </a:solidFill>
              </a:rPr>
              <a:t>2020 z</a:t>
            </a:r>
            <a:br>
              <a:rPr lang="pl-PL" sz="6600" b="1" dirty="0" smtClean="0">
                <a:solidFill>
                  <a:srgbClr val="414241"/>
                </a:solidFill>
              </a:rPr>
            </a:br>
            <a:r>
              <a:rPr lang="pl-PL" sz="6600" b="1" dirty="0" smtClean="0">
                <a:solidFill>
                  <a:srgbClr val="414241"/>
                </a:solidFill>
              </a:rPr>
              <a:t>autopoprawkami</a:t>
            </a:r>
            <a:endParaRPr sz="6600" b="1" dirty="0">
              <a:solidFill>
                <a:srgbClr val="414241"/>
              </a:solidFill>
            </a:endParaRPr>
          </a:p>
        </p:txBody>
      </p:sp>
      <p:sp>
        <p:nvSpPr>
          <p:cNvPr id="61" name="Shape 61"/>
          <p:cNvSpPr>
            <a:spLocks noGrp="1"/>
          </p:cNvSpPr>
          <p:nvPr>
            <p:ph type="body" idx="1"/>
          </p:nvPr>
        </p:nvSpPr>
        <p:spPr>
          <a:prstGeom prst="rect">
            <a:avLst/>
          </a:prstGeom>
        </p:spPr>
        <p:txBody>
          <a:bodyPr/>
          <a:lstStyle/>
          <a:p>
            <a:pPr lvl="0">
              <a:lnSpc>
                <a:spcPct val="110000"/>
              </a:lnSpc>
              <a:defRPr sz="1800">
                <a:solidFill>
                  <a:srgbClr val="000000"/>
                </a:solidFill>
              </a:defRPr>
            </a:pPr>
            <a:r>
              <a:rPr lang="pl-PL" sz="2400" dirty="0" smtClean="0">
                <a:solidFill>
                  <a:srgbClr val="414141"/>
                </a:solidFill>
              </a:rPr>
              <a:t>Witold Kozłowski</a:t>
            </a:r>
            <a:endParaRPr sz="2400" dirty="0">
              <a:solidFill>
                <a:srgbClr val="414141"/>
              </a:solidFill>
            </a:endParaRPr>
          </a:p>
          <a:p>
            <a:pPr lvl="0">
              <a:lnSpc>
                <a:spcPct val="110000"/>
              </a:lnSpc>
              <a:defRPr sz="1800">
                <a:solidFill>
                  <a:srgbClr val="000000"/>
                </a:solidFill>
              </a:defRPr>
            </a:pPr>
            <a:r>
              <a:rPr lang="pl-PL" sz="2400" dirty="0">
                <a:solidFill>
                  <a:srgbClr val="414141"/>
                </a:solidFill>
              </a:rPr>
              <a:t>Marszałek </a:t>
            </a:r>
          </a:p>
          <a:p>
            <a:pPr lvl="0">
              <a:lnSpc>
                <a:spcPct val="110000"/>
              </a:lnSpc>
              <a:defRPr sz="1800">
                <a:solidFill>
                  <a:srgbClr val="000000"/>
                </a:solidFill>
              </a:defRPr>
            </a:pPr>
            <a:r>
              <a:rPr lang="pl-PL" sz="2400" dirty="0">
                <a:solidFill>
                  <a:srgbClr val="414141"/>
                </a:solidFill>
              </a:rPr>
              <a:t>Województwa Małopolskiego</a:t>
            </a:r>
          </a:p>
        </p:txBody>
      </p:sp>
    </p:spTree>
    <p:extLst>
      <p:ext uri="{BB962C8B-B14F-4D97-AF65-F5344CB8AC3E}">
        <p14:creationId xmlns:p14="http://schemas.microsoft.com/office/powerpoint/2010/main" val="2699611477"/>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hape 100"/>
          <p:cNvSpPr>
            <a:spLocks noGrp="1"/>
          </p:cNvSpPr>
          <p:nvPr>
            <p:ph type="title"/>
          </p:nvPr>
        </p:nvSpPr>
        <p:spPr>
          <a:xfrm>
            <a:off x="161925" y="103188"/>
            <a:ext cx="11988800" cy="1219200"/>
          </a:xfrm>
        </p:spPr>
        <p:txBody>
          <a:bodyPr/>
          <a:lstStyle/>
          <a:p>
            <a:pPr defTabSz="460375" eaLnBrk="1" hangingPunct="1">
              <a:spcBef>
                <a:spcPts val="100"/>
              </a:spcBef>
            </a:pPr>
            <a:r>
              <a:rPr lang="pl-PL" altLang="pl-PL" sz="3200" b="1" dirty="0" smtClean="0">
                <a:solidFill>
                  <a:srgbClr val="8CC63E"/>
                </a:solidFill>
              </a:rPr>
              <a:t>Budżet 2020 – założenia konstrukcyjne</a:t>
            </a:r>
          </a:p>
        </p:txBody>
      </p:sp>
      <p:sp>
        <p:nvSpPr>
          <p:cNvPr id="101" name="Shape 101"/>
          <p:cNvSpPr>
            <a:spLocks noGrp="1"/>
          </p:cNvSpPr>
          <p:nvPr>
            <p:ph type="body" idx="1"/>
          </p:nvPr>
        </p:nvSpPr>
        <p:spPr>
          <a:xfrm>
            <a:off x="415925" y="1852613"/>
            <a:ext cx="11988800" cy="6096000"/>
          </a:xfrm>
        </p:spPr>
        <p:txBody>
          <a:bodyPr>
            <a:normAutofit lnSpcReduction="10000"/>
          </a:bodyPr>
          <a:lstStyle>
            <a:lvl1pPr marL="0" indent="0">
              <a:lnSpc>
                <a:spcPct val="110000"/>
              </a:lnSpc>
              <a:spcBef>
                <a:spcPts val="0"/>
              </a:spcBef>
              <a:buSzTx/>
              <a:buNone/>
            </a:lvl1pPr>
          </a:lstStyle>
          <a:p>
            <a:pPr marL="457200" indent="-457200" eaLnBrk="1" fontAlgn="auto" hangingPunct="1">
              <a:spcAft>
                <a:spcPts val="0"/>
              </a:spcAft>
              <a:buFont typeface="Arial" panose="020B0604020202020204" pitchFamily="34" charset="0"/>
              <a:buChar char="•"/>
              <a:defRPr sz="1800">
                <a:solidFill>
                  <a:srgbClr val="000000"/>
                </a:solidFill>
              </a:defRPr>
            </a:pPr>
            <a:r>
              <a:rPr lang="pl-PL" sz="2800" dirty="0">
                <a:solidFill>
                  <a:srgbClr val="000000"/>
                </a:solidFill>
              </a:rPr>
              <a:t>Założenia makroekonomiczne</a:t>
            </a:r>
            <a:r>
              <a:rPr lang="pl-PL" sz="2800" dirty="0" smtClean="0">
                <a:solidFill>
                  <a:srgbClr val="000000"/>
                </a:solidFill>
              </a:rPr>
              <a:t>:</a:t>
            </a:r>
            <a:endParaRPr lang="pl-PL" sz="2800" dirty="0">
              <a:solidFill>
                <a:srgbClr val="000000"/>
              </a:solidFill>
            </a:endParaRPr>
          </a:p>
          <a:p>
            <a:pPr marL="540000" eaLnBrk="1" fontAlgn="auto" hangingPunct="1">
              <a:spcAft>
                <a:spcPts val="0"/>
              </a:spcAft>
              <a:defRPr sz="1800">
                <a:solidFill>
                  <a:srgbClr val="000000"/>
                </a:solidFill>
              </a:defRPr>
            </a:pPr>
            <a:r>
              <a:rPr lang="pl-PL" sz="2800" b="1" dirty="0">
                <a:solidFill>
                  <a:srgbClr val="000000"/>
                </a:solidFill>
              </a:rPr>
              <a:t>przewidywana inflacja </a:t>
            </a:r>
            <a:r>
              <a:rPr lang="pl-PL" sz="2800" dirty="0">
                <a:solidFill>
                  <a:srgbClr val="000000"/>
                </a:solidFill>
              </a:rPr>
              <a:t>			      </a:t>
            </a:r>
            <a:r>
              <a:rPr lang="pl-PL" sz="2800" b="1" dirty="0" smtClean="0">
                <a:solidFill>
                  <a:srgbClr val="416AB3"/>
                </a:solidFill>
              </a:rPr>
              <a:t>2,5%</a:t>
            </a:r>
            <a:endParaRPr lang="pl-PL" sz="2800" b="1" dirty="0">
              <a:solidFill>
                <a:srgbClr val="416AB3"/>
              </a:solidFill>
            </a:endParaRPr>
          </a:p>
          <a:p>
            <a:pPr marL="540000" eaLnBrk="1" fontAlgn="auto" hangingPunct="1">
              <a:spcAft>
                <a:spcPts val="0"/>
              </a:spcAft>
              <a:defRPr sz="1800">
                <a:solidFill>
                  <a:srgbClr val="000000"/>
                </a:solidFill>
              </a:defRPr>
            </a:pPr>
            <a:r>
              <a:rPr lang="pl-PL" sz="2800" b="1" dirty="0">
                <a:solidFill>
                  <a:srgbClr val="000000"/>
                </a:solidFill>
              </a:rPr>
              <a:t>przewidywany wzrost PKB </a:t>
            </a:r>
            <a:r>
              <a:rPr lang="pl-PL" sz="2800" dirty="0">
                <a:solidFill>
                  <a:srgbClr val="000000"/>
                </a:solidFill>
              </a:rPr>
              <a:t>			</a:t>
            </a:r>
            <a:r>
              <a:rPr lang="pl-PL" sz="2800" b="1" dirty="0" smtClean="0">
                <a:solidFill>
                  <a:srgbClr val="416AB3"/>
                </a:solidFill>
              </a:rPr>
              <a:t>3,7%</a:t>
            </a:r>
            <a:endParaRPr lang="pl-PL" sz="2800" b="1" dirty="0">
              <a:solidFill>
                <a:srgbClr val="416AB3"/>
              </a:solidFill>
            </a:endParaRPr>
          </a:p>
          <a:p>
            <a:pPr eaLnBrk="1" fontAlgn="auto" hangingPunct="1">
              <a:spcAft>
                <a:spcPts val="0"/>
              </a:spcAft>
              <a:defRPr sz="1800">
                <a:solidFill>
                  <a:srgbClr val="000000"/>
                </a:solidFill>
              </a:defRPr>
            </a:pPr>
            <a:r>
              <a:rPr lang="pl-PL" sz="2800" dirty="0" smtClean="0">
                <a:solidFill>
                  <a:srgbClr val="000000"/>
                </a:solidFill>
              </a:rPr>
              <a:t> </a:t>
            </a:r>
          </a:p>
          <a:p>
            <a:pPr marL="457200" indent="-457200" eaLnBrk="1" fontAlgn="auto" hangingPunct="1">
              <a:spcAft>
                <a:spcPts val="0"/>
              </a:spcAft>
              <a:buFont typeface="Arial" panose="020B0604020202020204" pitchFamily="34" charset="0"/>
              <a:buChar char="•"/>
              <a:defRPr sz="1800">
                <a:solidFill>
                  <a:srgbClr val="000000"/>
                </a:solidFill>
              </a:defRPr>
            </a:pPr>
            <a:r>
              <a:rPr lang="pl-PL" sz="2800" dirty="0" smtClean="0">
                <a:solidFill>
                  <a:srgbClr val="000000"/>
                </a:solidFill>
              </a:rPr>
              <a:t>Budżet realizuje </a:t>
            </a:r>
            <a:r>
              <a:rPr lang="pl-PL" sz="2800" b="1" dirty="0" smtClean="0">
                <a:solidFill>
                  <a:srgbClr val="000000"/>
                </a:solidFill>
              </a:rPr>
              <a:t>Strategię Rozwoju Województwa Małopolskiego na lata 2011-2020</a:t>
            </a:r>
          </a:p>
          <a:p>
            <a:pPr eaLnBrk="1" fontAlgn="auto" hangingPunct="1">
              <a:spcAft>
                <a:spcPts val="0"/>
              </a:spcAft>
              <a:defRPr sz="1800">
                <a:solidFill>
                  <a:srgbClr val="000000"/>
                </a:solidFill>
              </a:defRPr>
            </a:pPr>
            <a:endParaRPr lang="pl-PL" sz="2800" dirty="0" smtClean="0">
              <a:solidFill>
                <a:srgbClr val="000000"/>
              </a:solidFill>
            </a:endParaRPr>
          </a:p>
          <a:p>
            <a:pPr marL="457200" indent="-457200" eaLnBrk="1" fontAlgn="auto" hangingPunct="1">
              <a:spcAft>
                <a:spcPts val="0"/>
              </a:spcAft>
              <a:buFont typeface="Arial" panose="020B0604020202020204" pitchFamily="34" charset="0"/>
              <a:buChar char="•"/>
              <a:defRPr sz="1800">
                <a:solidFill>
                  <a:srgbClr val="000000"/>
                </a:solidFill>
              </a:defRPr>
            </a:pPr>
            <a:r>
              <a:rPr lang="pl-PL" sz="2800" dirty="0" smtClean="0">
                <a:solidFill>
                  <a:srgbClr val="000000"/>
                </a:solidFill>
              </a:rPr>
              <a:t>Zakłada realizację zadań ujętych w </a:t>
            </a:r>
            <a:r>
              <a:rPr lang="pl-PL" sz="2800" b="1" dirty="0" smtClean="0">
                <a:solidFill>
                  <a:srgbClr val="000000"/>
                </a:solidFill>
              </a:rPr>
              <a:t>Małopolskim Planie Inwestycyjnym i Wieloletniej Prognozie Finansowej Województwa Małopolskiego</a:t>
            </a:r>
          </a:p>
          <a:p>
            <a:pPr eaLnBrk="1" fontAlgn="auto" hangingPunct="1">
              <a:spcAft>
                <a:spcPts val="0"/>
              </a:spcAft>
              <a:defRPr sz="1800">
                <a:solidFill>
                  <a:srgbClr val="000000"/>
                </a:solidFill>
              </a:defRPr>
            </a:pPr>
            <a:endParaRPr lang="pl-PL" sz="2800" dirty="0" smtClean="0">
              <a:solidFill>
                <a:srgbClr val="000000"/>
              </a:solidFill>
            </a:endParaRPr>
          </a:p>
          <a:p>
            <a:pPr marL="457200" indent="-457200" eaLnBrk="1" fontAlgn="auto" hangingPunct="1">
              <a:spcAft>
                <a:spcPts val="0"/>
              </a:spcAft>
              <a:buFont typeface="Arial" panose="020B0604020202020204" pitchFamily="34" charset="0"/>
              <a:buChar char="•"/>
              <a:defRPr sz="1800">
                <a:solidFill>
                  <a:srgbClr val="000000"/>
                </a:solidFill>
              </a:defRPr>
            </a:pPr>
            <a:r>
              <a:rPr lang="pl-PL" sz="2800" dirty="0" smtClean="0">
                <a:solidFill>
                  <a:srgbClr val="000000"/>
                </a:solidFill>
              </a:rPr>
              <a:t>Preferuje zadania, które mają możliwość dofinansowania </a:t>
            </a:r>
            <a:r>
              <a:rPr lang="pl-PL" sz="2800" b="1" dirty="0" smtClean="0">
                <a:solidFill>
                  <a:srgbClr val="000000"/>
                </a:solidFill>
              </a:rPr>
              <a:t>ze źródeł zewnętrznych</a:t>
            </a:r>
          </a:p>
          <a:p>
            <a:pPr marL="457200" indent="-457200" eaLnBrk="1" fontAlgn="auto" hangingPunct="1">
              <a:spcAft>
                <a:spcPts val="0"/>
              </a:spcAft>
              <a:buFont typeface="Arial" panose="020B0604020202020204" pitchFamily="34" charset="0"/>
              <a:buChar char="•"/>
              <a:defRPr sz="1800">
                <a:solidFill>
                  <a:srgbClr val="000000"/>
                </a:solidFill>
              </a:defRPr>
            </a:pPr>
            <a:endParaRPr lang="pl-PL" sz="2800" dirty="0">
              <a:solidFill>
                <a:srgbClr val="000000"/>
              </a:solidFill>
            </a:endParaRPr>
          </a:p>
          <a:p>
            <a:pPr marL="285750" indent="-285750" eaLnBrk="1" fontAlgn="auto" hangingPunct="1">
              <a:spcAft>
                <a:spcPts val="0"/>
              </a:spcAft>
              <a:buFont typeface="Arial" panose="020B0604020202020204" pitchFamily="34" charset="0"/>
              <a:buChar char="•"/>
              <a:defRPr sz="1800">
                <a:solidFill>
                  <a:srgbClr val="000000"/>
                </a:solidFill>
              </a:defRPr>
            </a:pPr>
            <a:endParaRPr sz="2800" dirty="0">
              <a:solidFill>
                <a:srgbClr val="000000"/>
              </a:solidFill>
            </a:endParaRPr>
          </a:p>
        </p:txBody>
      </p:sp>
      <p:pic>
        <p:nvPicPr>
          <p:cNvPr id="19460" name="Picture 5" descr="PieniÄdze, PieniÄdze WieÅ¼a, Monety, Euro, â¬ Mon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5582" y="7004957"/>
            <a:ext cx="3703638" cy="246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031657"/>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a:solidFill>
                  <a:schemeClr val="tx1"/>
                </a:solidFill>
              </a:rPr>
              <a:t>Plan budżetu Województwa na </a:t>
            </a:r>
            <a:r>
              <a:rPr lang="pl-PL" b="1" dirty="0" smtClean="0">
                <a:solidFill>
                  <a:schemeClr val="tx1"/>
                </a:solidFill>
              </a:rPr>
              <a:t>2020 </a:t>
            </a:r>
            <a:r>
              <a:rPr lang="pl-PL" b="1" dirty="0">
                <a:solidFill>
                  <a:schemeClr val="tx1"/>
                </a:solidFill>
              </a:rPr>
              <a:t>rok</a:t>
            </a:r>
            <a:br>
              <a:rPr lang="pl-PL" b="1" dirty="0">
                <a:solidFill>
                  <a:schemeClr val="tx1"/>
                </a:solidFill>
              </a:rPr>
            </a:br>
            <a:r>
              <a:rPr lang="pl-PL" b="1" dirty="0">
                <a:solidFill>
                  <a:schemeClr val="tx1"/>
                </a:solidFill>
              </a:rPr>
              <a:t>po uwzględnieniu Autopoprawek Nr 1 i Nr 2</a:t>
            </a:r>
            <a:endParaRPr lang="pl-PL" dirty="0"/>
          </a:p>
        </p:txBody>
      </p:sp>
      <p:graphicFrame>
        <p:nvGraphicFramePr>
          <p:cNvPr id="3" name="Tabela 2"/>
          <p:cNvGraphicFramePr>
            <a:graphicFrameLocks noGrp="1"/>
          </p:cNvGraphicFramePr>
          <p:nvPr>
            <p:extLst>
              <p:ext uri="{D42A27DB-BD31-4B8C-83A1-F6EECF244321}">
                <p14:modId xmlns:p14="http://schemas.microsoft.com/office/powerpoint/2010/main" val="217799329"/>
              </p:ext>
            </p:extLst>
          </p:nvPr>
        </p:nvGraphicFramePr>
        <p:xfrm>
          <a:off x="304801" y="2171699"/>
          <a:ext cx="11429998" cy="6393669"/>
        </p:xfrm>
        <a:graphic>
          <a:graphicData uri="http://schemas.openxmlformats.org/drawingml/2006/table">
            <a:tbl>
              <a:tblPr/>
              <a:tblGrid>
                <a:gridCol w="201551"/>
                <a:gridCol w="736100"/>
                <a:gridCol w="990230"/>
                <a:gridCol w="1323228"/>
                <a:gridCol w="1288176"/>
                <a:gridCol w="1323228"/>
                <a:gridCol w="245367"/>
                <a:gridCol w="560837"/>
                <a:gridCol w="963941"/>
                <a:gridCol w="1261885"/>
                <a:gridCol w="1156728"/>
                <a:gridCol w="1378727"/>
              </a:tblGrid>
              <a:tr h="726627">
                <a:tc gridSpan="3">
                  <a:txBody>
                    <a:bodyPr/>
                    <a:lstStyle/>
                    <a:p>
                      <a:pPr algn="ctr" fontAlgn="ctr"/>
                      <a:r>
                        <a:rPr lang="pl-PL" sz="1100" b="1" i="0" u="none" strike="noStrike" dirty="0">
                          <a:solidFill>
                            <a:srgbClr val="000000"/>
                          </a:solidFill>
                          <a:effectLst/>
                          <a:latin typeface="Arial CE" panose="020B0604020202020204" pitchFamily="34" charset="0"/>
                        </a:rPr>
                        <a:t>Treść</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a:txBody>
                    <a:bodyPr/>
                    <a:lstStyle/>
                    <a:p>
                      <a:pPr algn="ctr" fontAlgn="ctr"/>
                      <a:r>
                        <a:rPr lang="pl-PL" sz="1100" b="1" i="0" u="none" strike="noStrike" dirty="0">
                          <a:solidFill>
                            <a:srgbClr val="000000"/>
                          </a:solidFill>
                          <a:effectLst/>
                          <a:latin typeface="Arial" panose="020B0604020202020204" pitchFamily="34" charset="0"/>
                        </a:rPr>
                        <a:t>Plan na </a:t>
                      </a:r>
                      <a:r>
                        <a:rPr lang="pl-PL" sz="1100" b="1" i="0" u="none" strike="noStrike" dirty="0" smtClean="0">
                          <a:solidFill>
                            <a:srgbClr val="000000"/>
                          </a:solidFill>
                          <a:effectLst/>
                          <a:latin typeface="Arial" panose="020B0604020202020204" pitchFamily="34" charset="0"/>
                        </a:rPr>
                        <a:t>2020 </a:t>
                      </a:r>
                      <a:r>
                        <a:rPr lang="pl-PL" sz="1100" b="1" i="0" u="none" strike="noStrike" dirty="0">
                          <a:solidFill>
                            <a:srgbClr val="000000"/>
                          </a:solidFill>
                          <a:effectLst/>
                          <a:latin typeface="Arial" panose="020B0604020202020204" pitchFamily="34" charset="0"/>
                        </a:rPr>
                        <a:t>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l-PL" sz="1100" b="1" i="0" u="none" strike="noStrike">
                          <a:solidFill>
                            <a:srgbClr val="000000"/>
                          </a:solidFill>
                          <a:effectLst/>
                          <a:latin typeface="Arial CE" panose="020B0604020202020204" pitchFamily="34" charset="0"/>
                        </a:rPr>
                        <a:t>Zmniejszenie -                                          Zwiększenie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l-PL" sz="1100" b="1" i="0" u="none" strike="noStrike">
                          <a:solidFill>
                            <a:srgbClr val="000000"/>
                          </a:solidFill>
                          <a:effectLst/>
                          <a:latin typeface="Arial" panose="020B0604020202020204" pitchFamily="34" charset="0"/>
                        </a:rPr>
                        <a:t>Projekt budżetu po autopoprawce Nr 1 i 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fontAlgn="ctr"/>
                      <a:r>
                        <a:rPr lang="pl-PL" sz="1100" b="1" i="0" u="none" strike="noStrike" dirty="0">
                          <a:solidFill>
                            <a:srgbClr val="000000"/>
                          </a:solidFill>
                          <a:effectLst/>
                          <a:latin typeface="Arial CE" panose="020B0604020202020204" pitchFamily="34" charset="0"/>
                        </a:rPr>
                        <a:t>Treść</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a:txBody>
                    <a:bodyPr/>
                    <a:lstStyle/>
                    <a:p>
                      <a:pPr algn="ctr" fontAlgn="ctr"/>
                      <a:r>
                        <a:rPr lang="pl-PL" sz="1100" b="1" i="0" u="none" strike="noStrike" dirty="0">
                          <a:solidFill>
                            <a:srgbClr val="000000"/>
                          </a:solidFill>
                          <a:effectLst/>
                          <a:latin typeface="Arial" panose="020B0604020202020204" pitchFamily="34" charset="0"/>
                        </a:rPr>
                        <a:t>Plan na </a:t>
                      </a:r>
                      <a:r>
                        <a:rPr lang="pl-PL" sz="1100" b="1" i="0" u="none" strike="noStrike" dirty="0" smtClean="0">
                          <a:solidFill>
                            <a:srgbClr val="000000"/>
                          </a:solidFill>
                          <a:effectLst/>
                          <a:latin typeface="Arial" panose="020B0604020202020204" pitchFamily="34" charset="0"/>
                        </a:rPr>
                        <a:t>2020 </a:t>
                      </a:r>
                      <a:r>
                        <a:rPr lang="pl-PL" sz="1100" b="1" i="0" u="none" strike="noStrike" dirty="0">
                          <a:solidFill>
                            <a:srgbClr val="000000"/>
                          </a:solidFill>
                          <a:effectLst/>
                          <a:latin typeface="Arial" panose="020B0604020202020204" pitchFamily="34" charset="0"/>
                        </a:rPr>
                        <a:t>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l-PL" sz="1100" b="1" i="0" u="none" strike="noStrike">
                          <a:solidFill>
                            <a:srgbClr val="000000"/>
                          </a:solidFill>
                          <a:effectLst/>
                          <a:latin typeface="Arial CE" panose="020B0604020202020204" pitchFamily="34" charset="0"/>
                        </a:rPr>
                        <a:t>Zmniejszenie -                                          Zwiększenie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l-PL" sz="1100" b="1" i="0" u="none" strike="noStrike" dirty="0">
                          <a:solidFill>
                            <a:srgbClr val="000000"/>
                          </a:solidFill>
                          <a:effectLst/>
                          <a:latin typeface="Arial" panose="020B0604020202020204" pitchFamily="34" charset="0"/>
                        </a:rPr>
                        <a:t>Projekt budżetu po autopoprawce Nr 1 </a:t>
                      </a:r>
                      <a:r>
                        <a:rPr lang="pl-PL" sz="1100" b="1" i="0" u="none" strike="noStrike" dirty="0" smtClean="0">
                          <a:solidFill>
                            <a:srgbClr val="000000"/>
                          </a:solidFill>
                          <a:effectLst/>
                          <a:latin typeface="Arial" panose="020B0604020202020204" pitchFamily="34" charset="0"/>
                        </a:rPr>
                        <a:t/>
                      </a:r>
                      <a:br>
                        <a:rPr lang="pl-PL" sz="1100" b="1" i="0" u="none" strike="noStrike" dirty="0" smtClean="0">
                          <a:solidFill>
                            <a:srgbClr val="000000"/>
                          </a:solidFill>
                          <a:effectLst/>
                          <a:latin typeface="Arial" panose="020B0604020202020204" pitchFamily="34" charset="0"/>
                        </a:rPr>
                      </a:br>
                      <a:r>
                        <a:rPr lang="pl-PL" sz="1100" b="1" i="0" u="none" strike="noStrike" dirty="0" smtClean="0">
                          <a:solidFill>
                            <a:srgbClr val="000000"/>
                          </a:solidFill>
                          <a:effectLst/>
                          <a:latin typeface="Arial" panose="020B0604020202020204" pitchFamily="34" charset="0"/>
                        </a:rPr>
                        <a:t>i </a:t>
                      </a:r>
                      <a:r>
                        <a:rPr lang="pl-PL" sz="1100" b="1" i="0" u="none" strike="noStrike" dirty="0">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578">
                <a:tc>
                  <a:txBody>
                    <a:bodyPr/>
                    <a:lstStyle/>
                    <a:p>
                      <a:pPr algn="l" fontAlgn="ctr"/>
                      <a:r>
                        <a:rPr lang="pl-PL" sz="1200" b="1" i="0" u="none" strike="noStrike">
                          <a:solidFill>
                            <a:srgbClr val="000000"/>
                          </a:solidFill>
                          <a:effectLst/>
                          <a:latin typeface="Arial CE"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algn="l" fontAlgn="ctr"/>
                      <a:r>
                        <a:rPr lang="pl-PL" sz="1200" b="1" i="0" u="none" strike="noStrike">
                          <a:solidFill>
                            <a:srgbClr val="000000"/>
                          </a:solidFill>
                          <a:effectLst/>
                          <a:latin typeface="Arial CE" panose="020B0604020202020204" pitchFamily="34" charset="0"/>
                        </a:rPr>
                        <a:t>I.    DOCHODY</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pl-PL"/>
                    </a:p>
                  </a:txBody>
                  <a:tcPr/>
                </a:tc>
                <a:tc>
                  <a:txBody>
                    <a:bodyPr/>
                    <a:lstStyle/>
                    <a:p>
                      <a:pPr algn="r" fontAlgn="ctr"/>
                      <a:r>
                        <a:rPr lang="pl-PL" sz="1200" b="1" i="0" u="none" strike="noStrike" dirty="0" smtClean="0">
                          <a:solidFill>
                            <a:srgbClr val="000000"/>
                          </a:solidFill>
                          <a:effectLst/>
                          <a:latin typeface="Arial" panose="020B0604020202020204" pitchFamily="34" charset="0"/>
                        </a:rPr>
                        <a:t>1 801 410 770</a:t>
                      </a:r>
                      <a:endParaRPr lang="pl-PL" sz="12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pl-PL" sz="1200" b="1" i="0" u="none" strike="noStrike" dirty="0" smtClean="0">
                          <a:solidFill>
                            <a:srgbClr val="000000"/>
                          </a:solidFill>
                          <a:effectLst/>
                          <a:latin typeface="Arial" panose="020B0604020202020204" pitchFamily="34" charset="0"/>
                        </a:rPr>
                        <a:t>- 1 942 288</a:t>
                      </a:r>
                      <a:endParaRPr lang="pl-PL" sz="12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pl-PL" sz="1200" b="1" i="0" u="none" strike="noStrike" dirty="0">
                          <a:solidFill>
                            <a:srgbClr val="000000"/>
                          </a:solidFill>
                          <a:effectLst/>
                          <a:latin typeface="Arial" panose="020B0604020202020204" pitchFamily="34" charset="0"/>
                        </a:rPr>
                        <a:t>1 </a:t>
                      </a:r>
                      <a:r>
                        <a:rPr lang="pl-PL" sz="1200" b="1" i="0" u="none" strike="noStrike" dirty="0" smtClean="0">
                          <a:solidFill>
                            <a:srgbClr val="000000"/>
                          </a:solidFill>
                          <a:effectLst/>
                          <a:latin typeface="Arial" panose="020B0604020202020204" pitchFamily="34" charset="0"/>
                        </a:rPr>
                        <a:t>799 468 482</a:t>
                      </a:r>
                      <a:endParaRPr lang="pl-PL" sz="12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pl-PL" sz="1200" b="1"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algn="l" fontAlgn="ctr"/>
                      <a:r>
                        <a:rPr lang="pl-PL" sz="1200" b="1" i="0" u="none" strike="noStrike">
                          <a:solidFill>
                            <a:srgbClr val="000000"/>
                          </a:solidFill>
                          <a:effectLst/>
                          <a:latin typeface="Arial CE" panose="020B0604020202020204" pitchFamily="34" charset="0"/>
                        </a:rPr>
                        <a:t>II.   WYDATKI</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pl-PL"/>
                    </a:p>
                  </a:txBody>
                  <a:tcPr/>
                </a:tc>
                <a:tc>
                  <a:txBody>
                    <a:bodyPr/>
                    <a:lstStyle/>
                    <a:p>
                      <a:pPr algn="r" fontAlgn="ctr"/>
                      <a:r>
                        <a:rPr lang="pl-PL" sz="1200" b="1" i="0" u="none" strike="noStrike" dirty="0" smtClean="0">
                          <a:solidFill>
                            <a:srgbClr val="000000"/>
                          </a:solidFill>
                          <a:effectLst/>
                          <a:latin typeface="Arial" panose="020B0604020202020204" pitchFamily="34" charset="0"/>
                        </a:rPr>
                        <a:t>2</a:t>
                      </a:r>
                      <a:r>
                        <a:rPr lang="pl-PL" sz="1200" b="1" i="0" u="none" strike="noStrike" baseline="0" dirty="0" smtClean="0">
                          <a:solidFill>
                            <a:srgbClr val="000000"/>
                          </a:solidFill>
                          <a:effectLst/>
                          <a:latin typeface="Arial" panose="020B0604020202020204" pitchFamily="34" charset="0"/>
                        </a:rPr>
                        <a:t> 076 122 719</a:t>
                      </a:r>
                      <a:endParaRPr lang="pl-PL" sz="12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pl-PL" sz="1200" b="1" i="0" u="none" strike="noStrike" dirty="0" smtClean="0">
                          <a:solidFill>
                            <a:srgbClr val="000000"/>
                          </a:solidFill>
                          <a:effectLst/>
                          <a:latin typeface="Arial" panose="020B0604020202020204" pitchFamily="34" charset="0"/>
                        </a:rPr>
                        <a:t>6 961 087</a:t>
                      </a:r>
                      <a:endParaRPr lang="pl-PL" sz="12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pl-PL" sz="1200" b="1" i="0" u="none" strike="noStrike" dirty="0" smtClean="0">
                          <a:solidFill>
                            <a:srgbClr val="000000"/>
                          </a:solidFill>
                          <a:effectLst/>
                          <a:latin typeface="Arial" panose="020B0604020202020204" pitchFamily="34" charset="0"/>
                        </a:rPr>
                        <a:t>2 083 083 806</a:t>
                      </a:r>
                      <a:endParaRPr lang="pl-PL" sz="12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46314">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pl-PL" sz="1000" b="0" i="0" u="none" strike="noStrike">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pl-PL" sz="1000" b="0" i="0" u="none" strike="noStrike">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pl-PL" sz="1000" b="0" i="0" u="none" strike="noStrike" dirty="0">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6314">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pl-PL" sz="1000" b="0" i="0" u="none" strike="noStrike" dirty="0">
                          <a:solidFill>
                            <a:srgbClr val="000000"/>
                          </a:solidFill>
                          <a:effectLst/>
                          <a:latin typeface="Arial CE" panose="020B0604020202020204" pitchFamily="34" charset="0"/>
                        </a:rPr>
                        <a:t>wynik (I - II) deficyt</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000" b="0" i="0" u="none" strike="noStrike" dirty="0" smtClean="0">
                          <a:solidFill>
                            <a:srgbClr val="000000"/>
                          </a:solidFill>
                          <a:effectLst/>
                          <a:latin typeface="Arial CE" panose="020B0604020202020204" pitchFamily="34" charset="0"/>
                        </a:rPr>
                        <a:t>-274 711 949</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CE" panose="020B0604020202020204" pitchFamily="34" charset="0"/>
                        </a:rPr>
                        <a:t>- 8 903 375</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CE" panose="020B0604020202020204" pitchFamily="34" charset="0"/>
                        </a:rPr>
                        <a:t>-283 615 324</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pl-PL" sz="1000" b="0" i="0" u="none" strike="noStrike" dirty="0">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6314">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pl-PL" sz="1000" b="0" i="0" u="none" strike="noStrike" dirty="0">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pl-PL" sz="1000" b="0" i="0" u="none" strike="noStrike">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pl-PL" sz="1000" b="0" i="0" u="none" strike="noStrike" dirty="0">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6314">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pl-PL" sz="1000" b="0" i="0" u="none" strike="noStrike">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pl-PL" sz="1000" b="0" i="0" u="none" strike="noStrike">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pl-PL" sz="1000" b="0" i="0" u="none" strike="noStrike" dirty="0">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8630">
                <a:tc>
                  <a:txBody>
                    <a:bodyPr/>
                    <a:lstStyle/>
                    <a:p>
                      <a:pPr algn="l" fontAlgn="ctr"/>
                      <a:r>
                        <a:rPr lang="pl-PL" sz="1200" b="1" i="0" u="none" strike="noStrike">
                          <a:solidFill>
                            <a:srgbClr val="000000"/>
                          </a:solidFill>
                          <a:effectLst/>
                          <a:latin typeface="Arial CE"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pl-PL" sz="1200" b="1" i="0" u="none" strike="noStrike" dirty="0">
                          <a:solidFill>
                            <a:srgbClr val="000000"/>
                          </a:solidFill>
                          <a:effectLst/>
                          <a:latin typeface="Arial CE" panose="020B0604020202020204" pitchFamily="34" charset="0"/>
                        </a:rPr>
                        <a:t>III.  PRZYCHODY</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200" b="1" i="0" u="none" strike="noStrike" dirty="0" smtClean="0">
                          <a:solidFill>
                            <a:srgbClr val="000000"/>
                          </a:solidFill>
                          <a:effectLst/>
                          <a:latin typeface="Arial CE" panose="020B0604020202020204" pitchFamily="34" charset="0"/>
                        </a:rPr>
                        <a:t>374 073 687</a:t>
                      </a:r>
                      <a:endParaRPr lang="pl-PL" sz="1200" b="1"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200" b="1" i="0" u="none" strike="noStrike" dirty="0" smtClean="0">
                          <a:solidFill>
                            <a:srgbClr val="000000"/>
                          </a:solidFill>
                          <a:effectLst/>
                          <a:latin typeface="Arial CE" panose="020B0604020202020204" pitchFamily="34" charset="0"/>
                        </a:rPr>
                        <a:t>- 2 318 484</a:t>
                      </a:r>
                      <a:endParaRPr lang="pl-PL" sz="1200" b="1"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200" b="1" i="0" u="none" strike="noStrike" dirty="0" smtClean="0">
                          <a:solidFill>
                            <a:srgbClr val="000000"/>
                          </a:solidFill>
                          <a:effectLst/>
                          <a:latin typeface="Arial CE" panose="020B0604020202020204" pitchFamily="34" charset="0"/>
                        </a:rPr>
                        <a:t>371 755 203</a:t>
                      </a:r>
                      <a:endParaRPr lang="pl-PL" sz="1200" b="1"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pl-PL" sz="1200" b="1" i="0" u="none" strike="noStrike" dirty="0">
                          <a:solidFill>
                            <a:srgbClr val="000000"/>
                          </a:solidFill>
                          <a:effectLst/>
                          <a:latin typeface="Arial CE"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pl-PL" sz="1200" b="1" i="0" u="none" strike="noStrike" dirty="0">
                          <a:solidFill>
                            <a:srgbClr val="000000"/>
                          </a:solidFill>
                          <a:effectLst/>
                          <a:latin typeface="Arial CE" panose="020B0604020202020204" pitchFamily="34" charset="0"/>
                        </a:rPr>
                        <a:t>IV.  ROZCHODY</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200" b="1" i="0" u="none" strike="noStrike" dirty="0" smtClean="0">
                          <a:solidFill>
                            <a:srgbClr val="000000"/>
                          </a:solidFill>
                          <a:effectLst/>
                          <a:latin typeface="Arial CE" panose="020B0604020202020204" pitchFamily="34" charset="0"/>
                        </a:rPr>
                        <a:t>99 361 738</a:t>
                      </a:r>
                      <a:endParaRPr lang="pl-PL" sz="1200" b="1"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200" b="1" i="0" u="none" strike="noStrike" dirty="0" smtClean="0">
                          <a:solidFill>
                            <a:srgbClr val="000000"/>
                          </a:solidFill>
                          <a:effectLst/>
                          <a:latin typeface="Arial CE" panose="020B0604020202020204" pitchFamily="34" charset="0"/>
                        </a:rPr>
                        <a:t>- 11 221 859</a:t>
                      </a:r>
                      <a:endParaRPr lang="pl-PL" sz="1200" b="1"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200" b="1" i="0" u="none" strike="noStrike" dirty="0" smtClean="0">
                          <a:solidFill>
                            <a:srgbClr val="000000"/>
                          </a:solidFill>
                          <a:effectLst/>
                          <a:latin typeface="Arial CE" panose="020B0604020202020204" pitchFamily="34" charset="0"/>
                        </a:rPr>
                        <a:t>88 139 879</a:t>
                      </a:r>
                      <a:endParaRPr lang="pl-PL" sz="1200" b="1"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35810">
                <a:tc>
                  <a:txBody>
                    <a:bodyPr/>
                    <a:lstStyle/>
                    <a:p>
                      <a:pPr algn="l" fontAlgn="ctr"/>
                      <a:r>
                        <a:rPr lang="pl-PL" sz="1200" b="1" i="0" u="none" strike="noStrike">
                          <a:solidFill>
                            <a:srgbClr val="000000"/>
                          </a:solidFill>
                          <a:effectLst/>
                          <a:latin typeface="Arial CE"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pl-PL" sz="1200" b="1" i="0" u="none" strike="noStrike">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200" b="1" i="0" u="none" strike="noStrike">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endParaRPr lang="pl-PL" sz="1200" b="1"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200" b="1" i="0" u="none" strike="noStrike">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200" b="1" i="0" u="none" strike="noStrike" dirty="0">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l" fontAlgn="ctr"/>
                      <a:r>
                        <a:rPr lang="pl-PL" sz="1200" b="1"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pl-PL" sz="1200" b="1" i="0" u="none" strike="noStrike">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200" b="1" i="0" u="none" strike="noStrike">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8630">
                <a:tc>
                  <a:txBody>
                    <a:bodyPr/>
                    <a:lstStyle/>
                    <a:p>
                      <a:pPr algn="l" fontAlgn="ctr"/>
                      <a:r>
                        <a:rPr lang="pl-PL" sz="1200" b="1" i="0" u="none" strike="noStrike">
                          <a:solidFill>
                            <a:srgbClr val="000000"/>
                          </a:solidFill>
                          <a:effectLst/>
                          <a:latin typeface="Arial CE" panose="020B0604020202020204" pitchFamily="34" charset="0"/>
                        </a:rPr>
                        <a:t> -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pl-PL" sz="1000" b="0" i="0" u="none" strike="noStrike">
                          <a:solidFill>
                            <a:srgbClr val="000000"/>
                          </a:solidFill>
                          <a:effectLst/>
                          <a:latin typeface="Arial CE" panose="020B0604020202020204" pitchFamily="34" charset="0"/>
                        </a:rPr>
                        <a:t>kredyt</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000" b="0" i="0" u="none" strike="noStrike" dirty="0" smtClean="0">
                          <a:solidFill>
                            <a:srgbClr val="000000"/>
                          </a:solidFill>
                          <a:effectLst/>
                          <a:latin typeface="Arial CE" panose="020B0604020202020204" pitchFamily="34" charset="0"/>
                        </a:rPr>
                        <a:t>260 485 348</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CE" panose="020B0604020202020204" pitchFamily="34" charset="0"/>
                        </a:rPr>
                        <a:t>15 621</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CE" panose="020B0604020202020204" pitchFamily="34" charset="0"/>
                        </a:rPr>
                        <a:t>260 500 969</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l" fontAlgn="ctr"/>
                      <a:r>
                        <a:rPr lang="pl-PL" sz="1200" b="1"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pl-PL" sz="1200" b="1" i="0" u="none" strike="noStrike" dirty="0">
                        <a:solidFill>
                          <a:srgbClr val="000000"/>
                        </a:solidFill>
                        <a:effectLst/>
                        <a:latin typeface="Arial CE" panose="020B0604020202020204" pitchFamily="34" charset="0"/>
                      </a:endParaRPr>
                    </a:p>
                  </a:txBody>
                  <a:tcPr marL="0" marR="0" marT="0" marB="0" anchor="ctr">
                    <a:lnL>
                      <a:noFill/>
                    </a:lnL>
                    <a:lnR>
                      <a:noFill/>
                    </a:lnR>
                    <a:lnT>
                      <a:noFill/>
                    </a:lnT>
                    <a:lnB>
                      <a:noFill/>
                    </a:lnB>
                  </a:tcPr>
                </a:tc>
                <a:tc>
                  <a:txBody>
                    <a:bodyPr/>
                    <a:lstStyle/>
                    <a:p>
                      <a:pPr algn="l" fontAlgn="ctr"/>
                      <a:r>
                        <a:rPr lang="pl-PL" sz="1200" b="1" i="0" u="none" strike="noStrike">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pl-PL" sz="11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059152">
                <a:tc>
                  <a:txBody>
                    <a:bodyPr/>
                    <a:lstStyle/>
                    <a:p>
                      <a:pPr algn="l" fontAlgn="ctr"/>
                      <a:r>
                        <a:rPr lang="pl-PL" sz="1000" b="0" i="0" u="none" strike="noStrike">
                          <a:solidFill>
                            <a:srgbClr val="000000"/>
                          </a:solidFill>
                          <a:effectLst/>
                          <a:latin typeface="Arial CE" panose="020B0604020202020204" pitchFamily="34" charset="0"/>
                        </a:rPr>
                        <a:t> -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pl-PL" sz="1000" b="0" i="0" u="none" strike="noStrike">
                          <a:solidFill>
                            <a:srgbClr val="000000"/>
                          </a:solidFill>
                          <a:effectLst/>
                          <a:latin typeface="Arial CE" panose="020B0604020202020204" pitchFamily="34" charset="0"/>
                        </a:rPr>
                        <a:t>kredyt pomostowy na prefinansowanie projektów współfinansowanych środkami pochodzącymi z budżetu UE</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000" b="0" i="0" u="none" strike="noStrike" dirty="0" smtClean="0">
                          <a:solidFill>
                            <a:srgbClr val="000000"/>
                          </a:solidFill>
                          <a:effectLst/>
                          <a:latin typeface="Arial CE" panose="020B0604020202020204" pitchFamily="34" charset="0"/>
                        </a:rPr>
                        <a:t>108 481 423</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CE" panose="020B0604020202020204" pitchFamily="34" charset="0"/>
                        </a:rPr>
                        <a:t>-12 147 686</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CE" panose="020B0604020202020204" pitchFamily="34" charset="0"/>
                        </a:rPr>
                        <a:t>96 333 737</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gridSpan="2">
                  <a:txBody>
                    <a:bodyPr/>
                    <a:lstStyle/>
                    <a:p>
                      <a:pPr algn="l" fontAlgn="ctr"/>
                      <a:r>
                        <a:rPr lang="pl-PL" sz="1000" b="0" i="0" u="none" strike="noStrike" dirty="0">
                          <a:solidFill>
                            <a:srgbClr val="000000"/>
                          </a:solidFill>
                          <a:effectLst/>
                          <a:latin typeface="Arial CE" panose="020B0604020202020204" pitchFamily="34" charset="0"/>
                        </a:rPr>
                        <a:t>kredyty do spłaty</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000" b="0" i="0" u="none" strike="noStrike" dirty="0" smtClean="0">
                          <a:solidFill>
                            <a:srgbClr val="000000"/>
                          </a:solidFill>
                          <a:effectLst/>
                          <a:latin typeface="Arial" panose="020B0604020202020204" pitchFamily="34" charset="0"/>
                        </a:rPr>
                        <a:t>42 263 316</a:t>
                      </a:r>
                      <a:endParaRPr lang="pl-PL"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panose="020B0604020202020204" pitchFamily="34" charset="0"/>
                        </a:rPr>
                        <a:t>42 263 316</a:t>
                      </a:r>
                      <a:endParaRPr lang="pl-PL"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674938">
                <a:tc>
                  <a:txBody>
                    <a:bodyPr/>
                    <a:lstStyle/>
                    <a:p>
                      <a:pPr algn="l" fontAlgn="ctr"/>
                      <a:r>
                        <a:rPr lang="pl-PL" sz="1000" b="0" i="0" u="none" strike="noStrike">
                          <a:solidFill>
                            <a:srgbClr val="000000"/>
                          </a:solidFill>
                          <a:effectLst/>
                          <a:latin typeface="Arial CE" panose="020B0604020202020204" pitchFamily="34" charset="0"/>
                        </a:rPr>
                        <a:t> -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pl-PL" sz="1000" b="0" i="0" u="none" strike="noStrike" dirty="0">
                          <a:solidFill>
                            <a:srgbClr val="000000"/>
                          </a:solidFill>
                          <a:effectLst/>
                          <a:latin typeface="Arial CE" panose="020B0604020202020204" pitchFamily="34" charset="0"/>
                        </a:rPr>
                        <a:t>wolne środki, jako nadwyżka środków pieniężnych na rachunku bieżącym budżetu wynikających z rozliczeń kredytów i pożyczek z lat ubiegłych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000" b="0" i="0" u="none" strike="noStrike" dirty="0" smtClean="0">
                          <a:solidFill>
                            <a:srgbClr val="000000"/>
                          </a:solidFill>
                          <a:effectLst/>
                          <a:latin typeface="Arial CE" panose="020B0604020202020204" pitchFamily="34" charset="0"/>
                        </a:rPr>
                        <a:t>2 898 358</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CE" panose="020B0604020202020204" pitchFamily="34" charset="0"/>
                        </a:rPr>
                        <a:t>9 813 581</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CE" panose="020B0604020202020204" pitchFamily="34" charset="0"/>
                        </a:rPr>
                        <a:t>12 711 939</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gridSpan="2">
                  <a:txBody>
                    <a:bodyPr/>
                    <a:lstStyle/>
                    <a:p>
                      <a:pPr algn="l" fontAlgn="ctr"/>
                      <a:r>
                        <a:rPr lang="pl-PL" sz="1000" b="0" i="0" u="none" strike="noStrike" dirty="0">
                          <a:solidFill>
                            <a:srgbClr val="000000"/>
                          </a:solidFill>
                          <a:effectLst/>
                          <a:latin typeface="Arial CE" panose="020B0604020202020204" pitchFamily="34" charset="0"/>
                        </a:rPr>
                        <a:t>spłata kredytu pomostowego zaciągniętego na prefinansowanie projektów współfinansowanych środkami pochodzącymi </a:t>
                      </a:r>
                      <a:br>
                        <a:rPr lang="pl-PL" sz="1000" b="0" i="0" u="none" strike="noStrike" dirty="0">
                          <a:solidFill>
                            <a:srgbClr val="000000"/>
                          </a:solidFill>
                          <a:effectLst/>
                          <a:latin typeface="Arial CE" panose="020B0604020202020204" pitchFamily="34" charset="0"/>
                        </a:rPr>
                      </a:br>
                      <a:r>
                        <a:rPr lang="pl-PL" sz="1000" b="0" i="0" u="none" strike="noStrike" dirty="0">
                          <a:solidFill>
                            <a:srgbClr val="000000"/>
                          </a:solidFill>
                          <a:effectLst/>
                          <a:latin typeface="Arial CE" panose="020B0604020202020204" pitchFamily="34" charset="0"/>
                        </a:rPr>
                        <a:t>z budżetu UE</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000" b="0" i="0" u="none" strike="noStrike" dirty="0" smtClean="0">
                          <a:solidFill>
                            <a:srgbClr val="000000"/>
                          </a:solidFill>
                          <a:effectLst/>
                          <a:latin typeface="Arial" panose="020B0604020202020204" pitchFamily="34" charset="0"/>
                        </a:rPr>
                        <a:t>55 048 422</a:t>
                      </a:r>
                      <a:endParaRPr lang="pl-PL"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panose="020B0604020202020204" pitchFamily="34" charset="0"/>
                        </a:rPr>
                        <a:t>- 11 221 859</a:t>
                      </a:r>
                      <a:endParaRPr lang="pl-PL"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panose="020B0604020202020204" pitchFamily="34" charset="0"/>
                        </a:rPr>
                        <a:t>43</a:t>
                      </a:r>
                      <a:r>
                        <a:rPr lang="pl-PL" sz="1000" b="0" i="0" u="none" strike="noStrike" baseline="0" dirty="0" smtClean="0">
                          <a:solidFill>
                            <a:srgbClr val="000000"/>
                          </a:solidFill>
                          <a:effectLst/>
                          <a:latin typeface="Arial" panose="020B0604020202020204" pitchFamily="34" charset="0"/>
                        </a:rPr>
                        <a:t> 826 563</a:t>
                      </a:r>
                      <a:endParaRPr lang="pl-PL"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57156">
                <a:tc>
                  <a:txBody>
                    <a:bodyPr/>
                    <a:lstStyle/>
                    <a:p>
                      <a:pPr algn="l" fontAlgn="ctr"/>
                      <a:r>
                        <a:rPr lang="pl-PL" sz="1000" b="0" i="0" u="none" strike="noStrike">
                          <a:solidFill>
                            <a:srgbClr val="000000"/>
                          </a:solidFill>
                          <a:effectLst/>
                          <a:latin typeface="Arial CE" panose="020B0604020202020204" pitchFamily="34" charset="0"/>
                        </a:rPr>
                        <a:t> -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pl-PL" sz="1000" b="0" i="0" u="none" strike="noStrike">
                          <a:solidFill>
                            <a:srgbClr val="000000"/>
                          </a:solidFill>
                          <a:effectLst/>
                          <a:latin typeface="Arial CE" panose="020B0604020202020204" pitchFamily="34" charset="0"/>
                        </a:rPr>
                        <a:t>spłata udzielonych pożyczek</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000" b="0" i="0" u="none" strike="noStrike" dirty="0" smtClean="0">
                          <a:solidFill>
                            <a:srgbClr val="000000"/>
                          </a:solidFill>
                          <a:effectLst/>
                          <a:latin typeface="Arial CE" panose="020B0604020202020204" pitchFamily="34" charset="0"/>
                        </a:rPr>
                        <a:t>2 208 558</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CE" panose="020B0604020202020204" pitchFamily="34" charset="0"/>
                        </a:rPr>
                        <a:t>2 208 558</a:t>
                      </a:r>
                      <a:endParaRPr lang="pl-PL" sz="1000" b="0"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l" fontAlgn="ctr"/>
                      <a:r>
                        <a:rPr lang="pl-PL" sz="1000" b="0" i="0" u="none" strike="noStrike" dirty="0">
                          <a:solidFill>
                            <a:srgbClr val="000000"/>
                          </a:solidFill>
                          <a:effectLst/>
                          <a:latin typeface="Arial CE" panose="020B0604020202020204" pitchFamily="34" charset="0"/>
                        </a:rPr>
                        <a:t> -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gridSpan="2">
                  <a:txBody>
                    <a:bodyPr/>
                    <a:lstStyle/>
                    <a:p>
                      <a:pPr algn="l" fontAlgn="ctr"/>
                      <a:r>
                        <a:rPr lang="pl-PL" sz="1000" b="0" i="0" u="none" strike="noStrike" dirty="0" smtClean="0">
                          <a:solidFill>
                            <a:srgbClr val="000000"/>
                          </a:solidFill>
                          <a:effectLst/>
                          <a:latin typeface="Arial" panose="020B0604020202020204" pitchFamily="34" charset="0"/>
                        </a:rPr>
                        <a:t>pożyczki do</a:t>
                      </a:r>
                      <a:r>
                        <a:rPr lang="pl-PL" sz="1000" b="0" i="0" u="none" strike="noStrike" baseline="0" dirty="0" smtClean="0">
                          <a:solidFill>
                            <a:srgbClr val="000000"/>
                          </a:solidFill>
                          <a:effectLst/>
                          <a:latin typeface="Arial" panose="020B0604020202020204" pitchFamily="34" charset="0"/>
                        </a:rPr>
                        <a:t> udzielenia</a:t>
                      </a:r>
                      <a:endParaRPr lang="pl-PL" sz="1000" b="0" i="0" u="none" strike="noStrike" dirty="0">
                        <a:solidFill>
                          <a:srgbClr val="000000"/>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pl-PL"/>
                    </a:p>
                  </a:txBody>
                  <a:tcPr/>
                </a:tc>
                <a:tc>
                  <a:txBody>
                    <a:bodyPr/>
                    <a:lstStyle/>
                    <a:p>
                      <a:pPr algn="r" fontAlgn="ctr"/>
                      <a:r>
                        <a:rPr lang="pl-PL" sz="1000" b="0" i="0" u="none" strike="noStrike" dirty="0" smtClean="0">
                          <a:solidFill>
                            <a:srgbClr val="000000"/>
                          </a:solidFill>
                          <a:effectLst/>
                          <a:latin typeface="Arial" panose="020B0604020202020204" pitchFamily="34" charset="0"/>
                        </a:rPr>
                        <a:t>2 050 000</a:t>
                      </a:r>
                      <a:endParaRPr lang="pl-PL"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pl-PL" sz="1000" b="0" i="0" u="none" strike="noStrike" dirty="0" smtClean="0">
                          <a:solidFill>
                            <a:srgbClr val="000000"/>
                          </a:solidFill>
                          <a:effectLst/>
                          <a:latin typeface="Arial" panose="020B0604020202020204" pitchFamily="34" charset="0"/>
                        </a:rPr>
                        <a:t>2 050 000</a:t>
                      </a:r>
                      <a:endParaRPr lang="pl-PL"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70946">
                <a:tc>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r>
                        <a:rPr lang="pl-PL" sz="1000" b="0" i="0" u="none" strike="noStrike">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pl-PL"/>
                    </a:p>
                  </a:txBody>
                  <a:tcPr/>
                </a:tc>
                <a:tc>
                  <a:txBody>
                    <a:bodyPr/>
                    <a:lstStyle/>
                    <a:p>
                      <a:pPr algn="r" fontAlgn="ctr"/>
                      <a:r>
                        <a:rPr lang="pl-PL" sz="1200" b="1" i="0" u="none" strike="noStrike">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pl-PL" sz="1200" b="1" i="0" u="none" strike="noStrike">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pl-PL" sz="1200" b="1" i="0" u="none" strike="noStrike" dirty="0">
                          <a:solidFill>
                            <a:srgbClr val="000000"/>
                          </a:solidFill>
                          <a:effectLst/>
                          <a:latin typeface="Arial CE"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r>
                        <a:rPr lang="pl-PL" sz="1000" b="0" i="0" u="none" strike="noStrike" dirty="0">
                          <a:solidFill>
                            <a:srgbClr val="000000"/>
                          </a:solidFill>
                          <a:effectLst/>
                          <a:latin typeface="Arial CE"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pl-PL"/>
                    </a:p>
                  </a:txBody>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pl-PL"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70946">
                <a:tc gridSpan="3">
                  <a:txBody>
                    <a:bodyPr/>
                    <a:lstStyle/>
                    <a:p>
                      <a:pPr algn="ctr" fontAlgn="ctr"/>
                      <a:r>
                        <a:rPr lang="pl-PL" sz="1200" b="1" i="0" u="none" strike="noStrike">
                          <a:solidFill>
                            <a:srgbClr val="000000"/>
                          </a:solidFill>
                          <a:effectLst/>
                          <a:latin typeface="Arial CE" panose="020B0604020202020204" pitchFamily="34" charset="0"/>
                        </a:rPr>
                        <a:t>Ogółem: I + III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a:txBody>
                    <a:bodyPr/>
                    <a:lstStyle/>
                    <a:p>
                      <a:pPr algn="r" fontAlgn="ctr"/>
                      <a:r>
                        <a:rPr lang="pl-PL" sz="1200" b="1" i="0" u="none" strike="noStrike" dirty="0" smtClean="0">
                          <a:solidFill>
                            <a:srgbClr val="000000"/>
                          </a:solidFill>
                          <a:effectLst/>
                          <a:latin typeface="Arial CE" panose="020B0604020202020204" pitchFamily="34" charset="0"/>
                        </a:rPr>
                        <a:t>2 175 484 457</a:t>
                      </a:r>
                      <a:endParaRPr lang="pl-PL" sz="1200" b="1" i="0" u="none" strike="noStrike" dirty="0">
                        <a:solidFill>
                          <a:srgbClr val="000000"/>
                        </a:solidFill>
                        <a:effectLst/>
                        <a:latin typeface="Arial CE"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l-PL" sz="1200" b="1" i="0" u="none" strike="noStrike" dirty="0" smtClean="0">
                          <a:solidFill>
                            <a:srgbClr val="000000"/>
                          </a:solidFill>
                          <a:effectLst/>
                          <a:latin typeface="Arial CE" panose="020B0604020202020204" pitchFamily="34" charset="0"/>
                        </a:rPr>
                        <a:t>- 4 260 772</a:t>
                      </a:r>
                      <a:endParaRPr lang="pl-PL" sz="1200" b="1" i="0" u="none" strike="noStrike" dirty="0">
                        <a:solidFill>
                          <a:srgbClr val="000000"/>
                        </a:solidFill>
                        <a:effectLst/>
                        <a:latin typeface="Arial CE"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l-PL" sz="1200" b="1" i="0" u="none" strike="noStrike" dirty="0" smtClean="0">
                          <a:solidFill>
                            <a:srgbClr val="000000"/>
                          </a:solidFill>
                          <a:effectLst/>
                          <a:latin typeface="Arial CE" panose="020B0604020202020204" pitchFamily="34" charset="0"/>
                        </a:rPr>
                        <a:t>2 171 223 685</a:t>
                      </a:r>
                      <a:endParaRPr lang="pl-PL" sz="1200" b="1" i="0" u="none" strike="noStrike" dirty="0">
                        <a:solidFill>
                          <a:srgbClr val="000000"/>
                        </a:solidFill>
                        <a:effectLst/>
                        <a:latin typeface="Arial CE"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fontAlgn="ctr"/>
                      <a:r>
                        <a:rPr lang="pl-PL" sz="1200" b="1" i="0" u="none" strike="noStrike">
                          <a:solidFill>
                            <a:srgbClr val="000000"/>
                          </a:solidFill>
                          <a:effectLst/>
                          <a:latin typeface="Arial CE" panose="020B0604020202020204" pitchFamily="34" charset="0"/>
                        </a:rPr>
                        <a:t>Ogółem: II + IV</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a:txBody>
                    <a:bodyPr/>
                    <a:lstStyle/>
                    <a:p>
                      <a:pPr algn="r" fontAlgn="ctr"/>
                      <a:r>
                        <a:rPr lang="pl-PL" sz="1200" b="1" i="0" u="none" strike="noStrike" dirty="0" smtClean="0">
                          <a:solidFill>
                            <a:srgbClr val="000000"/>
                          </a:solidFill>
                          <a:effectLst/>
                          <a:latin typeface="Arial CE" panose="020B0604020202020204" pitchFamily="34" charset="0"/>
                        </a:rPr>
                        <a:t>2 175 484 457</a:t>
                      </a:r>
                      <a:endParaRPr lang="pl-PL" sz="1200" b="1" i="0" u="none" strike="noStrike" dirty="0">
                        <a:solidFill>
                          <a:srgbClr val="000000"/>
                        </a:solidFill>
                        <a:effectLst/>
                        <a:latin typeface="Arial CE"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l-PL" sz="1200" b="1" i="0" u="none" strike="noStrike" dirty="0" smtClean="0">
                          <a:solidFill>
                            <a:srgbClr val="000000"/>
                          </a:solidFill>
                          <a:effectLst/>
                          <a:latin typeface="Arial CE" panose="020B0604020202020204" pitchFamily="34" charset="0"/>
                        </a:rPr>
                        <a:t>- 4 260 772</a:t>
                      </a:r>
                      <a:endParaRPr lang="pl-PL" sz="1200" b="1" i="0" u="none" strike="noStrike" dirty="0">
                        <a:solidFill>
                          <a:srgbClr val="000000"/>
                        </a:solidFill>
                        <a:effectLst/>
                        <a:latin typeface="Arial CE"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l-PL" sz="1200" b="1" i="0" u="none" strike="noStrike" dirty="0" smtClean="0">
                          <a:solidFill>
                            <a:srgbClr val="000000"/>
                          </a:solidFill>
                          <a:effectLst/>
                          <a:latin typeface="Arial CE" panose="020B0604020202020204" pitchFamily="34" charset="0"/>
                        </a:rPr>
                        <a:t>2 171 223 685</a:t>
                      </a:r>
                      <a:endParaRPr lang="pl-PL" sz="1200" b="1" i="0" u="none" strike="noStrike" dirty="0">
                        <a:solidFill>
                          <a:srgbClr val="000000"/>
                        </a:solidFill>
                        <a:effectLst/>
                        <a:latin typeface="Arial CE"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98565649"/>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p:cNvSpPr txBox="1">
            <a:spLocks noGrp="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10000"/>
              </a:lnSpc>
              <a:spcBef>
                <a:spcPct val="0"/>
              </a:spcBef>
              <a:buFontTx/>
              <a:buNone/>
            </a:pPr>
            <a:r>
              <a:rPr lang="pl-PL" altLang="pl-PL" sz="3790" b="1" dirty="0">
                <a:latin typeface="Roboto Bold"/>
                <a:cs typeface="Tahoma" panose="020B0604030504040204" pitchFamily="34" charset="0"/>
              </a:rPr>
              <a:t>Prace nad budżetem </a:t>
            </a:r>
            <a:br>
              <a:rPr lang="pl-PL" altLang="pl-PL" sz="3790" b="1" dirty="0">
                <a:latin typeface="Roboto Bold"/>
                <a:cs typeface="Tahoma" panose="020B0604030504040204" pitchFamily="34" charset="0"/>
              </a:rPr>
            </a:br>
            <a:r>
              <a:rPr lang="pl-PL" altLang="pl-PL" sz="3790" b="1" dirty="0">
                <a:latin typeface="Roboto Bold"/>
                <a:cs typeface="Tahoma" panose="020B0604030504040204" pitchFamily="34" charset="0"/>
              </a:rPr>
              <a:t>Autopoprawki Nr </a:t>
            </a:r>
            <a:r>
              <a:rPr lang="pl-PL" altLang="pl-PL" sz="3790" b="1" dirty="0" smtClean="0">
                <a:latin typeface="Roboto Bold"/>
                <a:cs typeface="Tahoma" panose="020B0604030504040204" pitchFamily="34" charset="0"/>
              </a:rPr>
              <a:t>1 i </a:t>
            </a:r>
            <a:r>
              <a:rPr lang="pl-PL" altLang="pl-PL" sz="3790" b="1" dirty="0">
                <a:latin typeface="Roboto Bold"/>
                <a:cs typeface="Tahoma" panose="020B0604030504040204" pitchFamily="34" charset="0"/>
              </a:rPr>
              <a:t>Nr </a:t>
            </a:r>
            <a:r>
              <a:rPr lang="pl-PL" altLang="pl-PL" sz="3790" b="1" dirty="0" smtClean="0">
                <a:latin typeface="Roboto Bold"/>
                <a:cs typeface="Tahoma" panose="020B0604030504040204" pitchFamily="34" charset="0"/>
              </a:rPr>
              <a:t>2</a:t>
            </a:r>
            <a:endParaRPr lang="pl-PL" altLang="pl-PL" sz="3790" b="1" dirty="0">
              <a:latin typeface="Roboto Bold"/>
              <a:cs typeface="Tahoma" panose="020B0604030504040204" pitchFamily="34" charset="0"/>
            </a:endParaRPr>
          </a:p>
        </p:txBody>
      </p:sp>
      <p:sp>
        <p:nvSpPr>
          <p:cNvPr id="4" name="Prostokąt 3"/>
          <p:cNvSpPr/>
          <p:nvPr/>
        </p:nvSpPr>
        <p:spPr>
          <a:xfrm>
            <a:off x="508000" y="2019300"/>
            <a:ext cx="6448384" cy="6675674"/>
          </a:xfrm>
          <a:prstGeom prst="rect">
            <a:avLst/>
          </a:prstGeom>
        </p:spPr>
        <p:txBody>
          <a:bodyPr wrap="square">
            <a:spAutoFit/>
          </a:bodyPr>
          <a:lstStyle/>
          <a:p>
            <a:pPr marL="742950" lvl="1" indent="-285750" defTabSz="914400" rtl="0" eaLnBrk="0" fontAlgn="base" hangingPunct="0">
              <a:lnSpc>
                <a:spcPct val="80000"/>
              </a:lnSpc>
              <a:spcBef>
                <a:spcPct val="20000"/>
              </a:spcBef>
              <a:spcAft>
                <a:spcPct val="0"/>
              </a:spcAft>
            </a:pPr>
            <a:r>
              <a:rPr lang="pl-PL" altLang="pl-PL" b="1" kern="1200" dirty="0">
                <a:solidFill>
                  <a:srgbClr val="3333FF"/>
                </a:solidFill>
                <a:latin typeface="Calibri"/>
                <a:ea typeface="+mn-ea"/>
                <a:cs typeface="+mn-cs"/>
              </a:rPr>
              <a:t>Autopoprawka nr 1</a:t>
            </a:r>
          </a:p>
          <a:p>
            <a:pPr marL="742950" lvl="1" indent="-285750" defTabSz="914400" rtl="0" eaLnBrk="0" fontAlgn="base" hangingPunct="0">
              <a:lnSpc>
                <a:spcPct val="80000"/>
              </a:lnSpc>
              <a:spcBef>
                <a:spcPct val="20000"/>
              </a:spcBef>
              <a:spcAft>
                <a:spcPct val="0"/>
              </a:spcAft>
            </a:pPr>
            <a:endParaRPr lang="pl-PL" altLang="pl-PL" b="1" kern="1200" dirty="0">
              <a:solidFill>
                <a:srgbClr val="3333FF"/>
              </a:solidFill>
              <a:latin typeface="Calibri"/>
              <a:ea typeface="+mn-ea"/>
              <a:cs typeface="+mn-cs"/>
            </a:endParaRPr>
          </a:p>
          <a:p>
            <a:pPr marL="271463" marR="0" lvl="0" indent="-271463" algn="l" defTabSz="914400" rtl="0" eaLnBrk="0" fontAlgn="base" latinLnBrk="0" hangingPunct="0">
              <a:lnSpc>
                <a:spcPct val="80000"/>
              </a:lnSpc>
              <a:spcBef>
                <a:spcPct val="20000"/>
              </a:spcBef>
              <a:spcAft>
                <a:spcPct val="0"/>
              </a:spcAft>
              <a:buClrTx/>
              <a:buSzTx/>
              <a:buFont typeface="Arial" panose="020B0604020202020204" pitchFamily="34" charset="0"/>
              <a:buChar char="•"/>
              <a:tabLst/>
              <a:defRPr/>
            </a:pPr>
            <a:r>
              <a:rPr lang="pl-PL" altLang="pl-PL" sz="1600" kern="1200" dirty="0" smtClean="0">
                <a:solidFill>
                  <a:schemeClr val="tx1"/>
                </a:solidFill>
                <a:latin typeface="Tahoma" panose="020B0604030504040204" pitchFamily="34" charset="0"/>
                <a:ea typeface="+mn-ea"/>
                <a:cs typeface="Tahoma" panose="020B0604030504040204" pitchFamily="34" charset="0"/>
              </a:rPr>
              <a:t>zmniejszenie </a:t>
            </a:r>
            <a:r>
              <a:rPr lang="pl-PL" altLang="pl-PL" sz="1600" kern="1200" dirty="0">
                <a:solidFill>
                  <a:schemeClr val="tx1"/>
                </a:solidFill>
                <a:latin typeface="Tahoma" panose="020B0604030504040204" pitchFamily="34" charset="0"/>
                <a:ea typeface="+mn-ea"/>
                <a:cs typeface="Tahoma" panose="020B0604030504040204" pitchFamily="34" charset="0"/>
              </a:rPr>
              <a:t>wydatków o kwotę    </a:t>
            </a:r>
            <a:r>
              <a:rPr lang="pl-PL" altLang="pl-PL" sz="1600" kern="1200" dirty="0" smtClean="0">
                <a:solidFill>
                  <a:schemeClr val="tx1"/>
                </a:solidFill>
                <a:latin typeface="Tahoma" panose="020B0604030504040204" pitchFamily="34" charset="0"/>
                <a:ea typeface="+mn-ea"/>
                <a:cs typeface="Tahoma" panose="020B0604030504040204" pitchFamily="34" charset="0"/>
              </a:rPr>
              <a:t>                                            </a:t>
            </a:r>
            <a:r>
              <a:rPr lang="pl-PL" altLang="pl-PL" sz="1600" kern="1200" dirty="0">
                <a:solidFill>
                  <a:schemeClr val="tx1"/>
                </a:solidFill>
                <a:latin typeface="Tahoma" panose="020B0604030504040204" pitchFamily="34" charset="0"/>
                <a:ea typeface="+mn-ea"/>
                <a:cs typeface="Tahoma" panose="020B0604030504040204" pitchFamily="34" charset="0"/>
              </a:rPr>
              <a:t>	</a:t>
            </a:r>
            <a:r>
              <a:rPr lang="pl-PL" altLang="pl-PL" sz="1600" kern="1200" dirty="0" smtClean="0">
                <a:solidFill>
                  <a:schemeClr val="tx1"/>
                </a:solidFill>
                <a:latin typeface="Tahoma" panose="020B0604030504040204" pitchFamily="34" charset="0"/>
                <a:ea typeface="+mn-ea"/>
                <a:cs typeface="Tahoma" panose="020B0604030504040204" pitchFamily="34" charset="0"/>
              </a:rPr>
              <a:t>                 	</a:t>
            </a:r>
            <a:r>
              <a:rPr lang="pl-PL" altLang="pl-PL" sz="1600" b="1" kern="1200" dirty="0" smtClean="0">
                <a:solidFill>
                  <a:schemeClr val="tx1"/>
                </a:solidFill>
                <a:latin typeface="Tahoma" panose="020B0604030504040204" pitchFamily="34" charset="0"/>
                <a:ea typeface="+mn-ea"/>
                <a:cs typeface="Tahoma" panose="020B0604030504040204" pitchFamily="34" charset="0"/>
              </a:rPr>
              <a:t>	13 913 913 zł</a:t>
            </a:r>
          </a:p>
          <a:p>
            <a:pPr marL="271463" marR="0" lvl="0" indent="-271463" algn="l" defTabSz="914400" rtl="0" eaLnBrk="0" fontAlgn="base" latinLnBrk="0" hangingPunct="0">
              <a:lnSpc>
                <a:spcPct val="80000"/>
              </a:lnSpc>
              <a:spcBef>
                <a:spcPct val="20000"/>
              </a:spcBef>
              <a:spcAft>
                <a:spcPct val="0"/>
              </a:spcAft>
              <a:buClrTx/>
              <a:buSzTx/>
              <a:buFontTx/>
              <a:buNone/>
              <a:tabLst/>
              <a:defRPr/>
            </a:pPr>
            <a:r>
              <a:rPr lang="pl-PL" altLang="pl-PL" sz="1600" kern="1200" dirty="0" smtClean="0">
                <a:solidFill>
                  <a:schemeClr val="tx1"/>
                </a:solidFill>
                <a:latin typeface="Tahoma" panose="020B0604030504040204" pitchFamily="34" charset="0"/>
                <a:ea typeface="+mn-ea"/>
                <a:cs typeface="Tahoma" panose="020B0604030504040204" pitchFamily="34" charset="0"/>
              </a:rPr>
              <a:t>     </a:t>
            </a:r>
            <a:r>
              <a:rPr lang="pl-PL" altLang="pl-PL" sz="1600" kern="1200" dirty="0">
                <a:solidFill>
                  <a:schemeClr val="tx1"/>
                </a:solidFill>
                <a:latin typeface="Tahoma" panose="020B0604030504040204" pitchFamily="34" charset="0"/>
                <a:ea typeface="+mn-ea"/>
                <a:cs typeface="Tahoma" panose="020B0604030504040204" pitchFamily="34" charset="0"/>
              </a:rPr>
              <a:t>m.in. w związku z przesunięciem realizacji zadań z </a:t>
            </a:r>
            <a:r>
              <a:rPr lang="pl-PL" altLang="pl-PL" sz="1600" kern="1200" dirty="0" smtClean="0">
                <a:solidFill>
                  <a:schemeClr val="tx1"/>
                </a:solidFill>
                <a:latin typeface="Tahoma" panose="020B0604030504040204" pitchFamily="34" charset="0"/>
                <a:ea typeface="+mn-ea"/>
                <a:cs typeface="Tahoma" panose="020B0604030504040204" pitchFamily="34" charset="0"/>
              </a:rPr>
              <a:t>2020 r.</a:t>
            </a:r>
            <a:br>
              <a:rPr lang="pl-PL" altLang="pl-PL" sz="1600" kern="1200" dirty="0" smtClean="0">
                <a:solidFill>
                  <a:schemeClr val="tx1"/>
                </a:solidFill>
                <a:latin typeface="Tahoma" panose="020B0604030504040204" pitchFamily="34" charset="0"/>
                <a:ea typeface="+mn-ea"/>
                <a:cs typeface="Tahoma" panose="020B0604030504040204" pitchFamily="34" charset="0"/>
              </a:rPr>
            </a:br>
            <a:r>
              <a:rPr lang="pl-PL" altLang="pl-PL" sz="1600" kern="1200" dirty="0" smtClean="0">
                <a:solidFill>
                  <a:schemeClr val="tx1"/>
                </a:solidFill>
                <a:latin typeface="Tahoma" panose="020B0604030504040204" pitchFamily="34" charset="0"/>
                <a:ea typeface="+mn-ea"/>
                <a:cs typeface="Tahoma" panose="020B0604030504040204" pitchFamily="34" charset="0"/>
              </a:rPr>
              <a:t>na lata następne </a:t>
            </a:r>
          </a:p>
          <a:p>
            <a:pPr marL="271463" marR="0" lvl="0" indent="-271463" algn="l" defTabSz="914400" rtl="0" eaLnBrk="0" fontAlgn="base" latinLnBrk="0" hangingPunct="0">
              <a:lnSpc>
                <a:spcPct val="80000"/>
              </a:lnSpc>
              <a:spcBef>
                <a:spcPct val="20000"/>
              </a:spcBef>
              <a:spcAft>
                <a:spcPct val="0"/>
              </a:spcAft>
              <a:buClrTx/>
              <a:buSzTx/>
              <a:buFontTx/>
              <a:buNone/>
              <a:tabLst/>
              <a:defRPr/>
            </a:pPr>
            <a:endParaRPr lang="pl-PL" altLang="pl-PL" sz="1600" kern="1200" dirty="0">
              <a:solidFill>
                <a:schemeClr val="tx1"/>
              </a:solidFill>
              <a:latin typeface="Tahoma" panose="020B0604030504040204" pitchFamily="34" charset="0"/>
              <a:ea typeface="+mn-ea"/>
              <a:cs typeface="Tahoma" panose="020B0604030504040204" pitchFamily="34" charset="0"/>
            </a:endParaRPr>
          </a:p>
          <a:p>
            <a:pPr marL="271463" marR="0" lvl="0" indent="-271463" algn="l" defTabSz="914400" rtl="0" eaLnBrk="0" fontAlgn="base" latinLnBrk="0" hangingPunct="0">
              <a:lnSpc>
                <a:spcPct val="80000"/>
              </a:lnSpc>
              <a:spcBef>
                <a:spcPct val="20000"/>
              </a:spcBef>
              <a:spcAft>
                <a:spcPct val="0"/>
              </a:spcAft>
              <a:buClrTx/>
              <a:buSzTx/>
              <a:buFont typeface="Arial" panose="020B0604020202020204" pitchFamily="34" charset="0"/>
              <a:buChar char="•"/>
              <a:tabLst/>
              <a:defRPr/>
            </a:pPr>
            <a:r>
              <a:rPr lang="pl-PL" altLang="pl-PL" sz="1600" kern="1200" dirty="0" smtClean="0">
                <a:solidFill>
                  <a:schemeClr val="tx1"/>
                </a:solidFill>
                <a:latin typeface="Tahoma" panose="020B0604030504040204" pitchFamily="34" charset="0"/>
                <a:ea typeface="+mn-ea"/>
                <a:cs typeface="Tahoma" panose="020B0604030504040204" pitchFamily="34" charset="0"/>
              </a:rPr>
              <a:t>zmniejszenie dochodów </a:t>
            </a:r>
            <a:r>
              <a:rPr lang="pl-PL" altLang="pl-PL" sz="1600" kern="1200" dirty="0">
                <a:solidFill>
                  <a:schemeClr val="tx1"/>
                </a:solidFill>
                <a:latin typeface="Tahoma" panose="020B0604030504040204" pitchFamily="34" charset="0"/>
                <a:ea typeface="+mn-ea"/>
                <a:cs typeface="Tahoma" panose="020B0604030504040204" pitchFamily="34" charset="0"/>
              </a:rPr>
              <a:t>o kwotę</a:t>
            </a:r>
          </a:p>
          <a:p>
            <a:pPr marL="271463" marR="0" lvl="0" indent="-271463" algn="l" defTabSz="914400" rtl="0" eaLnBrk="0" fontAlgn="base" latinLnBrk="0" hangingPunct="0">
              <a:lnSpc>
                <a:spcPct val="80000"/>
              </a:lnSpc>
              <a:spcBef>
                <a:spcPct val="20000"/>
              </a:spcBef>
              <a:spcAft>
                <a:spcPct val="0"/>
              </a:spcAft>
              <a:buClrTx/>
              <a:buSzTx/>
              <a:buFontTx/>
              <a:buNone/>
              <a:tabLst/>
              <a:defRPr/>
            </a:pPr>
            <a:r>
              <a:rPr lang="pl-PL" altLang="pl-PL" sz="1600" b="1" kern="1200" dirty="0">
                <a:solidFill>
                  <a:schemeClr val="tx1"/>
                </a:solidFill>
                <a:latin typeface="Tahoma" panose="020B0604030504040204" pitchFamily="34" charset="0"/>
                <a:ea typeface="+mn-ea"/>
                <a:cs typeface="Tahoma" panose="020B0604030504040204" pitchFamily="34" charset="0"/>
              </a:rPr>
              <a:t>	 	                  </a:t>
            </a:r>
            <a:r>
              <a:rPr lang="pl-PL" altLang="pl-PL" sz="1600" b="1" kern="1200" dirty="0" smtClean="0">
                <a:solidFill>
                  <a:schemeClr val="tx1"/>
                </a:solidFill>
                <a:latin typeface="Tahoma" panose="020B0604030504040204" pitchFamily="34" charset="0"/>
                <a:ea typeface="+mn-ea"/>
                <a:cs typeface="Tahoma" panose="020B0604030504040204" pitchFamily="34" charset="0"/>
              </a:rPr>
              <a:t>		10 267 140 zł</a:t>
            </a:r>
            <a:endParaRPr lang="pl-PL" altLang="pl-PL" sz="1600" b="1" kern="1200" dirty="0">
              <a:solidFill>
                <a:schemeClr val="tx1"/>
              </a:solidFill>
              <a:latin typeface="Tahoma" panose="020B0604030504040204" pitchFamily="34" charset="0"/>
              <a:ea typeface="+mn-ea"/>
              <a:cs typeface="Tahoma" panose="020B0604030504040204" pitchFamily="34" charset="0"/>
            </a:endParaRPr>
          </a:p>
          <a:p>
            <a:pPr marL="271463" marR="0" lvl="0" indent="-271463" algn="l" defTabSz="914400" rtl="0" eaLnBrk="0" fontAlgn="base" latinLnBrk="0" hangingPunct="0">
              <a:lnSpc>
                <a:spcPct val="80000"/>
              </a:lnSpc>
              <a:spcBef>
                <a:spcPct val="20000"/>
              </a:spcBef>
              <a:spcAft>
                <a:spcPct val="0"/>
              </a:spcAft>
              <a:buClrTx/>
              <a:buSzTx/>
              <a:buFontTx/>
              <a:buNone/>
              <a:tabLst/>
              <a:defRPr/>
            </a:pPr>
            <a:r>
              <a:rPr lang="pl-PL" altLang="pl-PL" sz="1600" kern="1200" dirty="0">
                <a:solidFill>
                  <a:schemeClr val="tx1"/>
                </a:solidFill>
                <a:latin typeface="Tahoma" panose="020B0604030504040204" pitchFamily="34" charset="0"/>
                <a:ea typeface="+mn-ea"/>
                <a:cs typeface="Tahoma" panose="020B0604030504040204" pitchFamily="34" charset="0"/>
              </a:rPr>
              <a:t>     m.in.</a:t>
            </a:r>
            <a:r>
              <a:rPr lang="pl-PL" altLang="pl-PL" sz="1600" kern="1200" dirty="0">
                <a:solidFill>
                  <a:srgbClr val="FF0000"/>
                </a:solidFill>
                <a:latin typeface="Tahoma" panose="020B0604030504040204" pitchFamily="34" charset="0"/>
                <a:ea typeface="+mn-ea"/>
                <a:cs typeface="Tahoma" panose="020B0604030504040204" pitchFamily="34" charset="0"/>
              </a:rPr>
              <a:t> </a:t>
            </a:r>
            <a:r>
              <a:rPr lang="pl-PL" altLang="pl-PL" sz="1600" kern="1200" dirty="0" smtClean="0">
                <a:solidFill>
                  <a:schemeClr val="tx1"/>
                </a:solidFill>
                <a:latin typeface="Tahoma" panose="020B0604030504040204" pitchFamily="34" charset="0"/>
                <a:ea typeface="+mn-ea"/>
                <a:cs typeface="Tahoma" panose="020B0604030504040204" pitchFamily="34" charset="0"/>
              </a:rPr>
              <a:t>z brakiem </a:t>
            </a:r>
            <a:r>
              <a:rPr lang="pl-PL" altLang="pl-PL" sz="1600" kern="1200" dirty="0">
                <a:solidFill>
                  <a:schemeClr val="tx1"/>
                </a:solidFill>
                <a:latin typeface="Tahoma" panose="020B0604030504040204" pitchFamily="34" charset="0"/>
                <a:ea typeface="+mn-ea"/>
                <a:cs typeface="Tahoma" panose="020B0604030504040204" pitchFamily="34" charset="0"/>
              </a:rPr>
              <a:t>wpływu refundacji </a:t>
            </a:r>
            <a:r>
              <a:rPr lang="pl-PL" altLang="pl-PL" sz="1600" kern="1200" dirty="0" smtClean="0">
                <a:solidFill>
                  <a:schemeClr val="tx1"/>
                </a:solidFill>
                <a:latin typeface="Tahoma" panose="020B0604030504040204" pitchFamily="34" charset="0"/>
                <a:ea typeface="+mn-ea"/>
                <a:cs typeface="Tahoma" panose="020B0604030504040204" pitchFamily="34" charset="0"/>
              </a:rPr>
              <a:t>w związku z przesunięciem wydatków na projektach finansowanych ze środków UE z 2019 r. na lata następne</a:t>
            </a:r>
            <a:endParaRPr lang="pl-PL" altLang="pl-PL" sz="1600" kern="1200" dirty="0">
              <a:solidFill>
                <a:schemeClr val="tx1"/>
              </a:solidFill>
              <a:latin typeface="Tahoma" panose="020B0604030504040204" pitchFamily="34" charset="0"/>
              <a:ea typeface="+mn-ea"/>
              <a:cs typeface="Tahoma" panose="020B0604030504040204" pitchFamily="34" charset="0"/>
            </a:endParaRPr>
          </a:p>
          <a:p>
            <a:pPr marL="271463" marR="0" lvl="0" indent="-271463" algn="l" defTabSz="914400" rtl="0" eaLnBrk="0" fontAlgn="base" latinLnBrk="0" hangingPunct="0">
              <a:lnSpc>
                <a:spcPct val="80000"/>
              </a:lnSpc>
              <a:spcBef>
                <a:spcPct val="20000"/>
              </a:spcBef>
              <a:spcAft>
                <a:spcPct val="0"/>
              </a:spcAft>
              <a:buClrTx/>
              <a:buSzTx/>
              <a:buFontTx/>
              <a:buNone/>
              <a:tabLst/>
              <a:defRPr/>
            </a:pPr>
            <a:r>
              <a:rPr lang="pl-PL" altLang="pl-PL" sz="1600" kern="1200" dirty="0">
                <a:solidFill>
                  <a:schemeClr val="tx1"/>
                </a:solidFill>
                <a:latin typeface="Tahoma" panose="020B0604030504040204" pitchFamily="34" charset="0"/>
                <a:ea typeface="+mn-ea"/>
                <a:cs typeface="Tahoma" panose="020B0604030504040204" pitchFamily="34" charset="0"/>
              </a:rPr>
              <a:t>	</a:t>
            </a:r>
            <a:br>
              <a:rPr lang="pl-PL" altLang="pl-PL" sz="1600" kern="1200" dirty="0">
                <a:solidFill>
                  <a:schemeClr val="tx1"/>
                </a:solidFill>
                <a:latin typeface="Tahoma" panose="020B0604030504040204" pitchFamily="34" charset="0"/>
                <a:ea typeface="+mn-ea"/>
                <a:cs typeface="Tahoma" panose="020B0604030504040204" pitchFamily="34" charset="0"/>
              </a:rPr>
            </a:br>
            <a:r>
              <a:rPr lang="pl-PL" altLang="pl-PL" sz="1600" kern="1200" dirty="0">
                <a:solidFill>
                  <a:schemeClr val="tx1"/>
                </a:solidFill>
                <a:latin typeface="Tahoma" panose="020B0604030504040204" pitchFamily="34" charset="0"/>
                <a:ea typeface="+mn-ea"/>
                <a:cs typeface="Tahoma" panose="020B0604030504040204" pitchFamily="34" charset="0"/>
              </a:rPr>
              <a:t>W konsekwencji :</a:t>
            </a:r>
          </a:p>
          <a:p>
            <a:pPr marL="271463" marR="0" lvl="0" indent="-271463" algn="l" defTabSz="914400" rtl="0" eaLnBrk="0" fontAlgn="base" latinLnBrk="0" hangingPunct="0">
              <a:lnSpc>
                <a:spcPct val="80000"/>
              </a:lnSpc>
              <a:spcBef>
                <a:spcPct val="20000"/>
              </a:spcBef>
              <a:spcAft>
                <a:spcPct val="0"/>
              </a:spcAft>
              <a:buClrTx/>
              <a:buSzTx/>
              <a:buFont typeface="Arial" panose="020B0604020202020204" pitchFamily="34" charset="0"/>
              <a:buChar char="•"/>
              <a:tabLst/>
              <a:defRPr/>
            </a:pPr>
            <a:r>
              <a:rPr lang="pl-PL" altLang="pl-PL" sz="1600" kern="1200" dirty="0" smtClean="0">
                <a:solidFill>
                  <a:schemeClr val="tx1"/>
                </a:solidFill>
                <a:latin typeface="Tahoma" panose="020B0604030504040204" pitchFamily="34" charset="0"/>
                <a:ea typeface="+mn-ea"/>
                <a:cs typeface="Tahoma" panose="020B0604030504040204" pitchFamily="34" charset="0"/>
              </a:rPr>
              <a:t>zmniejszenie </a:t>
            </a:r>
            <a:r>
              <a:rPr lang="pl-PL" altLang="pl-PL" sz="1600" kern="1200" dirty="0">
                <a:solidFill>
                  <a:schemeClr val="tx1"/>
                </a:solidFill>
                <a:latin typeface="Tahoma" panose="020B0604030504040204" pitchFamily="34" charset="0"/>
                <a:ea typeface="+mn-ea"/>
                <a:cs typeface="Tahoma" panose="020B0604030504040204" pitchFamily="34" charset="0"/>
              </a:rPr>
              <a:t>kredytu pomostowego na prefinansowanie projektów współfinansowanych środkami pochodzącymi z budżetu UE </a:t>
            </a:r>
            <a:br>
              <a:rPr lang="pl-PL" altLang="pl-PL" sz="1600" kern="1200" dirty="0">
                <a:solidFill>
                  <a:schemeClr val="tx1"/>
                </a:solidFill>
                <a:latin typeface="Tahoma" panose="020B0604030504040204" pitchFamily="34" charset="0"/>
                <a:ea typeface="+mn-ea"/>
                <a:cs typeface="Tahoma" panose="020B0604030504040204" pitchFamily="34" charset="0"/>
              </a:rPr>
            </a:br>
            <a:r>
              <a:rPr lang="pl-PL" altLang="pl-PL" sz="1600" kern="1200" dirty="0">
                <a:solidFill>
                  <a:schemeClr val="tx1"/>
                </a:solidFill>
                <a:latin typeface="Tahoma" panose="020B0604030504040204" pitchFamily="34" charset="0"/>
                <a:ea typeface="+mn-ea"/>
                <a:cs typeface="Tahoma" panose="020B0604030504040204" pitchFamily="34" charset="0"/>
              </a:rPr>
              <a:t>o kwotę       </a:t>
            </a:r>
            <a:br>
              <a:rPr lang="pl-PL" altLang="pl-PL" sz="1600" kern="1200" dirty="0">
                <a:solidFill>
                  <a:schemeClr val="tx1"/>
                </a:solidFill>
                <a:latin typeface="Tahoma" panose="020B0604030504040204" pitchFamily="34" charset="0"/>
                <a:ea typeface="+mn-ea"/>
                <a:cs typeface="Tahoma" panose="020B0604030504040204" pitchFamily="34" charset="0"/>
              </a:rPr>
            </a:br>
            <a:r>
              <a:rPr lang="pl-PL" altLang="pl-PL" sz="1600" kern="1200" dirty="0">
                <a:solidFill>
                  <a:schemeClr val="tx1"/>
                </a:solidFill>
                <a:latin typeface="Tahoma" panose="020B0604030504040204" pitchFamily="34" charset="0"/>
                <a:ea typeface="+mn-ea"/>
                <a:cs typeface="Tahoma" panose="020B0604030504040204" pitchFamily="34" charset="0"/>
              </a:rPr>
              <a:t>                            </a:t>
            </a:r>
            <a:r>
              <a:rPr lang="pl-PL" altLang="pl-PL" sz="1600" kern="1200" dirty="0" smtClean="0">
                <a:solidFill>
                  <a:schemeClr val="tx1"/>
                </a:solidFill>
                <a:latin typeface="Tahoma" panose="020B0604030504040204" pitchFamily="34" charset="0"/>
                <a:ea typeface="+mn-ea"/>
                <a:cs typeface="Tahoma" panose="020B0604030504040204" pitchFamily="34" charset="0"/>
              </a:rPr>
              <a:t>		</a:t>
            </a:r>
            <a:r>
              <a:rPr lang="pl-PL" altLang="pl-PL" sz="1600" b="1" kern="1200" dirty="0" smtClean="0">
                <a:solidFill>
                  <a:schemeClr val="tx1"/>
                </a:solidFill>
                <a:latin typeface="Tahoma" panose="020B0604030504040204" pitchFamily="34" charset="0"/>
                <a:ea typeface="+mn-ea"/>
                <a:cs typeface="Tahoma" panose="020B0604030504040204" pitchFamily="34" charset="0"/>
              </a:rPr>
              <a:t>12 147 686 zł</a:t>
            </a:r>
            <a:endParaRPr lang="pl-PL" altLang="pl-PL" sz="1600" b="1" kern="1200" dirty="0">
              <a:solidFill>
                <a:schemeClr val="tx1"/>
              </a:solidFill>
              <a:latin typeface="Tahoma" panose="020B0604030504040204" pitchFamily="34" charset="0"/>
              <a:ea typeface="+mn-ea"/>
              <a:cs typeface="Tahoma" panose="020B0604030504040204" pitchFamily="34" charset="0"/>
            </a:endParaRPr>
          </a:p>
          <a:p>
            <a:pPr marL="271463" marR="0" lvl="0" indent="-271463" algn="l" defTabSz="914400" rtl="0" eaLnBrk="0" fontAlgn="base" latinLnBrk="0" hangingPunct="0">
              <a:lnSpc>
                <a:spcPct val="80000"/>
              </a:lnSpc>
              <a:spcBef>
                <a:spcPct val="20000"/>
              </a:spcBef>
              <a:spcAft>
                <a:spcPct val="0"/>
              </a:spcAft>
              <a:buClrTx/>
              <a:buSzTx/>
              <a:buFont typeface="Arial" panose="020B0604020202020204" pitchFamily="34" charset="0"/>
              <a:buChar char="•"/>
              <a:tabLst/>
              <a:defRPr/>
            </a:pPr>
            <a:r>
              <a:rPr lang="pl-PL" altLang="pl-PL" sz="1600" kern="1200" dirty="0" smtClean="0">
                <a:solidFill>
                  <a:schemeClr val="tx1"/>
                </a:solidFill>
                <a:latin typeface="Tahoma" panose="020B0604030504040204" pitchFamily="34" charset="0"/>
                <a:ea typeface="+mn-ea"/>
                <a:cs typeface="Tahoma" panose="020B0604030504040204" pitchFamily="34" charset="0"/>
              </a:rPr>
              <a:t>zmniejszenie kredytu </a:t>
            </a:r>
            <a:r>
              <a:rPr lang="pl-PL" altLang="pl-PL" sz="1600" kern="1200" dirty="0">
                <a:solidFill>
                  <a:schemeClr val="tx1"/>
                </a:solidFill>
                <a:latin typeface="Tahoma" panose="020B0604030504040204" pitchFamily="34" charset="0"/>
                <a:ea typeface="+mn-ea"/>
                <a:cs typeface="Tahoma" panose="020B0604030504040204" pitchFamily="34" charset="0"/>
              </a:rPr>
              <a:t/>
            </a:r>
            <a:br>
              <a:rPr lang="pl-PL" altLang="pl-PL" sz="1600" kern="1200" dirty="0">
                <a:solidFill>
                  <a:schemeClr val="tx1"/>
                </a:solidFill>
                <a:latin typeface="Tahoma" panose="020B0604030504040204" pitchFamily="34" charset="0"/>
                <a:ea typeface="+mn-ea"/>
                <a:cs typeface="Tahoma" panose="020B0604030504040204" pitchFamily="34" charset="0"/>
              </a:rPr>
            </a:br>
            <a:r>
              <a:rPr lang="pl-PL" altLang="pl-PL" sz="1600" kern="1200" dirty="0">
                <a:solidFill>
                  <a:schemeClr val="tx1"/>
                </a:solidFill>
                <a:latin typeface="Tahoma" panose="020B0604030504040204" pitchFamily="34" charset="0"/>
                <a:ea typeface="+mn-ea"/>
                <a:cs typeface="Tahoma" panose="020B0604030504040204" pitchFamily="34" charset="0"/>
              </a:rPr>
              <a:t>o kwotę        </a:t>
            </a:r>
          </a:p>
          <a:p>
            <a:pPr marL="271463" marR="0" lvl="0" indent="-271463" algn="l" defTabSz="914400" rtl="0" eaLnBrk="0" fontAlgn="base" latinLnBrk="0" hangingPunct="0">
              <a:lnSpc>
                <a:spcPct val="80000"/>
              </a:lnSpc>
              <a:spcBef>
                <a:spcPct val="20000"/>
              </a:spcBef>
              <a:spcAft>
                <a:spcPct val="0"/>
              </a:spcAft>
              <a:buClrTx/>
              <a:buSzTx/>
              <a:buFontTx/>
              <a:buNone/>
              <a:tabLst/>
              <a:defRPr/>
            </a:pPr>
            <a:r>
              <a:rPr lang="pl-PL" altLang="pl-PL" sz="1600" kern="1200" dirty="0">
                <a:solidFill>
                  <a:schemeClr val="tx1"/>
                </a:solidFill>
                <a:latin typeface="Tahoma" panose="020B0604030504040204" pitchFamily="34" charset="0"/>
                <a:ea typeface="+mn-ea"/>
                <a:cs typeface="Tahoma" panose="020B0604030504040204" pitchFamily="34" charset="0"/>
              </a:rPr>
              <a:t>                                  </a:t>
            </a:r>
            <a:r>
              <a:rPr lang="pl-PL" altLang="pl-PL" sz="1600" kern="1200" dirty="0" smtClean="0">
                <a:solidFill>
                  <a:schemeClr val="tx1"/>
                </a:solidFill>
                <a:latin typeface="Tahoma" panose="020B0604030504040204" pitchFamily="34" charset="0"/>
                <a:ea typeface="+mn-ea"/>
                <a:cs typeface="Tahoma" panose="020B0604030504040204" pitchFamily="34" charset="0"/>
              </a:rPr>
              <a:t>	               </a:t>
            </a:r>
            <a:r>
              <a:rPr lang="pl-PL" altLang="pl-PL" sz="1600" b="1" kern="1200" dirty="0" smtClean="0">
                <a:solidFill>
                  <a:schemeClr val="tx1"/>
                </a:solidFill>
                <a:latin typeface="Tahoma" panose="020B0604030504040204" pitchFamily="34" charset="0"/>
                <a:ea typeface="+mn-ea"/>
                <a:cs typeface="Tahoma" panose="020B0604030504040204" pitchFamily="34" charset="0"/>
              </a:rPr>
              <a:t>2 720 946 zł</a:t>
            </a:r>
            <a:endParaRPr lang="pl-PL" altLang="pl-PL" sz="1600" b="1" kern="1200" dirty="0">
              <a:solidFill>
                <a:schemeClr val="tx1"/>
              </a:solidFill>
              <a:latin typeface="Tahoma" panose="020B0604030504040204" pitchFamily="34" charset="0"/>
              <a:ea typeface="+mn-ea"/>
              <a:cs typeface="Tahoma" panose="020B0604030504040204" pitchFamily="34" charset="0"/>
            </a:endParaRPr>
          </a:p>
          <a:p>
            <a:pPr marL="285750" indent="-285750" algn="l" defTabSz="914400" rtl="0" eaLnBrk="0" fontAlgn="base" hangingPunct="0">
              <a:lnSpc>
                <a:spcPct val="80000"/>
              </a:lnSpc>
              <a:spcBef>
                <a:spcPct val="20000"/>
              </a:spcBef>
              <a:spcAft>
                <a:spcPct val="0"/>
              </a:spcAft>
              <a:buFont typeface="Arial" panose="020B0604020202020204" pitchFamily="34" charset="0"/>
              <a:buChar char="•"/>
            </a:pPr>
            <a:r>
              <a:rPr lang="pl-PL" altLang="pl-PL" sz="1600" dirty="0" smtClean="0">
                <a:solidFill>
                  <a:schemeClr val="tx1"/>
                </a:solidFill>
                <a:latin typeface="Tahoma" panose="020B0604030504040204" pitchFamily="34" charset="0"/>
                <a:cs typeface="Tahoma" panose="020B0604030504040204" pitchFamily="34" charset="0"/>
              </a:rPr>
              <a:t>zmniejszenie </a:t>
            </a:r>
            <a:r>
              <a:rPr lang="pl-PL" altLang="pl-PL" sz="1600" dirty="0">
                <a:solidFill>
                  <a:schemeClr val="tx1"/>
                </a:solidFill>
                <a:latin typeface="Tahoma" panose="020B0604030504040204" pitchFamily="34" charset="0"/>
                <a:cs typeface="Tahoma" panose="020B0604030504040204" pitchFamily="34" charset="0"/>
              </a:rPr>
              <a:t>spłaty kredytu pomostowego zaciągniętego na prefinansowanie projektów współfinansowanych środkami pochodzącymi z budżetu UE </a:t>
            </a:r>
            <a:br>
              <a:rPr lang="pl-PL" altLang="pl-PL" sz="1600" dirty="0">
                <a:solidFill>
                  <a:schemeClr val="tx1"/>
                </a:solidFill>
                <a:latin typeface="Tahoma" panose="020B0604030504040204" pitchFamily="34" charset="0"/>
                <a:cs typeface="Tahoma" panose="020B0604030504040204" pitchFamily="34" charset="0"/>
              </a:rPr>
            </a:br>
            <a:r>
              <a:rPr lang="pl-PL" altLang="pl-PL" sz="1600" dirty="0">
                <a:solidFill>
                  <a:schemeClr val="tx1"/>
                </a:solidFill>
                <a:latin typeface="Tahoma" panose="020B0604030504040204" pitchFamily="34" charset="0"/>
                <a:cs typeface="Tahoma" panose="020B0604030504040204" pitchFamily="34" charset="0"/>
              </a:rPr>
              <a:t>o </a:t>
            </a:r>
            <a:r>
              <a:rPr lang="pl-PL" altLang="pl-PL" sz="1600" dirty="0" smtClean="0">
                <a:solidFill>
                  <a:schemeClr val="tx1"/>
                </a:solidFill>
                <a:latin typeface="Tahoma" panose="020B0604030504040204" pitchFamily="34" charset="0"/>
                <a:cs typeface="Tahoma" panose="020B0604030504040204" pitchFamily="34" charset="0"/>
              </a:rPr>
              <a:t>kwotę</a:t>
            </a:r>
          </a:p>
          <a:p>
            <a:pPr algn="l" defTabSz="914400" rtl="0" eaLnBrk="0" fontAlgn="base" hangingPunct="0">
              <a:lnSpc>
                <a:spcPct val="80000"/>
              </a:lnSpc>
              <a:spcBef>
                <a:spcPct val="20000"/>
              </a:spcBef>
              <a:spcAft>
                <a:spcPct val="0"/>
              </a:spcAft>
            </a:pPr>
            <a:r>
              <a:rPr lang="pl-PL" altLang="pl-PL" sz="1600" b="1" kern="1200" dirty="0" smtClean="0">
                <a:solidFill>
                  <a:schemeClr val="tx1"/>
                </a:solidFill>
                <a:latin typeface="Tahoma" panose="020B0604030504040204" pitchFamily="34" charset="0"/>
                <a:ea typeface="+mn-ea"/>
                <a:cs typeface="Tahoma" panose="020B0604030504040204" pitchFamily="34" charset="0"/>
              </a:rPr>
              <a:t>                                   	                11 221 859 zł</a:t>
            </a:r>
            <a:endParaRPr lang="pl-PL" altLang="pl-PL" sz="1600" b="1" kern="1200" dirty="0">
              <a:solidFill>
                <a:schemeClr val="tx1"/>
              </a:solidFill>
              <a:latin typeface="Tahoma" panose="020B0604030504040204" pitchFamily="34" charset="0"/>
              <a:ea typeface="+mn-ea"/>
              <a:cs typeface="Tahoma" panose="020B0604030504040204" pitchFamily="34" charset="0"/>
            </a:endParaRPr>
          </a:p>
          <a:p>
            <a:pPr marL="271463" marR="0" lvl="0" indent="-271463" algn="l" defTabSz="914400" rtl="0" eaLnBrk="0" fontAlgn="base" latinLnBrk="0" hangingPunct="0">
              <a:lnSpc>
                <a:spcPct val="80000"/>
              </a:lnSpc>
              <a:spcBef>
                <a:spcPct val="20000"/>
              </a:spcBef>
              <a:spcAft>
                <a:spcPct val="0"/>
              </a:spcAft>
              <a:buClrTx/>
              <a:buSzTx/>
              <a:buFontTx/>
              <a:buNone/>
              <a:tabLst/>
              <a:defRPr/>
            </a:pPr>
            <a:endParaRPr lang="pl-PL" altLang="pl-PL" sz="1300" b="1" kern="1200" dirty="0" smtClean="0">
              <a:solidFill>
                <a:srgbClr val="000066"/>
              </a:solidFill>
              <a:latin typeface="Tahoma" panose="020B0604030504040204" pitchFamily="34" charset="0"/>
              <a:ea typeface="+mn-ea"/>
              <a:cs typeface="Tahoma" panose="020B0604030504040204" pitchFamily="34" charset="0"/>
            </a:endParaRPr>
          </a:p>
          <a:p>
            <a:pPr marL="271463" marR="0" lvl="0" indent="-271463" algn="l" defTabSz="914400" rtl="0" eaLnBrk="0" fontAlgn="base" latinLnBrk="0" hangingPunct="0">
              <a:lnSpc>
                <a:spcPct val="80000"/>
              </a:lnSpc>
              <a:spcBef>
                <a:spcPct val="20000"/>
              </a:spcBef>
              <a:spcAft>
                <a:spcPct val="0"/>
              </a:spcAft>
              <a:buClrTx/>
              <a:buSzTx/>
              <a:buFontTx/>
              <a:buNone/>
              <a:tabLst/>
              <a:defRPr/>
            </a:pPr>
            <a:endParaRPr lang="pl-PL" altLang="pl-PL" sz="1300" b="1" kern="1200" dirty="0">
              <a:solidFill>
                <a:srgbClr val="000066"/>
              </a:solidFill>
              <a:latin typeface="Tahoma" panose="020B0604030504040204" pitchFamily="34" charset="0"/>
              <a:ea typeface="+mn-ea"/>
              <a:cs typeface="Tahoma" panose="020B0604030504040204" pitchFamily="34" charset="0"/>
            </a:endParaRPr>
          </a:p>
          <a:p>
            <a:pPr marL="271463" marR="0" lvl="0" indent="-271463" algn="l" defTabSz="914400" rtl="0" eaLnBrk="0" fontAlgn="base" latinLnBrk="0" hangingPunct="0">
              <a:lnSpc>
                <a:spcPct val="80000"/>
              </a:lnSpc>
              <a:spcBef>
                <a:spcPct val="20000"/>
              </a:spcBef>
              <a:spcAft>
                <a:spcPct val="0"/>
              </a:spcAft>
              <a:buClrTx/>
              <a:buSzTx/>
              <a:buFontTx/>
              <a:buNone/>
              <a:tabLst/>
              <a:defRPr/>
            </a:pPr>
            <a:endParaRPr lang="pl-PL" altLang="pl-PL" sz="1300" b="1" kern="1200" dirty="0">
              <a:solidFill>
                <a:srgbClr val="00B050"/>
              </a:solidFill>
              <a:latin typeface="Tahoma" panose="020B0604030504040204" pitchFamily="34" charset="0"/>
              <a:ea typeface="+mn-ea"/>
              <a:cs typeface="Tahoma" panose="020B0604030504040204" pitchFamily="34" charset="0"/>
            </a:endParaRPr>
          </a:p>
        </p:txBody>
      </p:sp>
      <p:sp>
        <p:nvSpPr>
          <p:cNvPr id="13" name="Symbol zastępczy zawartości 4"/>
          <p:cNvSpPr txBox="1">
            <a:spLocks/>
          </p:cNvSpPr>
          <p:nvPr/>
        </p:nvSpPr>
        <p:spPr>
          <a:xfrm>
            <a:off x="6956384" y="2019300"/>
            <a:ext cx="5540415" cy="6457950"/>
          </a:xfrm>
          <a:prstGeom prst="rect">
            <a:avLst/>
          </a:prstGeom>
        </p:spPr>
        <p:txBody>
          <a:bodyPr wrap="none"/>
          <a:lstStyle>
            <a:lvl1pPr marL="469900" indent="-469900"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1pPr>
            <a:lvl2pPr marL="7831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2pPr>
            <a:lvl3pPr marL="12530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3pPr>
            <a:lvl4pPr marL="17229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4pPr>
            <a:lvl5pPr marL="21928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5pPr>
            <a:lvl6pPr marL="26627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6pPr>
            <a:lvl7pPr marL="31326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7pPr>
            <a:lvl8pPr marL="36025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8pPr>
            <a:lvl9pPr marL="4072466" indent="-313266" defTabSz="584200" eaLnBrk="1" hangingPunct="1">
              <a:spcBef>
                <a:spcPts val="2200"/>
              </a:spcBef>
              <a:buSzPct val="75000"/>
              <a:buChar char="•"/>
              <a:defRPr sz="2400">
                <a:solidFill>
                  <a:srgbClr val="414141"/>
                </a:solidFill>
                <a:latin typeface="Roboto Regular"/>
                <a:ea typeface="Roboto Regular"/>
                <a:cs typeface="Roboto Regular"/>
                <a:sym typeface="Roboto Regular"/>
              </a:defRPr>
            </a:lvl9pPr>
          </a:lstStyle>
          <a:p>
            <a:pPr marL="457200" lvl="1" indent="0" algn="ctr">
              <a:lnSpc>
                <a:spcPct val="80000"/>
              </a:lnSpc>
              <a:buFont typeface="Arial" panose="020B0604020202020204" pitchFamily="34" charset="0"/>
              <a:buNone/>
              <a:defRPr/>
            </a:pPr>
            <a:r>
              <a:rPr lang="pl-PL" b="1" dirty="0" smtClean="0">
                <a:solidFill>
                  <a:srgbClr val="3333FF"/>
                </a:solidFill>
                <a:latin typeface="Calibri" panose="020F0502020204030204" pitchFamily="34" charset="0"/>
              </a:rPr>
              <a:t>Autopoprawka nr 2</a:t>
            </a:r>
          </a:p>
          <a:p>
            <a:pPr algn="l">
              <a:lnSpc>
                <a:spcPct val="80000"/>
              </a:lnSpc>
              <a:defRPr/>
            </a:pPr>
            <a:r>
              <a:rPr lang="pl-PL" sz="1600" dirty="0" smtClean="0">
                <a:solidFill>
                  <a:schemeClr val="tx1"/>
                </a:solidFill>
                <a:latin typeface="Tahoma" panose="020B0604030504040204" pitchFamily="34" charset="0"/>
              </a:rPr>
              <a:t>zwiększenie wydatków </a:t>
            </a:r>
            <a:br>
              <a:rPr lang="pl-PL" sz="1600" dirty="0" smtClean="0">
                <a:solidFill>
                  <a:schemeClr val="tx1"/>
                </a:solidFill>
                <a:latin typeface="Tahoma" panose="020B0604030504040204" pitchFamily="34" charset="0"/>
              </a:rPr>
            </a:br>
            <a:r>
              <a:rPr lang="pl-PL" sz="1600" dirty="0" smtClean="0">
                <a:solidFill>
                  <a:schemeClr val="tx1"/>
                </a:solidFill>
                <a:latin typeface="Tahoma" panose="020B0604030504040204" pitchFamily="34" charset="0"/>
              </a:rPr>
              <a:t>o kwotę </a:t>
            </a:r>
          </a:p>
          <a:p>
            <a:pPr marL="0" indent="0" algn="l">
              <a:spcBef>
                <a:spcPts val="0"/>
              </a:spcBef>
              <a:buNone/>
              <a:defRPr/>
            </a:pPr>
            <a:r>
              <a:rPr lang="pl-PL" sz="1600" b="1" dirty="0" smtClean="0">
                <a:solidFill>
                  <a:schemeClr val="tx1"/>
                </a:solidFill>
                <a:latin typeface="Tahoma" panose="020B0604030504040204" pitchFamily="34" charset="0"/>
              </a:rPr>
              <a:t>				20 875 000 zł </a:t>
            </a:r>
          </a:p>
          <a:p>
            <a:pPr marL="0" lvl="0" indent="0" algn="l" rtl="0">
              <a:spcBef>
                <a:spcPts val="0"/>
              </a:spcBef>
              <a:buNone/>
              <a:defRPr/>
            </a:pPr>
            <a:r>
              <a:rPr lang="pl-PL" altLang="pl-PL" sz="1600" kern="1200" dirty="0">
                <a:solidFill>
                  <a:schemeClr val="tx1"/>
                </a:solidFill>
                <a:latin typeface="Tahoma" panose="020B0604030504040204" pitchFamily="34" charset="0"/>
                <a:cs typeface="Tahoma" panose="020B0604030504040204" pitchFamily="34" charset="0"/>
              </a:rPr>
              <a:t>m.in. w związku z </a:t>
            </a:r>
            <a:r>
              <a:rPr lang="pl-PL" altLang="pl-PL" sz="1600" kern="1200" dirty="0" smtClean="0">
                <a:solidFill>
                  <a:schemeClr val="tx1"/>
                </a:solidFill>
                <a:latin typeface="Tahoma" panose="020B0604030504040204" pitchFamily="34" charset="0"/>
                <a:cs typeface="Tahoma" panose="020B0604030504040204" pitchFamily="34" charset="0"/>
              </a:rPr>
              <a:t>wnioskami zgłoszonymi podczas prac nad </a:t>
            </a:r>
            <a:br>
              <a:rPr lang="pl-PL" altLang="pl-PL" sz="1600" kern="1200" dirty="0" smtClean="0">
                <a:solidFill>
                  <a:schemeClr val="tx1"/>
                </a:solidFill>
                <a:latin typeface="Tahoma" panose="020B0604030504040204" pitchFamily="34" charset="0"/>
                <a:cs typeface="Tahoma" panose="020B0604030504040204" pitchFamily="34" charset="0"/>
              </a:rPr>
            </a:br>
            <a:r>
              <a:rPr lang="pl-PL" altLang="pl-PL" sz="1600" kern="1200" dirty="0" smtClean="0">
                <a:solidFill>
                  <a:schemeClr val="tx1"/>
                </a:solidFill>
                <a:latin typeface="Tahoma" panose="020B0604030504040204" pitchFamily="34" charset="0"/>
                <a:cs typeface="Tahoma" panose="020B0604030504040204" pitchFamily="34" charset="0"/>
              </a:rPr>
              <a:t>projektem budżetu na 2020 </a:t>
            </a:r>
            <a:r>
              <a:rPr lang="pl-PL" altLang="pl-PL" sz="1600" kern="1200" dirty="0">
                <a:solidFill>
                  <a:schemeClr val="tx1"/>
                </a:solidFill>
                <a:latin typeface="Tahoma" panose="020B0604030504040204" pitchFamily="34" charset="0"/>
                <a:cs typeface="Tahoma" panose="020B0604030504040204" pitchFamily="34" charset="0"/>
              </a:rPr>
              <a:t>r. </a:t>
            </a:r>
            <a:r>
              <a:rPr lang="pl-PL" altLang="pl-PL" sz="1600" kern="1200" dirty="0" smtClean="0">
                <a:solidFill>
                  <a:schemeClr val="tx1"/>
                </a:solidFill>
                <a:latin typeface="Tahoma" panose="020B0604030504040204" pitchFamily="34" charset="0"/>
                <a:cs typeface="Tahoma" panose="020B0604030504040204" pitchFamily="34" charset="0"/>
              </a:rPr>
              <a:t>przez Radnych WM, Kluby </a:t>
            </a:r>
            <a:br>
              <a:rPr lang="pl-PL" altLang="pl-PL" sz="1600" kern="1200" dirty="0" smtClean="0">
                <a:solidFill>
                  <a:schemeClr val="tx1"/>
                </a:solidFill>
                <a:latin typeface="Tahoma" panose="020B0604030504040204" pitchFamily="34" charset="0"/>
                <a:cs typeface="Tahoma" panose="020B0604030504040204" pitchFamily="34" charset="0"/>
              </a:rPr>
            </a:br>
            <a:r>
              <a:rPr lang="pl-PL" altLang="pl-PL" sz="1600" kern="1200" dirty="0" smtClean="0">
                <a:solidFill>
                  <a:schemeClr val="tx1"/>
                </a:solidFill>
                <a:latin typeface="Tahoma" panose="020B0604030504040204" pitchFamily="34" charset="0"/>
                <a:cs typeface="Tahoma" panose="020B0604030504040204" pitchFamily="34" charset="0"/>
              </a:rPr>
              <a:t>Radnych oraz Komisje SWM</a:t>
            </a:r>
            <a:endParaRPr lang="pl-PL" altLang="pl-PL" sz="1600" kern="1200" dirty="0">
              <a:solidFill>
                <a:schemeClr val="tx1"/>
              </a:solidFill>
              <a:latin typeface="Tahoma" panose="020B0604030504040204" pitchFamily="34" charset="0"/>
              <a:cs typeface="Tahoma" panose="020B0604030504040204" pitchFamily="34" charset="0"/>
            </a:endParaRPr>
          </a:p>
          <a:p>
            <a:pPr algn="l">
              <a:lnSpc>
                <a:spcPct val="80000"/>
              </a:lnSpc>
              <a:defRPr/>
            </a:pPr>
            <a:r>
              <a:rPr lang="pl-PL" sz="1600" dirty="0" smtClean="0">
                <a:solidFill>
                  <a:schemeClr val="tx1"/>
                </a:solidFill>
                <a:latin typeface="Tahoma" panose="020B0604030504040204" pitchFamily="34" charset="0"/>
              </a:rPr>
              <a:t>zwiększenie dochodów </a:t>
            </a:r>
            <a:r>
              <a:rPr lang="pl-PL" sz="1600" dirty="0">
                <a:solidFill>
                  <a:schemeClr val="tx1"/>
                </a:solidFill>
                <a:latin typeface="Tahoma" panose="020B0604030504040204" pitchFamily="34" charset="0"/>
              </a:rPr>
              <a:t/>
            </a:r>
            <a:br>
              <a:rPr lang="pl-PL" sz="1600" dirty="0">
                <a:solidFill>
                  <a:schemeClr val="tx1"/>
                </a:solidFill>
                <a:latin typeface="Tahoma" panose="020B0604030504040204" pitchFamily="34" charset="0"/>
              </a:rPr>
            </a:br>
            <a:r>
              <a:rPr lang="pl-PL" sz="1600" dirty="0">
                <a:solidFill>
                  <a:schemeClr val="tx1"/>
                </a:solidFill>
                <a:latin typeface="Tahoma" panose="020B0604030504040204" pitchFamily="34" charset="0"/>
              </a:rPr>
              <a:t>o kwotę </a:t>
            </a:r>
          </a:p>
          <a:p>
            <a:pPr marL="0" indent="0" algn="l">
              <a:spcBef>
                <a:spcPts val="0"/>
              </a:spcBef>
              <a:buNone/>
              <a:defRPr/>
            </a:pPr>
            <a:r>
              <a:rPr lang="pl-PL" sz="1600" b="1" dirty="0">
                <a:solidFill>
                  <a:schemeClr val="tx1"/>
                </a:solidFill>
                <a:latin typeface="Tahoma" panose="020B0604030504040204" pitchFamily="34" charset="0"/>
              </a:rPr>
              <a:t>				</a:t>
            </a:r>
            <a:r>
              <a:rPr lang="pl-PL" sz="1600" b="1" dirty="0" smtClean="0">
                <a:solidFill>
                  <a:schemeClr val="tx1"/>
                </a:solidFill>
                <a:latin typeface="Tahoma" panose="020B0604030504040204" pitchFamily="34" charset="0"/>
              </a:rPr>
              <a:t>8 324 852 zł </a:t>
            </a:r>
            <a:endParaRPr lang="pl-PL" sz="1600" b="1" dirty="0">
              <a:solidFill>
                <a:schemeClr val="tx1"/>
              </a:solidFill>
              <a:latin typeface="Tahoma" panose="020B0604030504040204" pitchFamily="34" charset="0"/>
            </a:endParaRPr>
          </a:p>
          <a:p>
            <a:pPr marL="0" lvl="0" indent="0" algn="l" rtl="0">
              <a:spcBef>
                <a:spcPts val="0"/>
              </a:spcBef>
              <a:buNone/>
              <a:defRPr/>
            </a:pPr>
            <a:r>
              <a:rPr lang="pl-PL" altLang="pl-PL" sz="1600" kern="1200" dirty="0" smtClean="0">
                <a:solidFill>
                  <a:schemeClr val="tx1"/>
                </a:solidFill>
                <a:latin typeface="Tahoma" panose="020B0604030504040204" pitchFamily="34" charset="0"/>
                <a:cs typeface="Tahoma" panose="020B0604030504040204" pitchFamily="34" charset="0"/>
              </a:rPr>
              <a:t>z tytułu: udziału w podatku PIT, refundacji wydatków </a:t>
            </a:r>
            <a:br>
              <a:rPr lang="pl-PL" altLang="pl-PL" sz="1600" kern="1200" dirty="0" smtClean="0">
                <a:solidFill>
                  <a:schemeClr val="tx1"/>
                </a:solidFill>
                <a:latin typeface="Tahoma" panose="020B0604030504040204" pitchFamily="34" charset="0"/>
                <a:cs typeface="Tahoma" panose="020B0604030504040204" pitchFamily="34" charset="0"/>
              </a:rPr>
            </a:br>
            <a:r>
              <a:rPr lang="pl-PL" altLang="pl-PL" sz="1600" kern="1200" dirty="0" smtClean="0">
                <a:solidFill>
                  <a:schemeClr val="tx1"/>
                </a:solidFill>
                <a:latin typeface="Tahoma" panose="020B0604030504040204" pitchFamily="34" charset="0"/>
                <a:cs typeface="Tahoma" panose="020B0604030504040204" pitchFamily="34" charset="0"/>
              </a:rPr>
              <a:t>poniesionych w 2018 r. dla projektów drogowych RPO</a:t>
            </a:r>
            <a:endParaRPr lang="pl-PL" altLang="pl-PL" sz="1600" kern="1200" dirty="0">
              <a:solidFill>
                <a:schemeClr val="tx1"/>
              </a:solidFill>
              <a:latin typeface="Tahoma" panose="020B0604030504040204" pitchFamily="34" charset="0"/>
              <a:cs typeface="Tahoma" panose="020B0604030504040204" pitchFamily="34" charset="0"/>
            </a:endParaRPr>
          </a:p>
          <a:p>
            <a:pPr marL="0" indent="0" algn="l">
              <a:spcBef>
                <a:spcPts val="0"/>
              </a:spcBef>
              <a:buNone/>
              <a:defRPr/>
            </a:pPr>
            <a:endParaRPr lang="pl-PL" sz="1600" b="1" dirty="0" smtClean="0">
              <a:solidFill>
                <a:schemeClr val="tx1"/>
              </a:solidFill>
              <a:latin typeface="Tahoma" panose="020B0604030504040204" pitchFamily="34" charset="0"/>
            </a:endParaRPr>
          </a:p>
          <a:p>
            <a:pPr marL="0" indent="0" algn="l" rtl="0">
              <a:spcBef>
                <a:spcPts val="0"/>
              </a:spcBef>
              <a:buNone/>
              <a:defRPr/>
            </a:pPr>
            <a:r>
              <a:rPr lang="pl-PL" sz="1600" dirty="0">
                <a:solidFill>
                  <a:schemeClr val="tx1"/>
                </a:solidFill>
                <a:latin typeface="Tahoma" panose="020B0604030504040204" pitchFamily="34" charset="0"/>
              </a:rPr>
              <a:t>W </a:t>
            </a:r>
            <a:r>
              <a:rPr lang="pl-PL" sz="1600" dirty="0" smtClean="0">
                <a:solidFill>
                  <a:schemeClr val="tx1"/>
                </a:solidFill>
                <a:latin typeface="Tahoma" panose="020B0604030504040204" pitchFamily="34" charset="0"/>
              </a:rPr>
              <a:t>konsekwencji: </a:t>
            </a:r>
          </a:p>
          <a:p>
            <a:pPr algn="l" rtl="0">
              <a:spcBef>
                <a:spcPts val="0"/>
              </a:spcBef>
              <a:buFont typeface="Arial" panose="020B0604020202020204" pitchFamily="34" charset="0"/>
              <a:buChar char="•"/>
              <a:defRPr/>
            </a:pPr>
            <a:r>
              <a:rPr lang="pl-PL" sz="1600" dirty="0" smtClean="0">
                <a:solidFill>
                  <a:schemeClr val="tx1"/>
                </a:solidFill>
                <a:latin typeface="Tahoma" panose="020B0604030504040204" pitchFamily="34" charset="0"/>
              </a:rPr>
              <a:t>wprowadzenie wolnych środków, </a:t>
            </a:r>
            <a:r>
              <a:rPr lang="pl-PL" sz="1600" dirty="0">
                <a:solidFill>
                  <a:schemeClr val="tx1"/>
                </a:solidFill>
                <a:latin typeface="Tahoma" panose="020B0604030504040204" pitchFamily="34" charset="0"/>
              </a:rPr>
              <a:t>jako nadwyżki </a:t>
            </a:r>
            <a:br>
              <a:rPr lang="pl-PL" sz="1600" dirty="0">
                <a:solidFill>
                  <a:schemeClr val="tx1"/>
                </a:solidFill>
                <a:latin typeface="Tahoma" panose="020B0604030504040204" pitchFamily="34" charset="0"/>
              </a:rPr>
            </a:br>
            <a:r>
              <a:rPr lang="pl-PL" sz="1600" dirty="0">
                <a:solidFill>
                  <a:schemeClr val="tx1"/>
                </a:solidFill>
                <a:latin typeface="Tahoma" panose="020B0604030504040204" pitchFamily="34" charset="0"/>
              </a:rPr>
              <a:t>środków pieniężnych na rachunku  bieżącym budżetu </a:t>
            </a:r>
            <a:br>
              <a:rPr lang="pl-PL" sz="1600" dirty="0">
                <a:solidFill>
                  <a:schemeClr val="tx1"/>
                </a:solidFill>
                <a:latin typeface="Tahoma" panose="020B0604030504040204" pitchFamily="34" charset="0"/>
              </a:rPr>
            </a:br>
            <a:r>
              <a:rPr lang="pl-PL" sz="1600" dirty="0">
                <a:solidFill>
                  <a:schemeClr val="tx1"/>
                </a:solidFill>
                <a:latin typeface="Tahoma" panose="020B0604030504040204" pitchFamily="34" charset="0"/>
              </a:rPr>
              <a:t>wynikających z rozliczeń kredytów i pożyczek z lat </a:t>
            </a:r>
            <a:br>
              <a:rPr lang="pl-PL" sz="1600" dirty="0">
                <a:solidFill>
                  <a:schemeClr val="tx1"/>
                </a:solidFill>
                <a:latin typeface="Tahoma" panose="020B0604030504040204" pitchFamily="34" charset="0"/>
              </a:rPr>
            </a:br>
            <a:r>
              <a:rPr lang="pl-PL" sz="1600" dirty="0">
                <a:solidFill>
                  <a:schemeClr val="tx1"/>
                </a:solidFill>
                <a:latin typeface="Tahoma" panose="020B0604030504040204" pitchFamily="34" charset="0"/>
              </a:rPr>
              <a:t>ubiegłych</a:t>
            </a:r>
            <a:r>
              <a:rPr lang="pl-PL" sz="1600" dirty="0" smtClean="0">
                <a:solidFill>
                  <a:schemeClr val="tx1"/>
                </a:solidFill>
                <a:latin typeface="Tahoma" panose="020B0604030504040204" pitchFamily="34" charset="0"/>
              </a:rPr>
              <a:t>)</a:t>
            </a:r>
          </a:p>
          <a:p>
            <a:pPr marL="0" indent="0" algn="l" rtl="0">
              <a:spcBef>
                <a:spcPts val="0"/>
              </a:spcBef>
              <a:buNone/>
              <a:defRPr/>
            </a:pPr>
            <a:r>
              <a:rPr lang="pl-PL" sz="1600" dirty="0" smtClean="0">
                <a:solidFill>
                  <a:schemeClr val="tx1"/>
                </a:solidFill>
                <a:latin typeface="Tahoma" panose="020B0604030504040204" pitchFamily="34" charset="0"/>
              </a:rPr>
              <a:t>        o kwotę                         </a:t>
            </a:r>
            <a:r>
              <a:rPr lang="pl-PL" sz="1600" b="1" dirty="0" smtClean="0">
                <a:solidFill>
                  <a:schemeClr val="tx1"/>
                </a:solidFill>
                <a:latin typeface="Tahoma" panose="020B0604030504040204" pitchFamily="34" charset="0"/>
              </a:rPr>
              <a:t>9 813 581 zł</a:t>
            </a:r>
          </a:p>
          <a:p>
            <a:pPr marL="0" indent="0" algn="l" rtl="0">
              <a:spcBef>
                <a:spcPts val="0"/>
              </a:spcBef>
              <a:buNone/>
              <a:defRPr/>
            </a:pPr>
            <a:endParaRPr lang="pl-PL" sz="1600" b="1" dirty="0" smtClean="0">
              <a:solidFill>
                <a:schemeClr val="tx1"/>
              </a:solidFill>
              <a:latin typeface="Tahoma" panose="020B0604030504040204" pitchFamily="34" charset="0"/>
            </a:endParaRPr>
          </a:p>
          <a:p>
            <a:pPr algn="l">
              <a:lnSpc>
                <a:spcPct val="80000"/>
              </a:lnSpc>
              <a:spcBef>
                <a:spcPts val="0"/>
              </a:spcBef>
              <a:buFont typeface="Arial" panose="020B0604020202020204" pitchFamily="34" charset="0"/>
              <a:buChar char="•"/>
              <a:defRPr/>
            </a:pPr>
            <a:r>
              <a:rPr lang="pl-PL" sz="1600" dirty="0">
                <a:solidFill>
                  <a:schemeClr val="tx1"/>
                </a:solidFill>
                <a:latin typeface="Tahoma" panose="020B0604030504040204" pitchFamily="34" charset="0"/>
              </a:rPr>
              <a:t>z</a:t>
            </a:r>
            <a:r>
              <a:rPr lang="pl-PL" sz="1600" dirty="0" smtClean="0">
                <a:solidFill>
                  <a:schemeClr val="tx1"/>
                </a:solidFill>
                <a:latin typeface="Tahoma" panose="020B0604030504040204" pitchFamily="34" charset="0"/>
              </a:rPr>
              <a:t>większenie kredytu </a:t>
            </a:r>
          </a:p>
          <a:p>
            <a:pPr marL="0" indent="0" algn="l">
              <a:lnSpc>
                <a:spcPct val="80000"/>
              </a:lnSpc>
              <a:spcBef>
                <a:spcPts val="0"/>
              </a:spcBef>
              <a:buNone/>
              <a:defRPr/>
            </a:pPr>
            <a:r>
              <a:rPr lang="pl-PL" sz="1600" dirty="0">
                <a:solidFill>
                  <a:schemeClr val="tx1"/>
                </a:solidFill>
                <a:latin typeface="Tahoma" panose="020B0604030504040204" pitchFamily="34" charset="0"/>
              </a:rPr>
              <a:t> </a:t>
            </a:r>
            <a:r>
              <a:rPr lang="pl-PL" sz="1600" dirty="0" smtClean="0">
                <a:solidFill>
                  <a:schemeClr val="tx1"/>
                </a:solidFill>
                <a:latin typeface="Tahoma" panose="020B0604030504040204" pitchFamily="34" charset="0"/>
              </a:rPr>
              <a:t>       o kwotę 	                 </a:t>
            </a:r>
            <a:r>
              <a:rPr lang="pl-PL" sz="1600" b="1" dirty="0" smtClean="0">
                <a:solidFill>
                  <a:schemeClr val="tx1"/>
                </a:solidFill>
                <a:latin typeface="Tahoma" panose="020B0604030504040204" pitchFamily="34" charset="0"/>
              </a:rPr>
              <a:t>2 736 567 zł</a:t>
            </a:r>
          </a:p>
          <a:p>
            <a:pPr marL="0" indent="0" algn="l">
              <a:lnSpc>
                <a:spcPct val="80000"/>
              </a:lnSpc>
              <a:spcBef>
                <a:spcPts val="0"/>
              </a:spcBef>
              <a:buFont typeface="Arial" panose="020B0604020202020204" pitchFamily="34" charset="0"/>
              <a:buNone/>
              <a:defRPr/>
            </a:pPr>
            <a:endParaRPr lang="pl-PL" sz="1700" dirty="0" smtClean="0">
              <a:solidFill>
                <a:schemeClr val="tx1"/>
              </a:solidFill>
              <a:latin typeface="Tahoma" panose="020B0604030504040204" pitchFamily="34" charset="0"/>
            </a:endParaRPr>
          </a:p>
          <a:p>
            <a:pPr marL="0" indent="0">
              <a:lnSpc>
                <a:spcPct val="80000"/>
              </a:lnSpc>
              <a:buFont typeface="Arial" panose="020B0604020202020204" pitchFamily="34" charset="0"/>
              <a:buNone/>
              <a:defRPr/>
            </a:pPr>
            <a:endParaRPr lang="pl-PL" sz="1700" dirty="0" smtClean="0">
              <a:solidFill>
                <a:srgbClr val="000066"/>
              </a:solidFill>
              <a:latin typeface="Tahoma" panose="020B0604030504040204" pitchFamily="34" charset="0"/>
            </a:endParaRPr>
          </a:p>
          <a:p>
            <a:pPr>
              <a:defRPr/>
            </a:pPr>
            <a:endParaRPr lang="pl-PL" dirty="0"/>
          </a:p>
        </p:txBody>
      </p:sp>
    </p:spTree>
    <p:extLst>
      <p:ext uri="{BB962C8B-B14F-4D97-AF65-F5344CB8AC3E}">
        <p14:creationId xmlns:p14="http://schemas.microsoft.com/office/powerpoint/2010/main" val="2159602480"/>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pPr algn="ctr">
              <a:spcBef>
                <a:spcPct val="0"/>
              </a:spcBef>
            </a:pPr>
            <a:r>
              <a:rPr lang="pl-PL" altLang="pl-PL" sz="3200" b="1" dirty="0">
                <a:solidFill>
                  <a:schemeClr val="tx1"/>
                </a:solidFill>
                <a:cs typeface="Tahoma" panose="020B0604030504040204" pitchFamily="34" charset="0"/>
              </a:rPr>
              <a:t>Autopoprawka nr 1</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zmiany związane z przeniesieniem </a:t>
            </a:r>
            <a:r>
              <a:rPr lang="pl-PL" altLang="pl-PL" sz="3200" b="1" dirty="0" smtClean="0">
                <a:solidFill>
                  <a:schemeClr val="tx1"/>
                </a:solidFill>
                <a:cs typeface="Tahoma" panose="020B0604030504040204" pitchFamily="34" charset="0"/>
              </a:rPr>
              <a:t>wydatków </a:t>
            </a:r>
            <a:r>
              <a:rPr lang="pl-PL" altLang="pl-PL" sz="3200" b="1" dirty="0">
                <a:solidFill>
                  <a:schemeClr val="tx1"/>
                </a:solidFill>
                <a:cs typeface="Tahoma" panose="020B0604030504040204" pitchFamily="34" charset="0"/>
              </a:rPr>
              <a:t>z </a:t>
            </a:r>
            <a:r>
              <a:rPr lang="pl-PL" altLang="pl-PL" sz="3200" b="1" dirty="0" smtClean="0">
                <a:solidFill>
                  <a:schemeClr val="tx1"/>
                </a:solidFill>
                <a:cs typeface="Tahoma" panose="020B0604030504040204" pitchFamily="34" charset="0"/>
              </a:rPr>
              <a:t>2019 </a:t>
            </a:r>
            <a:r>
              <a:rPr lang="pl-PL" altLang="pl-PL" sz="3200" b="1" dirty="0">
                <a:solidFill>
                  <a:schemeClr val="tx1"/>
                </a:solidFill>
                <a:cs typeface="Tahoma" panose="020B0604030504040204" pitchFamily="34" charset="0"/>
              </a:rPr>
              <a:t>r.</a:t>
            </a:r>
            <a:br>
              <a:rPr lang="pl-PL" altLang="pl-PL" sz="3200" b="1" dirty="0">
                <a:solidFill>
                  <a:schemeClr val="tx1"/>
                </a:solidFill>
                <a:cs typeface="Tahoma" panose="020B0604030504040204" pitchFamily="34" charset="0"/>
              </a:rPr>
            </a:br>
            <a:r>
              <a:rPr lang="pl-PL" altLang="pl-PL" sz="2800" b="1" dirty="0">
                <a:solidFill>
                  <a:srgbClr val="3333FF"/>
                </a:solidFill>
                <a:latin typeface="Tahoma" panose="020B0604030504040204" pitchFamily="34" charset="0"/>
              </a:rPr>
              <a:t>Zwiększenie wydatków budżetu </a:t>
            </a:r>
            <a:r>
              <a:rPr lang="pl-PL" altLang="pl-PL" sz="2800" b="1" dirty="0" smtClean="0">
                <a:solidFill>
                  <a:srgbClr val="3333FF"/>
                </a:solidFill>
                <a:latin typeface="Tahoma" panose="020B0604030504040204" pitchFamily="34" charset="0"/>
              </a:rPr>
              <a:t>m.in. w </a:t>
            </a:r>
            <a:r>
              <a:rPr lang="pl-PL" altLang="pl-PL" sz="2800" b="1" dirty="0">
                <a:solidFill>
                  <a:srgbClr val="3333FF"/>
                </a:solidFill>
                <a:latin typeface="Tahoma" panose="020B0604030504040204" pitchFamily="34" charset="0"/>
              </a:rPr>
              <a:t>działach:</a:t>
            </a:r>
            <a:endParaRPr lang="pl-PL" altLang="pl-PL" sz="2800" b="1" dirty="0"/>
          </a:p>
        </p:txBody>
      </p:sp>
      <p:graphicFrame>
        <p:nvGraphicFramePr>
          <p:cNvPr id="5" name="Tabela 4"/>
          <p:cNvGraphicFramePr>
            <a:graphicFrameLocks noGrp="1"/>
          </p:cNvGraphicFramePr>
          <p:nvPr>
            <p:extLst>
              <p:ext uri="{D42A27DB-BD31-4B8C-83A1-F6EECF244321}">
                <p14:modId xmlns:p14="http://schemas.microsoft.com/office/powerpoint/2010/main" val="130719181"/>
              </p:ext>
            </p:extLst>
          </p:nvPr>
        </p:nvGraphicFramePr>
        <p:xfrm>
          <a:off x="914400" y="2369351"/>
          <a:ext cx="10637134" cy="4487083"/>
        </p:xfrm>
        <a:graphic>
          <a:graphicData uri="http://schemas.openxmlformats.org/drawingml/2006/table">
            <a:tbl>
              <a:tblPr/>
              <a:tblGrid>
                <a:gridCol w="3355508"/>
                <a:gridCol w="1111406"/>
                <a:gridCol w="6170220"/>
              </a:tblGrid>
              <a:tr h="413277">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a:t>
                      </a:r>
                      <a:endParaRPr lang="pl-PL" sz="1200" b="1" i="0" u="none" strike="noStrike" dirty="0" smtClean="0">
                        <a:solidFill>
                          <a:schemeClr val="tx1"/>
                        </a:solidFill>
                        <a:effectLst/>
                        <a:latin typeface="Roboto Bold"/>
                      </a:endParaRPr>
                    </a:p>
                    <a:p>
                      <a:pPr algn="ctr" fontAlgn="ctr"/>
                      <a:r>
                        <a:rPr lang="pl-PL" sz="1200" b="1" i="0" u="none" strike="noStrike" dirty="0" smtClean="0">
                          <a:solidFill>
                            <a:schemeClr val="tx1"/>
                          </a:solidFill>
                          <a:effectLst/>
                          <a:latin typeface="Roboto Bold"/>
                        </a:rPr>
                        <a:t>w </a:t>
                      </a:r>
                      <a:r>
                        <a:rPr lang="pl-PL" sz="1200" b="1" i="0" u="none" strike="noStrike" dirty="0">
                          <a:solidFill>
                            <a:schemeClr val="tx1"/>
                          </a:solidFill>
                          <a:effectLst/>
                          <a:latin typeface="Roboto Bold"/>
                        </a:rPr>
                        <a:t>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245449">
                <a:tc gridSpan="3">
                  <a:txBody>
                    <a:bodyPr/>
                    <a:lstStyle/>
                    <a:p>
                      <a:pPr algn="ctr" fontAlgn="b"/>
                      <a:r>
                        <a:rPr lang="pl-PL" sz="1400" b="1" i="0" u="none" strike="noStrike" dirty="0">
                          <a:solidFill>
                            <a:schemeClr val="tx1"/>
                          </a:solidFill>
                          <a:effectLst/>
                          <a:latin typeface="Roboto Bold"/>
                        </a:rPr>
                        <a:t>Transport  i łączność </a:t>
                      </a:r>
                      <a:r>
                        <a:rPr lang="pl-PL" sz="1400" b="1" i="0" u="none" strike="noStrike" dirty="0" smtClean="0">
                          <a:solidFill>
                            <a:schemeClr val="tx1"/>
                          </a:solidFill>
                          <a:effectLst/>
                          <a:latin typeface="Roboto Bold"/>
                        </a:rPr>
                        <a:t>m.in. na </a:t>
                      </a:r>
                      <a:r>
                        <a:rPr lang="pl-PL" sz="1400" b="1" i="0" u="none" strike="noStrike" dirty="0">
                          <a:solidFill>
                            <a:schemeClr val="tx1"/>
                          </a:solidFill>
                          <a:effectLst/>
                          <a:latin typeface="Roboto Bold"/>
                        </a:rPr>
                        <a:t>zadania: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1735652">
                <a:tc>
                  <a:txBody>
                    <a:bodyPr/>
                    <a:lstStyle/>
                    <a:p>
                      <a:pPr algn="l" fontAlgn="ctr"/>
                      <a:r>
                        <a:rPr lang="pl-PL" sz="1400" b="0" i="0" u="none" strike="noStrike" dirty="0" smtClean="0">
                          <a:solidFill>
                            <a:schemeClr val="tx1"/>
                          </a:solidFill>
                          <a:effectLst/>
                          <a:latin typeface="Roboto Bold"/>
                          <a:ea typeface="+mn-ea"/>
                          <a:cs typeface="Arial" panose="020B0604020202020204" pitchFamily="34" charset="0"/>
                          <a:sym typeface="Palatino"/>
                        </a:rPr>
                        <a:t>Budowa mostu na Wiśle w m. Borusowa wraz z dojazdami- Działanie 7.1 RPO</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pl-PL" sz="1400" b="0" i="0" u="none" strike="noStrike" dirty="0" smtClean="0">
                          <a:solidFill>
                            <a:schemeClr val="tx1"/>
                          </a:solidFill>
                          <a:effectLst/>
                          <a:latin typeface="Roboto Bold"/>
                          <a:ea typeface="+mn-ea"/>
                          <a:cs typeface="Arial" panose="020B0604020202020204" pitchFamily="34" charset="0"/>
                          <a:sym typeface="Palatino"/>
                        </a:rPr>
                        <a:t>2 648 870</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pl-PL" sz="1400" dirty="0" smtClean="0">
                        <a:effectLst/>
                        <a:latin typeface="Arial" panose="020B0604020202020204" pitchFamily="34" charset="0"/>
                        <a:ea typeface="Times New Roman" panose="02020603050405020304" pitchFamily="18" charset="0"/>
                      </a:endParaRPr>
                    </a:p>
                    <a:p>
                      <a:pPr algn="l" fontAlgn="t"/>
                      <a:r>
                        <a:rPr lang="pl-PL" sz="1400" dirty="0" smtClean="0">
                          <a:effectLst/>
                          <a:latin typeface="Arial" panose="020B0604020202020204" pitchFamily="34" charset="0"/>
                          <a:ea typeface="Times New Roman" panose="02020603050405020304" pitchFamily="18" charset="0"/>
                        </a:rPr>
                        <a:t>Przesunięcie środków na rok 2020 wynika z</a:t>
                      </a:r>
                      <a:r>
                        <a:rPr lang="pl-PL" sz="1400" baseline="0" dirty="0" smtClean="0">
                          <a:effectLst/>
                          <a:latin typeface="Arial" panose="020B0604020202020204" pitchFamily="34" charset="0"/>
                          <a:ea typeface="Times New Roman" panose="02020603050405020304" pitchFamily="18" charset="0"/>
                        </a:rPr>
                        <a:t> </a:t>
                      </a:r>
                      <a:r>
                        <a:rPr lang="pl-PL" sz="1400" dirty="0" smtClean="0">
                          <a:effectLst/>
                          <a:latin typeface="Arial" panose="020B0604020202020204" pitchFamily="34" charset="0"/>
                          <a:ea typeface="Times New Roman" panose="02020603050405020304" pitchFamily="18" charset="0"/>
                        </a:rPr>
                        <a:t>konieczności budowy tymczasowej dogi dojazdowej do promu, problemów z budową stanowiska do nasuwania przy podporze nr 1</a:t>
                      </a:r>
                      <a:r>
                        <a:rPr lang="pl-PL" sz="1400" baseline="0" dirty="0" smtClean="0">
                          <a:effectLst/>
                          <a:latin typeface="Arial" panose="020B0604020202020204" pitchFamily="34" charset="0"/>
                          <a:ea typeface="Times New Roman" panose="02020603050405020304" pitchFamily="18" charset="0"/>
                        </a:rPr>
                        <a:t> oraz </a:t>
                      </a:r>
                      <a:r>
                        <a:rPr lang="pl-PL" sz="1400" dirty="0" smtClean="0">
                          <a:effectLst/>
                          <a:latin typeface="Arial" panose="020B0604020202020204" pitchFamily="34" charset="0"/>
                          <a:ea typeface="Times New Roman" panose="02020603050405020304" pitchFamily="18" charset="0"/>
                        </a:rPr>
                        <a:t>problemów z podwykonawcami, którzy przerzucili pracowników na inne realizowane przez nich budowy.</a:t>
                      </a:r>
                    </a:p>
                    <a:p>
                      <a:pPr marL="0" indent="0" algn="l" fontAlgn="t">
                        <a:buFont typeface="Wingdings" panose="05000000000000000000" pitchFamily="2" charset="2"/>
                        <a:buNone/>
                      </a:pPr>
                      <a:endParaRPr lang="pl-PL" sz="1400" dirty="0" smtClean="0">
                        <a:effectLst/>
                        <a:latin typeface="Arial" panose="020B0604020202020204" pitchFamily="34" charset="0"/>
                        <a:ea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092705">
                <a:tc>
                  <a:txBody>
                    <a:bodyPr/>
                    <a:lstStyle/>
                    <a:p>
                      <a:pPr algn="l" fontAlgn="ctr"/>
                      <a:r>
                        <a:rPr lang="pl-PL" sz="1400" b="0" i="0" u="none" strike="noStrike" dirty="0" smtClean="0">
                          <a:solidFill>
                            <a:schemeClr val="tx1"/>
                          </a:solidFill>
                          <a:effectLst/>
                          <a:latin typeface="Roboto Bold"/>
                          <a:ea typeface="+mn-ea"/>
                          <a:cs typeface="Arial" panose="020B0604020202020204" pitchFamily="34" charset="0"/>
                          <a:sym typeface="Palatino"/>
                        </a:rPr>
                        <a:t>Rozbudowa DW 968 Lubień-</a:t>
                      </a:r>
                      <a:r>
                        <a:rPr lang="pl-PL" sz="1400" b="0" i="0" u="none" strike="noStrike" dirty="0" err="1" smtClean="0">
                          <a:solidFill>
                            <a:schemeClr val="tx1"/>
                          </a:solidFill>
                          <a:effectLst/>
                          <a:latin typeface="Roboto Bold"/>
                          <a:ea typeface="+mn-ea"/>
                          <a:cs typeface="Arial" panose="020B0604020202020204" pitchFamily="34" charset="0"/>
                          <a:sym typeface="Palatino"/>
                        </a:rPr>
                        <a:t>Zabrzeż</a:t>
                      </a:r>
                      <a:r>
                        <a:rPr lang="pl-PL" sz="1400" b="0" i="0" u="none" strike="noStrike" dirty="0" smtClean="0">
                          <a:solidFill>
                            <a:schemeClr val="tx1"/>
                          </a:solidFill>
                          <a:effectLst/>
                          <a:latin typeface="Roboto Bold"/>
                          <a:ea typeface="+mn-ea"/>
                          <a:cs typeface="Arial" panose="020B0604020202020204" pitchFamily="34" charset="0"/>
                          <a:sym typeface="Palatino"/>
                        </a:rPr>
                        <a:t> - Etap I  - Działanie 7.1 RPO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pl-PL" sz="1400" b="0" i="0" u="none" strike="noStrike" dirty="0" smtClean="0">
                          <a:solidFill>
                            <a:schemeClr val="tx1"/>
                          </a:solidFill>
                          <a:effectLst/>
                          <a:latin typeface="Roboto Bold"/>
                          <a:ea typeface="+mn-ea"/>
                          <a:cs typeface="Arial" panose="020B0604020202020204" pitchFamily="34" charset="0"/>
                          <a:sym typeface="Palatino"/>
                        </a:rPr>
                        <a:t>6 436 597</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pl-PL" sz="1400" dirty="0" smtClean="0">
                        <a:effectLst/>
                        <a:latin typeface="Arial" panose="020B0604020202020204" pitchFamily="34" charset="0"/>
                        <a:ea typeface="Times New Roman" panose="02020603050405020304" pitchFamily="18" charset="0"/>
                      </a:endParaRPr>
                    </a:p>
                    <a:p>
                      <a:pPr algn="l" fontAlgn="t"/>
                      <a:r>
                        <a:rPr lang="pl-PL" sz="1400" dirty="0" smtClean="0">
                          <a:effectLst/>
                          <a:latin typeface="Arial" panose="020B0604020202020204" pitchFamily="34" charset="0"/>
                          <a:ea typeface="Times New Roman" panose="02020603050405020304" pitchFamily="18" charset="0"/>
                        </a:rPr>
                        <a:t>Opóźnienia wynikające z niekorzystnych warunków atmosferycznych oraz </a:t>
                      </a:r>
                      <a:br>
                        <a:rPr lang="pl-PL" sz="1400" dirty="0" smtClean="0">
                          <a:effectLst/>
                          <a:latin typeface="Arial" panose="020B0604020202020204" pitchFamily="34" charset="0"/>
                          <a:ea typeface="Times New Roman" panose="02020603050405020304" pitchFamily="18" charset="0"/>
                        </a:rPr>
                      </a:br>
                      <a:r>
                        <a:rPr lang="pl-PL" sz="1400" dirty="0" smtClean="0">
                          <a:effectLst/>
                          <a:latin typeface="Arial" panose="020B0604020202020204" pitchFamily="34" charset="0"/>
                          <a:ea typeface="Times New Roman" panose="02020603050405020304" pitchFamily="18" charset="0"/>
                        </a:rPr>
                        <a:t>z uwagi na konieczność przyjęcia technologii wykonywania robót  </a:t>
                      </a:r>
                      <a:br>
                        <a:rPr lang="pl-PL" sz="1400" dirty="0" smtClean="0">
                          <a:effectLst/>
                          <a:latin typeface="Arial" panose="020B0604020202020204" pitchFamily="34" charset="0"/>
                          <a:ea typeface="Times New Roman" panose="02020603050405020304" pitchFamily="18" charset="0"/>
                        </a:rPr>
                      </a:br>
                      <a:r>
                        <a:rPr lang="pl-PL" sz="1400" dirty="0" smtClean="0">
                          <a:effectLst/>
                          <a:latin typeface="Arial" panose="020B0604020202020204" pitchFamily="34" charset="0"/>
                          <a:ea typeface="Times New Roman" panose="02020603050405020304" pitchFamily="18" charset="0"/>
                        </a:rPr>
                        <a:t>z zastosowaniem mieszanki mineralno-cementowo-emulsyjnej (MCE) spowodowały, iż nie ma możliwości wykonania pełnego zakresu prac </a:t>
                      </a:r>
                      <a:br>
                        <a:rPr lang="pl-PL" sz="1400" dirty="0" smtClean="0">
                          <a:effectLst/>
                          <a:latin typeface="Arial" panose="020B0604020202020204" pitchFamily="34" charset="0"/>
                          <a:ea typeface="Times New Roman" panose="02020603050405020304" pitchFamily="18" charset="0"/>
                        </a:rPr>
                      </a:br>
                      <a:r>
                        <a:rPr lang="pl-PL" sz="1400" dirty="0" smtClean="0">
                          <a:effectLst/>
                          <a:latin typeface="Arial" panose="020B0604020202020204" pitchFamily="34" charset="0"/>
                          <a:ea typeface="Times New Roman" panose="02020603050405020304" pitchFamily="18" charset="0"/>
                        </a:rPr>
                        <a:t>w 2019 r.</a:t>
                      </a:r>
                    </a:p>
                    <a:p>
                      <a:pPr algn="l" fontAlgn="t"/>
                      <a:endParaRPr lang="pl-PL" sz="1400" dirty="0" smtClean="0">
                        <a:effectLst/>
                        <a:latin typeface="Arial" panose="020B0604020202020204" pitchFamily="34" charset="0"/>
                        <a:ea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348442820"/>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pPr algn="ctr">
              <a:spcBef>
                <a:spcPct val="0"/>
              </a:spcBef>
            </a:pPr>
            <a:r>
              <a:rPr lang="pl-PL" altLang="pl-PL" sz="3200" b="1" dirty="0">
                <a:solidFill>
                  <a:schemeClr val="tx1"/>
                </a:solidFill>
                <a:cs typeface="Tahoma" panose="020B0604030504040204" pitchFamily="34" charset="0"/>
              </a:rPr>
              <a:t>Autopoprawka nr 1</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zmiany związane z przeniesieniem </a:t>
            </a:r>
            <a:r>
              <a:rPr lang="pl-PL" altLang="pl-PL" sz="3200" b="1" dirty="0" smtClean="0">
                <a:solidFill>
                  <a:schemeClr val="tx1"/>
                </a:solidFill>
                <a:cs typeface="Tahoma" panose="020B0604030504040204" pitchFamily="34" charset="0"/>
              </a:rPr>
              <a:t>wydatków </a:t>
            </a:r>
            <a:r>
              <a:rPr lang="pl-PL" altLang="pl-PL" sz="3200" b="1" dirty="0">
                <a:solidFill>
                  <a:schemeClr val="tx1"/>
                </a:solidFill>
                <a:cs typeface="Tahoma" panose="020B0604030504040204" pitchFamily="34" charset="0"/>
              </a:rPr>
              <a:t>z </a:t>
            </a:r>
            <a:r>
              <a:rPr lang="pl-PL" altLang="pl-PL" sz="3200" b="1" dirty="0" smtClean="0">
                <a:solidFill>
                  <a:schemeClr val="tx1"/>
                </a:solidFill>
                <a:cs typeface="Tahoma" panose="020B0604030504040204" pitchFamily="34" charset="0"/>
              </a:rPr>
              <a:t>2019 </a:t>
            </a:r>
            <a:r>
              <a:rPr lang="pl-PL" altLang="pl-PL" sz="3200" b="1" dirty="0">
                <a:solidFill>
                  <a:schemeClr val="tx1"/>
                </a:solidFill>
                <a:cs typeface="Tahoma" panose="020B0604030504040204" pitchFamily="34" charset="0"/>
              </a:rPr>
              <a:t>r.</a:t>
            </a:r>
            <a:br>
              <a:rPr lang="pl-PL" altLang="pl-PL" sz="3200" b="1" dirty="0">
                <a:solidFill>
                  <a:schemeClr val="tx1"/>
                </a:solidFill>
                <a:cs typeface="Tahoma" panose="020B0604030504040204" pitchFamily="34" charset="0"/>
              </a:rPr>
            </a:br>
            <a:r>
              <a:rPr lang="pl-PL" altLang="pl-PL" sz="2800" b="1" dirty="0">
                <a:solidFill>
                  <a:srgbClr val="3333FF"/>
                </a:solidFill>
                <a:latin typeface="Tahoma" panose="020B0604030504040204" pitchFamily="34" charset="0"/>
              </a:rPr>
              <a:t>Zwiększenie wydatków budżetu </a:t>
            </a:r>
            <a:r>
              <a:rPr lang="pl-PL" altLang="pl-PL" sz="2800" b="1" dirty="0" smtClean="0">
                <a:solidFill>
                  <a:srgbClr val="3333FF"/>
                </a:solidFill>
                <a:latin typeface="Tahoma" panose="020B0604030504040204" pitchFamily="34" charset="0"/>
              </a:rPr>
              <a:t>m.in. w </a:t>
            </a:r>
            <a:r>
              <a:rPr lang="pl-PL" altLang="pl-PL" sz="2800" b="1" dirty="0">
                <a:solidFill>
                  <a:srgbClr val="3333FF"/>
                </a:solidFill>
                <a:latin typeface="Tahoma" panose="020B0604030504040204" pitchFamily="34" charset="0"/>
              </a:rPr>
              <a:t>działach:</a:t>
            </a:r>
            <a:endParaRPr lang="pl-PL" altLang="pl-PL" sz="2800" b="1" dirty="0"/>
          </a:p>
        </p:txBody>
      </p:sp>
      <p:graphicFrame>
        <p:nvGraphicFramePr>
          <p:cNvPr id="5" name="Tabela 4"/>
          <p:cNvGraphicFramePr>
            <a:graphicFrameLocks noGrp="1"/>
          </p:cNvGraphicFramePr>
          <p:nvPr>
            <p:extLst>
              <p:ext uri="{D42A27DB-BD31-4B8C-83A1-F6EECF244321}">
                <p14:modId xmlns:p14="http://schemas.microsoft.com/office/powerpoint/2010/main" val="1852218642"/>
              </p:ext>
            </p:extLst>
          </p:nvPr>
        </p:nvGraphicFramePr>
        <p:xfrm>
          <a:off x="856343" y="2282425"/>
          <a:ext cx="10871199" cy="5488862"/>
        </p:xfrm>
        <a:graphic>
          <a:graphicData uri="http://schemas.openxmlformats.org/drawingml/2006/table">
            <a:tbl>
              <a:tblPr/>
              <a:tblGrid>
                <a:gridCol w="3429345"/>
                <a:gridCol w="1135862"/>
                <a:gridCol w="6305992"/>
              </a:tblGrid>
              <a:tr h="366716">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a:t>
                      </a:r>
                      <a:endParaRPr lang="pl-PL" sz="1200" b="1" i="0" u="none" strike="noStrike" dirty="0" smtClean="0">
                        <a:solidFill>
                          <a:schemeClr val="tx1"/>
                        </a:solidFill>
                        <a:effectLst/>
                        <a:latin typeface="Roboto Bold"/>
                      </a:endParaRPr>
                    </a:p>
                    <a:p>
                      <a:pPr algn="ctr" fontAlgn="ctr"/>
                      <a:r>
                        <a:rPr lang="pl-PL" sz="1200" b="1" i="0" u="none" strike="noStrike" dirty="0" smtClean="0">
                          <a:solidFill>
                            <a:schemeClr val="tx1"/>
                          </a:solidFill>
                          <a:effectLst/>
                          <a:latin typeface="Roboto Bold"/>
                        </a:rPr>
                        <a:t>w </a:t>
                      </a:r>
                      <a:r>
                        <a:rPr lang="pl-PL" sz="1200" b="1" i="0" u="none" strike="noStrike" dirty="0">
                          <a:solidFill>
                            <a:schemeClr val="tx1"/>
                          </a:solidFill>
                          <a:effectLst/>
                          <a:latin typeface="Roboto Bold"/>
                        </a:rPr>
                        <a:t>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281797">
                <a:tc gridSpan="3">
                  <a:txBody>
                    <a:bodyPr/>
                    <a:lstStyle/>
                    <a:p>
                      <a:pPr algn="ctr" fontAlgn="b"/>
                      <a:r>
                        <a:rPr lang="pl-PL" sz="1400" b="1" i="0" u="none" strike="noStrike" dirty="0">
                          <a:solidFill>
                            <a:schemeClr val="tx1"/>
                          </a:solidFill>
                          <a:effectLst/>
                          <a:latin typeface="Roboto Bold"/>
                        </a:rPr>
                        <a:t>Transport  i łączność </a:t>
                      </a:r>
                      <a:r>
                        <a:rPr lang="pl-PL" sz="1400" b="1" i="0" u="none" strike="noStrike" dirty="0" smtClean="0">
                          <a:solidFill>
                            <a:schemeClr val="tx1"/>
                          </a:solidFill>
                          <a:effectLst/>
                          <a:latin typeface="Roboto Bold"/>
                        </a:rPr>
                        <a:t>m.in. na </a:t>
                      </a:r>
                      <a:r>
                        <a:rPr lang="pl-PL" sz="1400" b="1" i="0" u="none" strike="noStrike" dirty="0">
                          <a:solidFill>
                            <a:schemeClr val="tx1"/>
                          </a:solidFill>
                          <a:effectLst/>
                          <a:latin typeface="Roboto Bold"/>
                        </a:rPr>
                        <a:t>zadania: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1182803">
                <a:tc>
                  <a:txBody>
                    <a:bodyPr/>
                    <a:lstStyle/>
                    <a:p>
                      <a:pPr algn="l" fontAlgn="ctr"/>
                      <a:r>
                        <a:rPr lang="pl-PL" sz="1400" b="0" i="0" u="none" strike="noStrike" baseline="0" dirty="0" smtClean="0">
                          <a:solidFill>
                            <a:srgbClr val="000000"/>
                          </a:solidFill>
                          <a:effectLst/>
                          <a:latin typeface="Roboto Bold"/>
                        </a:rPr>
                        <a:t> </a:t>
                      </a:r>
                      <a:r>
                        <a:rPr lang="pl-PL" sz="1400" b="0" i="0" u="none" strike="noStrike" dirty="0" smtClean="0">
                          <a:solidFill>
                            <a:srgbClr val="000000"/>
                          </a:solidFill>
                          <a:effectLst/>
                          <a:latin typeface="Roboto Bold"/>
                        </a:rPr>
                        <a:t>Wypłaty odszkodowań za nieruchomości w ramach  inwestycji ZDW</a:t>
                      </a:r>
                      <a:endParaRPr lang="pl-PL" sz="1400" b="0" i="0" u="none" strike="noStrike" dirty="0">
                        <a:solidFill>
                          <a:srgbClr val="000000"/>
                        </a:solidFill>
                        <a:effectLst/>
                        <a:latin typeface="Roboto Bold"/>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defTabSz="584200" eaLnBrk="1" fontAlgn="ctr" hangingPunct="1"/>
                      <a:r>
                        <a:rPr lang="pl-PL" sz="1400" b="0" i="0" u="none" strike="noStrike" dirty="0" smtClean="0">
                          <a:solidFill>
                            <a:schemeClr val="tx1"/>
                          </a:solidFill>
                          <a:effectLst/>
                          <a:latin typeface="Roboto Bold"/>
                          <a:ea typeface="+mn-ea"/>
                          <a:cs typeface="Arial" panose="020B0604020202020204" pitchFamily="34" charset="0"/>
                          <a:sym typeface="Palatino"/>
                        </a:rPr>
                        <a:t>953 575</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a:r>
                        <a:rPr lang="pl-PL" sz="1400" b="0" i="0" u="none" strike="noStrike" dirty="0" smtClean="0">
                          <a:solidFill>
                            <a:schemeClr val="tx1"/>
                          </a:solidFill>
                          <a:effectLst/>
                          <a:latin typeface="Roboto Bold"/>
                          <a:ea typeface="+mn-ea"/>
                          <a:cs typeface="Arial" panose="020B0604020202020204" pitchFamily="34" charset="0"/>
                          <a:sym typeface="Palatino"/>
                        </a:rPr>
                        <a:t>Z uwagi na brak możliwości wydania przez Wojewodę w 2019 roku decyzji odszkodowawczych za</a:t>
                      </a:r>
                      <a:r>
                        <a:rPr lang="pl-PL" sz="1400" b="0" i="0" u="none" strike="noStrike" baseline="0" dirty="0" smtClean="0">
                          <a:solidFill>
                            <a:schemeClr val="tx1"/>
                          </a:solidFill>
                          <a:effectLst/>
                          <a:latin typeface="Roboto Bold"/>
                          <a:ea typeface="+mn-ea"/>
                          <a:cs typeface="Arial" panose="020B0604020202020204" pitchFamily="34" charset="0"/>
                          <a:sym typeface="Palatino"/>
                        </a:rPr>
                        <a:t> </a:t>
                      </a:r>
                      <a:r>
                        <a:rPr lang="pl-PL" sz="1400" b="0" i="0" u="none" strike="noStrike" dirty="0" smtClean="0">
                          <a:solidFill>
                            <a:schemeClr val="tx1"/>
                          </a:solidFill>
                          <a:effectLst/>
                          <a:latin typeface="Roboto Bold"/>
                          <a:ea typeface="+mn-ea"/>
                          <a:cs typeface="Arial" panose="020B0604020202020204" pitchFamily="34" charset="0"/>
                          <a:sym typeface="Palatino"/>
                        </a:rPr>
                        <a:t>przejęte na rzecz Województwa nieruchomości.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668890">
                <a:tc>
                  <a:txBody>
                    <a:bodyPr/>
                    <a:lstStyle/>
                    <a:p>
                      <a:pPr algn="l" fontAlgn="ctr"/>
                      <a:r>
                        <a:rPr lang="pl-PL" sz="1400" b="0" i="0" u="none" strike="noStrike" dirty="0">
                          <a:solidFill>
                            <a:srgbClr val="000000"/>
                          </a:solidFill>
                          <a:effectLst/>
                          <a:latin typeface="Roboto Bold"/>
                        </a:rPr>
                        <a:t>Rozbudowa DW 971 w m. Krynica – Zdrój - Działanie 7.1 RPO</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dirty="0" smtClean="0">
                          <a:solidFill>
                            <a:schemeClr val="tx1"/>
                          </a:solidFill>
                          <a:effectLst/>
                          <a:latin typeface="Roboto Bold"/>
                          <a:ea typeface="+mn-ea"/>
                          <a:cs typeface="Arial" panose="020B0604020202020204" pitchFamily="34" charset="0"/>
                          <a:sym typeface="Palatino"/>
                        </a:rPr>
                        <a:t>744 862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584200" eaLnBrk="1" fontAlgn="auto"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Z uwagi na odwołania od decyzji odszkodowawczych w Ministerstwie Inwestycji i Rozwoju nie ma możliwości wydatkowania całości zabezpieczonych środków finansowych w 2019 roku.</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0087">
                <a:tc>
                  <a:txBody>
                    <a:bodyPr/>
                    <a:lstStyle/>
                    <a:p>
                      <a:pPr algn="l" fontAlgn="ctr"/>
                      <a:r>
                        <a:rPr lang="pl-PL" sz="1400" b="0" i="0" u="none" strike="noStrike" dirty="0" smtClean="0">
                          <a:solidFill>
                            <a:srgbClr val="000000"/>
                          </a:solidFill>
                          <a:effectLst/>
                          <a:latin typeface="Roboto Bold"/>
                        </a:rPr>
                        <a:t>Rozbudowa DW 977 Gorlice-granica Państwa - Działanie 7.1 RPO</a:t>
                      </a:r>
                      <a:endParaRPr lang="pl-PL" sz="1400" b="0" i="0" u="none" strike="noStrike" dirty="0">
                        <a:solidFill>
                          <a:srgbClr val="000000"/>
                        </a:solidFill>
                        <a:effectLst/>
                        <a:latin typeface="Roboto Bold"/>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defTabSz="584200" eaLnBrk="1" fontAlgn="ctr" hangingPunct="1"/>
                      <a:r>
                        <a:rPr lang="pl-PL" sz="1400" b="0" i="0" u="none" strike="noStrike" dirty="0" smtClean="0">
                          <a:solidFill>
                            <a:schemeClr val="tx1"/>
                          </a:solidFill>
                          <a:effectLst/>
                          <a:latin typeface="Roboto Bold"/>
                          <a:ea typeface="+mn-ea"/>
                          <a:cs typeface="Arial" panose="020B0604020202020204" pitchFamily="34" charset="0"/>
                          <a:sym typeface="Palatino"/>
                        </a:rPr>
                        <a:t>1 299 999</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defTabSz="584200" eaLnBrk="1" hangingPunct="1"/>
                      <a:r>
                        <a:rPr lang="pl-PL" sz="1400" b="0" i="0" u="none" strike="noStrike" dirty="0" smtClean="0">
                          <a:solidFill>
                            <a:schemeClr val="tx1"/>
                          </a:solidFill>
                          <a:effectLst/>
                          <a:latin typeface="Roboto Bold"/>
                          <a:ea typeface="+mn-ea"/>
                          <a:cs typeface="Arial" panose="020B0604020202020204" pitchFamily="34" charset="0"/>
                          <a:sym typeface="Palatino"/>
                        </a:rPr>
                        <a:t>Przedłużająca się procedura uregulowania spraw formalno-prawnych związana między innymi z regulacją i podziałami działek, skutkowała wydaniem decyzji ZRID w okresie późniejszym niż wcześniej zakładano, co spowodowało konieczność zmiany terminu zakończenia zadania z 2019 na 2020 rok.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648572250"/>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pPr algn="ctr">
              <a:spcBef>
                <a:spcPct val="0"/>
              </a:spcBef>
            </a:pPr>
            <a:r>
              <a:rPr lang="pl-PL" altLang="pl-PL" sz="3200" b="1" dirty="0">
                <a:solidFill>
                  <a:schemeClr val="tx1"/>
                </a:solidFill>
                <a:cs typeface="Tahoma" panose="020B0604030504040204" pitchFamily="34" charset="0"/>
              </a:rPr>
              <a:t>Autopoprawka nr 1</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zmiany związane z przeniesieniem </a:t>
            </a:r>
            <a:r>
              <a:rPr lang="pl-PL" altLang="pl-PL" sz="3200" b="1" dirty="0" smtClean="0">
                <a:solidFill>
                  <a:schemeClr val="tx1"/>
                </a:solidFill>
                <a:cs typeface="Tahoma" panose="020B0604030504040204" pitchFamily="34" charset="0"/>
              </a:rPr>
              <a:t>wydatków </a:t>
            </a:r>
            <a:r>
              <a:rPr lang="pl-PL" altLang="pl-PL" sz="3200" b="1" dirty="0">
                <a:solidFill>
                  <a:schemeClr val="tx1"/>
                </a:solidFill>
                <a:cs typeface="Tahoma" panose="020B0604030504040204" pitchFamily="34" charset="0"/>
              </a:rPr>
              <a:t>z </a:t>
            </a:r>
            <a:r>
              <a:rPr lang="pl-PL" altLang="pl-PL" sz="3200" b="1" dirty="0" smtClean="0">
                <a:solidFill>
                  <a:schemeClr val="tx1"/>
                </a:solidFill>
                <a:cs typeface="Tahoma" panose="020B0604030504040204" pitchFamily="34" charset="0"/>
              </a:rPr>
              <a:t>2019 </a:t>
            </a:r>
            <a:r>
              <a:rPr lang="pl-PL" altLang="pl-PL" sz="3200" b="1" dirty="0">
                <a:solidFill>
                  <a:schemeClr val="tx1"/>
                </a:solidFill>
                <a:cs typeface="Tahoma" panose="020B0604030504040204" pitchFamily="34" charset="0"/>
              </a:rPr>
              <a:t>r.</a:t>
            </a:r>
            <a:br>
              <a:rPr lang="pl-PL" altLang="pl-PL" sz="3200" b="1" dirty="0">
                <a:solidFill>
                  <a:schemeClr val="tx1"/>
                </a:solidFill>
                <a:cs typeface="Tahoma" panose="020B0604030504040204" pitchFamily="34" charset="0"/>
              </a:rPr>
            </a:br>
            <a:r>
              <a:rPr lang="pl-PL" altLang="pl-PL" sz="2800" b="1" dirty="0">
                <a:solidFill>
                  <a:srgbClr val="3333FF"/>
                </a:solidFill>
                <a:latin typeface="Tahoma" panose="020B0604030504040204" pitchFamily="34" charset="0"/>
              </a:rPr>
              <a:t>Zwiększenie wydatków budżetu m.in. w działach:</a:t>
            </a:r>
            <a:endParaRPr lang="pl-PL" altLang="pl-PL" sz="2800" b="1" dirty="0"/>
          </a:p>
        </p:txBody>
      </p:sp>
      <p:graphicFrame>
        <p:nvGraphicFramePr>
          <p:cNvPr id="5" name="Tabela 4"/>
          <p:cNvGraphicFramePr>
            <a:graphicFrameLocks noGrp="1"/>
          </p:cNvGraphicFramePr>
          <p:nvPr>
            <p:extLst>
              <p:ext uri="{D42A27DB-BD31-4B8C-83A1-F6EECF244321}">
                <p14:modId xmlns:p14="http://schemas.microsoft.com/office/powerpoint/2010/main" val="3492607752"/>
              </p:ext>
            </p:extLst>
          </p:nvPr>
        </p:nvGraphicFramePr>
        <p:xfrm>
          <a:off x="957943" y="2278744"/>
          <a:ext cx="10827657" cy="6292380"/>
        </p:xfrm>
        <a:graphic>
          <a:graphicData uri="http://schemas.openxmlformats.org/drawingml/2006/table">
            <a:tbl>
              <a:tblPr/>
              <a:tblGrid>
                <a:gridCol w="3415609"/>
                <a:gridCol w="1131313"/>
                <a:gridCol w="6280735"/>
              </a:tblGrid>
              <a:tr h="409340">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a:t>
                      </a:r>
                      <a:endParaRPr lang="pl-PL" sz="1200" b="1" i="0" u="none" strike="noStrike" dirty="0" smtClean="0">
                        <a:solidFill>
                          <a:schemeClr val="tx1"/>
                        </a:solidFill>
                        <a:effectLst/>
                        <a:latin typeface="Roboto Bold"/>
                      </a:endParaRPr>
                    </a:p>
                    <a:p>
                      <a:pPr algn="ctr" fontAlgn="ctr"/>
                      <a:r>
                        <a:rPr lang="pl-PL" sz="1200" b="1" i="0" u="none" strike="noStrike" dirty="0" smtClean="0">
                          <a:solidFill>
                            <a:schemeClr val="tx1"/>
                          </a:solidFill>
                          <a:effectLst/>
                          <a:latin typeface="Roboto Bold"/>
                        </a:rPr>
                        <a:t>w </a:t>
                      </a:r>
                      <a:r>
                        <a:rPr lang="pl-PL" sz="1200" b="1" i="0" u="none" strike="noStrike" dirty="0">
                          <a:solidFill>
                            <a:schemeClr val="tx1"/>
                          </a:solidFill>
                          <a:effectLst/>
                          <a:latin typeface="Roboto Bold"/>
                        </a:rPr>
                        <a:t>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r>
              <a:tr h="209864">
                <a:tc gridSpan="3">
                  <a:txBody>
                    <a:bodyPr/>
                    <a:lstStyle/>
                    <a:p>
                      <a:pPr algn="ctr" fontAlgn="b"/>
                      <a:r>
                        <a:rPr lang="pl-PL" sz="1400" b="1" i="0" u="none" strike="noStrike" dirty="0" smtClean="0">
                          <a:solidFill>
                            <a:schemeClr val="tx1"/>
                          </a:solidFill>
                          <a:effectLst/>
                          <a:latin typeface="Roboto Bold"/>
                        </a:rPr>
                        <a:t>Ochrona zdrowia na zadanie:</a:t>
                      </a:r>
                      <a:endParaRPr lang="pl-PL" sz="1400" b="1" i="0" u="none" strike="noStrike" dirty="0">
                        <a:solidFill>
                          <a:schemeClr val="tx1"/>
                        </a:solidFill>
                        <a:effectLst/>
                        <a:latin typeface="Roboto Bold"/>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1602037">
                <a:tc>
                  <a:txBody>
                    <a:bodyPr/>
                    <a:lstStyle/>
                    <a:p>
                      <a:pPr algn="l" fontAlgn="ctr"/>
                      <a:r>
                        <a:rPr lang="pl-PL" sz="1400" b="0" i="0" u="none" strike="noStrike" dirty="0" smtClean="0">
                          <a:solidFill>
                            <a:schemeClr val="tx1"/>
                          </a:solidFill>
                          <a:effectLst/>
                          <a:latin typeface="Roboto Bold"/>
                          <a:ea typeface="+mn-ea"/>
                          <a:cs typeface="Arial" panose="020B0604020202020204" pitchFamily="34" charset="0"/>
                          <a:sym typeface="Palatino"/>
                        </a:rPr>
                        <a:t>Modernizacja zewnętrznych traktów komunikacyjnych w budynku głównym Szpitala Specjalistycznego im. Ludwika Rydygiera w Krakowie sp. z o.o.</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l-PL" sz="1400" b="0" i="0" u="none" strike="noStrike" dirty="0" smtClean="0">
                          <a:solidFill>
                            <a:schemeClr val="tx1"/>
                          </a:solidFill>
                          <a:effectLst/>
                          <a:latin typeface="Roboto Bold"/>
                          <a:ea typeface="+mn-ea"/>
                          <a:cs typeface="Arial" panose="020B0604020202020204" pitchFamily="34" charset="0"/>
                          <a:sym typeface="Palatino"/>
                        </a:rPr>
                        <a:t>100 000</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84200" eaLnBrk="1" fontAlgn="ctr" latinLnBrk="0" hangingPunct="1">
                        <a:lnSpc>
                          <a:spcPct val="100000"/>
                        </a:lnSpc>
                        <a:spcBef>
                          <a:spcPts val="0"/>
                        </a:spcBef>
                        <a:spcAft>
                          <a:spcPts val="0"/>
                        </a:spcAft>
                        <a:buClrTx/>
                        <a:buSzTx/>
                        <a:buFontTx/>
                        <a:buNone/>
                        <a:tabLst/>
                        <a:defRPr/>
                      </a:pPr>
                      <a:endParaRPr lang="pl-PL" sz="1400" b="0" i="0" u="none" strike="noStrike" dirty="0" smtClean="0">
                        <a:solidFill>
                          <a:schemeClr val="tx1"/>
                        </a:solidFill>
                        <a:effectLst/>
                        <a:latin typeface="Roboto Bold"/>
                        <a:ea typeface="+mn-ea"/>
                        <a:cs typeface="Arial" panose="020B0604020202020204" pitchFamily="34" charset="0"/>
                        <a:sym typeface="Palatino"/>
                      </a:endParaRPr>
                    </a:p>
                    <a:p>
                      <a:pPr marL="0" marR="0" lvl="0" indent="0" algn="l" defTabSz="584200" eaLnBrk="1" fontAlgn="ctr"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Postępowanie przetargowe na realizację zadania zostało unieważnione z uwagi na fakt, że złożona oferta przekraczała o 64% kwotę, zaplanowaną na zadanie. W 2019 r. nie będzie możliwe skuteczne ponowienie procedury i realizacja zakresu opracowania dokumentacji technicznej oraz wydatkowanie środków</a:t>
                      </a:r>
                    </a:p>
                    <a:p>
                      <a:pPr marL="0" marR="0" lvl="0" indent="0" algn="l" defTabSz="584200" eaLnBrk="1" fontAlgn="ctr" latinLnBrk="0" hangingPunct="1">
                        <a:lnSpc>
                          <a:spcPct val="100000"/>
                        </a:lnSpc>
                        <a:spcBef>
                          <a:spcPts val="0"/>
                        </a:spcBef>
                        <a:spcAft>
                          <a:spcPts val="0"/>
                        </a:spcAft>
                        <a:buClrTx/>
                        <a:buSzTx/>
                        <a:buFontTx/>
                        <a:buNone/>
                        <a:tabLst/>
                        <a:defRPr/>
                      </a:pP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88985">
                <a:tc>
                  <a:txBody>
                    <a:bodyPr/>
                    <a:lstStyle/>
                    <a:p>
                      <a:pPr marL="0" marR="0" indent="0" algn="l" defTabSz="584200" eaLnBrk="1" fontAlgn="b"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Zakup nowego oprogramowania dla Szpitala Specjalistycznego im. J. Dietla w Krakowie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584200" eaLnBrk="1" fontAlgn="ctr" hangingPunct="1"/>
                      <a:r>
                        <a:rPr lang="pl-PL" sz="1400" b="0" i="0" u="none" strike="noStrike" dirty="0" smtClean="0">
                          <a:solidFill>
                            <a:schemeClr val="tx1"/>
                          </a:solidFill>
                          <a:effectLst/>
                          <a:latin typeface="Roboto Bold"/>
                          <a:ea typeface="+mn-ea"/>
                          <a:cs typeface="Arial" panose="020B0604020202020204" pitchFamily="34" charset="0"/>
                          <a:sym typeface="Palatino"/>
                        </a:rPr>
                        <a:t>250 000</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584200" eaLnBrk="1" fontAlgn="t"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Na zakup i wdrożenie oprogramowania HIS (Szpitalny System Informacyjny).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69133">
                <a:tc>
                  <a:txBody>
                    <a:bodyPr/>
                    <a:lstStyle/>
                    <a:p>
                      <a:pPr algn="l" defTabSz="584200" eaLnBrk="1" fontAlgn="ctr" hangingPunct="1"/>
                      <a:r>
                        <a:rPr lang="pl-PL" sz="1400" b="0" i="0" u="none" strike="noStrike" dirty="0" smtClean="0">
                          <a:solidFill>
                            <a:schemeClr val="tx1"/>
                          </a:solidFill>
                          <a:effectLst/>
                          <a:latin typeface="Roboto Bold"/>
                          <a:ea typeface="+mn-ea"/>
                          <a:cs typeface="Arial" panose="020B0604020202020204" pitchFamily="34" charset="0"/>
                          <a:sym typeface="Palatino"/>
                        </a:rPr>
                        <a:t>Poprawa jakości świadczonych usług zdrowotnych i bezpieczeństwa pacjentów Szpitala Specjalistycznego im. J. Dietla przy ul. Skarbowej 1 - Działanie 12.1 RPO</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l-PL" sz="1400" b="0" i="0" u="none" strike="noStrike" dirty="0" smtClean="0">
                          <a:solidFill>
                            <a:schemeClr val="tx1"/>
                          </a:solidFill>
                          <a:effectLst/>
                          <a:latin typeface="Roboto Bold"/>
                          <a:ea typeface="+mn-ea"/>
                          <a:cs typeface="Arial" panose="020B0604020202020204" pitchFamily="34" charset="0"/>
                          <a:sym typeface="Palatino"/>
                        </a:rPr>
                        <a:t>877 468</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584200" eaLnBrk="1" fontAlgn="t" latinLnBrk="0" hangingPunct="1">
                        <a:lnSpc>
                          <a:spcPct val="100000"/>
                        </a:lnSpc>
                        <a:spcBef>
                          <a:spcPts val="0"/>
                        </a:spcBef>
                        <a:spcAft>
                          <a:spcPts val="0"/>
                        </a:spcAft>
                        <a:buClrTx/>
                        <a:buSzTx/>
                        <a:buFontTx/>
                        <a:buNone/>
                        <a:tabLst/>
                        <a:defRPr/>
                      </a:pPr>
                      <a:endParaRPr lang="pl-PL" sz="1400" b="0" i="0" u="none" strike="noStrike" dirty="0" smtClean="0">
                        <a:solidFill>
                          <a:schemeClr val="tx1"/>
                        </a:solidFill>
                        <a:effectLst/>
                        <a:latin typeface="Roboto Bold"/>
                        <a:ea typeface="+mn-ea"/>
                        <a:cs typeface="Arial" panose="020B0604020202020204" pitchFamily="34" charset="0"/>
                        <a:sym typeface="Palatino"/>
                      </a:endParaRPr>
                    </a:p>
                    <a:p>
                      <a:pPr marL="0" marR="0" indent="0" algn="l" defTabSz="584200" eaLnBrk="1" fontAlgn="t"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Wydłużył się termin realizacji zadania w związku z aktualizacją dokumentacji technicznej w zakresie instalacji przeciwpożarowej</a:t>
                      </a:r>
                      <a:r>
                        <a:rPr lang="pl-PL" sz="1400" b="0" i="0" u="none" strike="noStrike" baseline="0" dirty="0" smtClean="0">
                          <a:solidFill>
                            <a:schemeClr val="tx1"/>
                          </a:solidFill>
                          <a:effectLst/>
                          <a:latin typeface="Roboto Bold"/>
                          <a:ea typeface="+mn-ea"/>
                          <a:cs typeface="Arial" panose="020B0604020202020204" pitchFamily="34" charset="0"/>
                          <a:sym typeface="Palatino"/>
                        </a:rPr>
                        <a:t> w związku z czym roboty budowlane rozpoczęły się później niż planowano. </a:t>
                      </a:r>
                      <a:endParaRPr lang="pl-PL" sz="1400" b="0" i="0" u="none" strike="noStrike" dirty="0" smtClean="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36960583"/>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pPr algn="ctr">
              <a:spcBef>
                <a:spcPct val="0"/>
              </a:spcBef>
            </a:pPr>
            <a:r>
              <a:rPr lang="pl-PL" altLang="pl-PL" sz="3200" b="1" dirty="0">
                <a:solidFill>
                  <a:schemeClr val="tx1"/>
                </a:solidFill>
                <a:cs typeface="Tahoma" panose="020B0604030504040204" pitchFamily="34" charset="0"/>
              </a:rPr>
              <a:t>Autopoprawka nr 1</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zmiany związane z przeniesieniem </a:t>
            </a:r>
            <a:r>
              <a:rPr lang="pl-PL" altLang="pl-PL" sz="3200" b="1" dirty="0" smtClean="0">
                <a:solidFill>
                  <a:schemeClr val="tx1"/>
                </a:solidFill>
                <a:cs typeface="Tahoma" panose="020B0604030504040204" pitchFamily="34" charset="0"/>
              </a:rPr>
              <a:t>wydatków </a:t>
            </a:r>
            <a:r>
              <a:rPr lang="pl-PL" altLang="pl-PL" sz="3200" b="1" dirty="0">
                <a:solidFill>
                  <a:schemeClr val="tx1"/>
                </a:solidFill>
                <a:cs typeface="Tahoma" panose="020B0604030504040204" pitchFamily="34" charset="0"/>
              </a:rPr>
              <a:t>z </a:t>
            </a:r>
            <a:r>
              <a:rPr lang="pl-PL" altLang="pl-PL" sz="3200" b="1" dirty="0" smtClean="0">
                <a:solidFill>
                  <a:schemeClr val="tx1"/>
                </a:solidFill>
                <a:cs typeface="Tahoma" panose="020B0604030504040204" pitchFamily="34" charset="0"/>
              </a:rPr>
              <a:t>2019 </a:t>
            </a:r>
            <a:r>
              <a:rPr lang="pl-PL" altLang="pl-PL" sz="3200" b="1" dirty="0">
                <a:solidFill>
                  <a:schemeClr val="tx1"/>
                </a:solidFill>
                <a:cs typeface="Tahoma" panose="020B0604030504040204" pitchFamily="34" charset="0"/>
              </a:rPr>
              <a:t>r.</a:t>
            </a:r>
            <a:br>
              <a:rPr lang="pl-PL" altLang="pl-PL" sz="3200" b="1" dirty="0">
                <a:solidFill>
                  <a:schemeClr val="tx1"/>
                </a:solidFill>
                <a:cs typeface="Tahoma" panose="020B0604030504040204" pitchFamily="34" charset="0"/>
              </a:rPr>
            </a:br>
            <a:r>
              <a:rPr lang="pl-PL" altLang="pl-PL" sz="2800" b="1" dirty="0">
                <a:solidFill>
                  <a:srgbClr val="3333FF"/>
                </a:solidFill>
                <a:latin typeface="Tahoma" panose="020B0604030504040204" pitchFamily="34" charset="0"/>
              </a:rPr>
              <a:t>Zwiększenie wydatków budżetu m.in. w działach:</a:t>
            </a:r>
            <a:endParaRPr lang="pl-PL" altLang="pl-PL" sz="2800" b="1" dirty="0"/>
          </a:p>
        </p:txBody>
      </p:sp>
      <p:graphicFrame>
        <p:nvGraphicFramePr>
          <p:cNvPr id="5" name="Tabela 4"/>
          <p:cNvGraphicFramePr>
            <a:graphicFrameLocks noGrp="1"/>
          </p:cNvGraphicFramePr>
          <p:nvPr>
            <p:extLst>
              <p:ext uri="{D42A27DB-BD31-4B8C-83A1-F6EECF244321}">
                <p14:modId xmlns:p14="http://schemas.microsoft.com/office/powerpoint/2010/main" val="2018561012"/>
              </p:ext>
            </p:extLst>
          </p:nvPr>
        </p:nvGraphicFramePr>
        <p:xfrm>
          <a:off x="769257" y="2394857"/>
          <a:ext cx="10750767" cy="4552920"/>
        </p:xfrm>
        <a:graphic>
          <a:graphicData uri="http://schemas.openxmlformats.org/drawingml/2006/table">
            <a:tbl>
              <a:tblPr/>
              <a:tblGrid>
                <a:gridCol w="3391354"/>
                <a:gridCol w="1123279"/>
                <a:gridCol w="6236134"/>
              </a:tblGrid>
              <a:tr h="692595">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a:t>
                      </a:r>
                      <a:endParaRPr lang="pl-PL" sz="1200" b="1" i="0" u="none" strike="noStrike" dirty="0" smtClean="0">
                        <a:solidFill>
                          <a:schemeClr val="tx1"/>
                        </a:solidFill>
                        <a:effectLst/>
                        <a:latin typeface="Roboto Bold"/>
                      </a:endParaRPr>
                    </a:p>
                    <a:p>
                      <a:pPr algn="ctr" fontAlgn="ctr"/>
                      <a:r>
                        <a:rPr lang="pl-PL" sz="1200" b="1" i="0" u="none" strike="noStrike" dirty="0" smtClean="0">
                          <a:solidFill>
                            <a:schemeClr val="tx1"/>
                          </a:solidFill>
                          <a:effectLst/>
                          <a:latin typeface="Roboto Bold"/>
                        </a:rPr>
                        <a:t>w </a:t>
                      </a:r>
                      <a:r>
                        <a:rPr lang="pl-PL" sz="1200" b="1" i="0" u="none" strike="noStrike" dirty="0">
                          <a:solidFill>
                            <a:schemeClr val="tx1"/>
                          </a:solidFill>
                          <a:effectLst/>
                          <a:latin typeface="Roboto Bold"/>
                        </a:rPr>
                        <a:t>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663358">
                <a:tc gridSpan="3">
                  <a:txBody>
                    <a:bodyPr/>
                    <a:lstStyle/>
                    <a:p>
                      <a:pPr marL="0" marR="0" indent="0" algn="ctr" defTabSz="584200" eaLnBrk="1" fontAlgn="b" latinLnBrk="0" hangingPunct="1">
                        <a:lnSpc>
                          <a:spcPct val="100000"/>
                        </a:lnSpc>
                        <a:spcBef>
                          <a:spcPts val="0"/>
                        </a:spcBef>
                        <a:spcAft>
                          <a:spcPts val="0"/>
                        </a:spcAft>
                        <a:buClrTx/>
                        <a:buSzTx/>
                        <a:buFontTx/>
                        <a:buNone/>
                        <a:tabLst/>
                        <a:defRPr/>
                      </a:pPr>
                      <a:endParaRPr lang="pl-PL" sz="1400" b="1" i="0" u="none" strike="noStrike" dirty="0" smtClean="0">
                        <a:solidFill>
                          <a:schemeClr val="tx1"/>
                        </a:solidFill>
                        <a:effectLst/>
                        <a:latin typeface="Czcionka tekstu podstawowego"/>
                        <a:ea typeface="+mn-ea"/>
                        <a:cs typeface="+mn-cs"/>
                        <a:sym typeface="Palatino"/>
                      </a:endParaRPr>
                    </a:p>
                    <a:p>
                      <a:pPr marL="0" marR="0" indent="0" algn="ctr" defTabSz="584200" eaLnBrk="1" fontAlgn="b" latinLnBrk="0" hangingPunct="1">
                        <a:lnSpc>
                          <a:spcPct val="100000"/>
                        </a:lnSpc>
                        <a:spcBef>
                          <a:spcPts val="0"/>
                        </a:spcBef>
                        <a:spcAft>
                          <a:spcPts val="0"/>
                        </a:spcAft>
                        <a:buClrTx/>
                        <a:buSzTx/>
                        <a:buFontTx/>
                        <a:buNone/>
                        <a:tabLst/>
                        <a:defRPr/>
                      </a:pPr>
                      <a:r>
                        <a:rPr lang="pl-PL" sz="1400" b="1" i="0" u="none" strike="noStrike" dirty="0" smtClean="0">
                          <a:solidFill>
                            <a:schemeClr val="tx1"/>
                          </a:solidFill>
                          <a:effectLst/>
                          <a:latin typeface="Czcionka tekstu podstawowego"/>
                          <a:ea typeface="+mn-ea"/>
                          <a:cs typeface="+mn-cs"/>
                          <a:sym typeface="Palatino"/>
                        </a:rPr>
                        <a:t>Ogrody botaniczne i zoologiczne oraz naturalne obszary i obiekty chronionej </a:t>
                      </a:r>
                      <a:r>
                        <a:rPr lang="pl-PL" sz="1400" b="1" i="0" u="none" strike="noStrike" dirty="0" smtClean="0">
                          <a:solidFill>
                            <a:schemeClr val="tx1"/>
                          </a:solidFill>
                          <a:effectLst/>
                          <a:latin typeface="Czcionka tekstu podstawowego"/>
                        </a:rPr>
                        <a:t>na zadania:</a:t>
                      </a:r>
                    </a:p>
                    <a:p>
                      <a:pPr algn="ctr" fontAlgn="b"/>
                      <a:endParaRPr lang="pl-PL" sz="1200" b="1"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1573358">
                <a:tc>
                  <a:txBody>
                    <a:bodyPr/>
                    <a:lstStyle/>
                    <a:p>
                      <a:pPr algn="l" fontAlgn="ctr"/>
                      <a:r>
                        <a:rPr lang="pl-PL" sz="1400" dirty="0" smtClean="0">
                          <a:solidFill>
                            <a:schemeClr val="tx1"/>
                          </a:solidFill>
                          <a:effectLst/>
                          <a:latin typeface="Arial" panose="020B0604020202020204" pitchFamily="34" charset="0"/>
                          <a:ea typeface="Times New Roman" panose="02020603050405020304" pitchFamily="18" charset="0"/>
                          <a:cs typeface="+mn-cs"/>
                          <a:sym typeface="Palatino"/>
                        </a:rPr>
                        <a:t>Parki krajobrazowe na TAK – edukacja ekologiczna i ochrona bioróżnorodności na terenie Parków Krajobrazowych Małopolski – Działanie 6.2 RPO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dirty="0" smtClean="0">
                          <a:solidFill>
                            <a:schemeClr val="tx1"/>
                          </a:solidFill>
                          <a:effectLst/>
                          <a:latin typeface="Roboto Bold"/>
                          <a:ea typeface="+mn-ea"/>
                          <a:cs typeface="Arial" panose="020B0604020202020204" pitchFamily="34" charset="0"/>
                          <a:sym typeface="Palatino"/>
                        </a:rPr>
                        <a:t>1 152 683</a:t>
                      </a:r>
                    </a:p>
                    <a:p>
                      <a:pPr algn="ctr" fontAlgn="ctr"/>
                      <a:r>
                        <a:rPr lang="pl-PL" sz="1400" dirty="0" smtClean="0">
                          <a:solidFill>
                            <a:schemeClr val="tx1"/>
                          </a:solidFill>
                          <a:effectLst/>
                          <a:latin typeface="Arial" panose="020B0604020202020204" pitchFamily="34" charset="0"/>
                          <a:ea typeface="Times New Roman" panose="02020603050405020304" pitchFamily="18" charset="0"/>
                          <a:cs typeface="+mn-cs"/>
                          <a:sym typeface="Palatino"/>
                        </a:rPr>
                        <a:t>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584200" eaLnBrk="1" fontAlgn="t" latinLnBrk="0" hangingPunct="1">
                        <a:lnSpc>
                          <a:spcPct val="100000"/>
                        </a:lnSpc>
                        <a:spcBef>
                          <a:spcPts val="0"/>
                        </a:spcBef>
                        <a:spcAft>
                          <a:spcPts val="0"/>
                        </a:spcAft>
                        <a:buClrTx/>
                        <a:buSzTx/>
                        <a:buFontTx/>
                        <a:buNone/>
                        <a:tabLst/>
                        <a:defRPr/>
                      </a:pPr>
                      <a:r>
                        <a:rPr lang="pl-PL" sz="1400" dirty="0" smtClean="0">
                          <a:solidFill>
                            <a:schemeClr val="tx1"/>
                          </a:solidFill>
                          <a:effectLst/>
                          <a:latin typeface="Arial" panose="020B0604020202020204" pitchFamily="34" charset="0"/>
                          <a:ea typeface="Times New Roman" panose="02020603050405020304" pitchFamily="18" charset="0"/>
                          <a:cs typeface="+mn-cs"/>
                          <a:sym typeface="Palatino"/>
                        </a:rPr>
                        <a:t>Zmiana wynika z przesunięcia wydatków związanych z: działaniami w zakresie czynnej ochrony siedlisk naskalnych, rewitalizacją zbiorników wodnych, drukiem publikacji dotyczących czynnej ochrony, wykonaniem zagospodarowania turystycznego na ścieżkach edukacyjnych, przy zrewitalizowanych stawach, przy siedliskach naskalnych oraz nadzorem inwestorskim przy tych działaniach.</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623609">
                <a:tc>
                  <a:txBody>
                    <a:bodyPr/>
                    <a:lstStyle/>
                    <a:p>
                      <a:pPr algn="l" fontAlgn="ctr"/>
                      <a:r>
                        <a:rPr lang="pl-PL" sz="1400" dirty="0" smtClean="0">
                          <a:solidFill>
                            <a:schemeClr val="tx1"/>
                          </a:solidFill>
                          <a:effectLst/>
                          <a:latin typeface="Arial" panose="020B0604020202020204" pitchFamily="34" charset="0"/>
                          <a:ea typeface="Times New Roman" panose="02020603050405020304" pitchFamily="18" charset="0"/>
                          <a:cs typeface="+mn-cs"/>
                          <a:sym typeface="Palatino"/>
                        </a:rPr>
                        <a:t>Utrzymanie różnorodności biologicznej łąk i pastwisk górskich poprzez prowadzenie gospodarki pasterskiej" - Działanie 6.2 RPO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dirty="0" smtClean="0">
                          <a:solidFill>
                            <a:schemeClr val="tx1"/>
                          </a:solidFill>
                          <a:effectLst/>
                          <a:latin typeface="Roboto Bold"/>
                          <a:ea typeface="+mn-ea"/>
                          <a:cs typeface="Arial" panose="020B0604020202020204" pitchFamily="34" charset="0"/>
                          <a:sym typeface="Palatino"/>
                        </a:rPr>
                        <a:t>730 247</a:t>
                      </a:r>
                    </a:p>
                    <a:p>
                      <a:pPr algn="ctr" fontAlgn="ct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584200" eaLnBrk="1" fontAlgn="t" latinLnBrk="0" hangingPunct="1">
                        <a:lnSpc>
                          <a:spcPct val="100000"/>
                        </a:lnSpc>
                        <a:spcBef>
                          <a:spcPts val="0"/>
                        </a:spcBef>
                        <a:spcAft>
                          <a:spcPts val="0"/>
                        </a:spcAft>
                        <a:buClrTx/>
                        <a:buSzTx/>
                        <a:buFontTx/>
                        <a:buNone/>
                        <a:tabLst/>
                        <a:defRPr/>
                      </a:pPr>
                      <a:r>
                        <a:rPr lang="pl-PL" sz="1400" dirty="0" smtClean="0">
                          <a:solidFill>
                            <a:schemeClr val="tx1"/>
                          </a:solidFill>
                          <a:effectLst/>
                          <a:latin typeface="Arial" panose="020B0604020202020204" pitchFamily="34" charset="0"/>
                          <a:ea typeface="Times New Roman" panose="02020603050405020304" pitchFamily="18" charset="0"/>
                          <a:cs typeface="+mn-cs"/>
                          <a:sym typeface="Palatino"/>
                        </a:rPr>
                        <a:t>Ze względu na opóźnienia w ramach postępowań przetargowych, część zadań pierwotnie zaplanowanych w 2019 r. zostaje przesunięta do realizacji na 2020 rok, w tym: zakup tradycyjnego wyposażenia bacówki, promocja projektu i koszty związane z publikacjami projektowymi i materiałami promocyjnymi.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284363901"/>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pPr algn="ctr">
              <a:spcBef>
                <a:spcPct val="0"/>
              </a:spcBef>
            </a:pPr>
            <a:r>
              <a:rPr lang="pl-PL" altLang="pl-PL" sz="3200" b="1" dirty="0">
                <a:solidFill>
                  <a:schemeClr val="tx1"/>
                </a:solidFill>
                <a:cs typeface="Tahoma" panose="020B0604030504040204" pitchFamily="34" charset="0"/>
              </a:rPr>
              <a:t>Autopoprawka nr 1 </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pozostałe zmiany związane </a:t>
            </a:r>
            <a:r>
              <a:rPr lang="pl-PL" altLang="pl-PL" sz="3200" b="1" dirty="0" smtClean="0">
                <a:solidFill>
                  <a:schemeClr val="tx1"/>
                </a:solidFill>
                <a:cs typeface="Tahoma" panose="020B0604030504040204" pitchFamily="34" charset="0"/>
              </a:rPr>
              <a:t>z </a:t>
            </a:r>
            <a:r>
              <a:rPr lang="pl-PL" altLang="pl-PL" sz="3200" b="1" dirty="0">
                <a:solidFill>
                  <a:schemeClr val="tx1"/>
                </a:solidFill>
                <a:cs typeface="Tahoma" panose="020B0604030504040204" pitchFamily="34" charset="0"/>
              </a:rPr>
              <a:t>przeniesieniem </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wydatków z </a:t>
            </a:r>
            <a:r>
              <a:rPr lang="pl-PL" altLang="pl-PL" sz="3200" b="1" dirty="0" smtClean="0">
                <a:solidFill>
                  <a:schemeClr val="tx1"/>
                </a:solidFill>
                <a:cs typeface="Tahoma" panose="020B0604030504040204" pitchFamily="34" charset="0"/>
              </a:rPr>
              <a:t>2020 </a:t>
            </a:r>
            <a:r>
              <a:rPr lang="pl-PL" altLang="pl-PL" sz="3200" b="1" dirty="0">
                <a:solidFill>
                  <a:schemeClr val="tx1"/>
                </a:solidFill>
                <a:cs typeface="Tahoma" panose="020B0604030504040204" pitchFamily="34" charset="0"/>
              </a:rPr>
              <a:t>r</a:t>
            </a:r>
            <a:r>
              <a:rPr lang="pl-PL" altLang="pl-PL" sz="3200" b="1" dirty="0" smtClean="0">
                <a:solidFill>
                  <a:schemeClr val="tx1"/>
                </a:solidFill>
                <a:cs typeface="Tahoma" panose="020B0604030504040204" pitchFamily="34" charset="0"/>
              </a:rPr>
              <a:t>. na 2021 r.</a:t>
            </a:r>
            <a:r>
              <a:rPr lang="pl-PL" altLang="pl-PL" sz="3200" b="1" dirty="0">
                <a:solidFill>
                  <a:schemeClr val="tx1"/>
                </a:solidFill>
                <a:cs typeface="Tahoma" panose="020B0604030504040204" pitchFamily="34" charset="0"/>
              </a:rPr>
              <a:t/>
            </a:r>
            <a:br>
              <a:rPr lang="pl-PL" altLang="pl-PL" sz="3200" b="1" dirty="0">
                <a:solidFill>
                  <a:schemeClr val="tx1"/>
                </a:solidFill>
                <a:cs typeface="Tahoma" panose="020B0604030504040204" pitchFamily="34" charset="0"/>
              </a:rPr>
            </a:br>
            <a:r>
              <a:rPr lang="pl-PL" altLang="pl-PL" sz="2800" b="1" dirty="0">
                <a:solidFill>
                  <a:srgbClr val="3333FF"/>
                </a:solidFill>
                <a:latin typeface="Tahoma" panose="020B0604030504040204" pitchFamily="34" charset="0"/>
              </a:rPr>
              <a:t>Zmniejszenie wydatków budżetu </a:t>
            </a:r>
            <a:r>
              <a:rPr lang="pl-PL" altLang="pl-PL" sz="2800" b="1" dirty="0" smtClean="0">
                <a:solidFill>
                  <a:srgbClr val="3333FF"/>
                </a:solidFill>
                <a:latin typeface="Tahoma" panose="020B0604030504040204" pitchFamily="34" charset="0"/>
              </a:rPr>
              <a:t>m.in. w dziale</a:t>
            </a:r>
            <a:endParaRPr lang="pl-PL" altLang="pl-PL" sz="3200" b="1" dirty="0"/>
          </a:p>
        </p:txBody>
      </p:sp>
      <p:graphicFrame>
        <p:nvGraphicFramePr>
          <p:cNvPr id="5" name="Tabela 4"/>
          <p:cNvGraphicFramePr>
            <a:graphicFrameLocks noGrp="1"/>
          </p:cNvGraphicFramePr>
          <p:nvPr>
            <p:extLst>
              <p:ext uri="{D42A27DB-BD31-4B8C-83A1-F6EECF244321}">
                <p14:modId xmlns:p14="http://schemas.microsoft.com/office/powerpoint/2010/main" val="2948077640"/>
              </p:ext>
            </p:extLst>
          </p:nvPr>
        </p:nvGraphicFramePr>
        <p:xfrm>
          <a:off x="943429" y="2486177"/>
          <a:ext cx="10784113" cy="6178852"/>
        </p:xfrm>
        <a:graphic>
          <a:graphicData uri="http://schemas.openxmlformats.org/drawingml/2006/table">
            <a:tbl>
              <a:tblPr/>
              <a:tblGrid>
                <a:gridCol w="3401873"/>
                <a:gridCol w="1126763"/>
                <a:gridCol w="6255477"/>
              </a:tblGrid>
              <a:tr h="649847">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a:t>
                      </a:r>
                      <a:endParaRPr lang="pl-PL" sz="1200" b="1" i="0" u="none" strike="noStrike" dirty="0" smtClean="0">
                        <a:solidFill>
                          <a:schemeClr val="tx1"/>
                        </a:solidFill>
                        <a:effectLst/>
                        <a:latin typeface="Roboto Bold"/>
                      </a:endParaRPr>
                    </a:p>
                    <a:p>
                      <a:pPr algn="ctr" fontAlgn="ctr"/>
                      <a:r>
                        <a:rPr lang="pl-PL" sz="1200" b="1" i="0" u="none" strike="noStrike" dirty="0" smtClean="0">
                          <a:solidFill>
                            <a:schemeClr val="tx1"/>
                          </a:solidFill>
                          <a:effectLst/>
                          <a:latin typeface="Roboto Bold"/>
                        </a:rPr>
                        <a:t>w </a:t>
                      </a:r>
                      <a:r>
                        <a:rPr lang="pl-PL" sz="1200" b="1" i="0" u="none" strike="noStrike" dirty="0">
                          <a:solidFill>
                            <a:schemeClr val="tx1"/>
                          </a:solidFill>
                          <a:effectLst/>
                          <a:latin typeface="Roboto Bold"/>
                        </a:rPr>
                        <a:t>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285009">
                <a:tc gridSpan="3">
                  <a:txBody>
                    <a:bodyPr/>
                    <a:lstStyle/>
                    <a:p>
                      <a:pPr algn="ctr" fontAlgn="ctr"/>
                      <a:r>
                        <a:rPr lang="pl-PL" sz="1600" b="1" i="0" u="none" strike="noStrike" dirty="0" smtClean="0">
                          <a:solidFill>
                            <a:schemeClr val="tx1"/>
                          </a:solidFill>
                          <a:effectLst/>
                          <a:latin typeface="Roboto Bold"/>
                        </a:rPr>
                        <a:t>Transport i łączność m.in.:</a:t>
                      </a:r>
                      <a:endParaRPr lang="pl-PL" sz="16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r" fontAlgn="ctr"/>
                      <a:endParaRPr lang="pl-PL" sz="11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pl-PL" sz="11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14686">
                <a:tc>
                  <a:txBody>
                    <a:bodyPr/>
                    <a:lstStyle/>
                    <a:p>
                      <a:pPr marL="0" marR="0" indent="0" algn="l" defTabSz="584200" eaLnBrk="1" fontAlgn="ctr"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Obwodnica Tuchowa - Działanie 7.1 RPO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584200" eaLnBrk="1" fontAlgn="ctr"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- 15 352 000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84200" eaLnBrk="1" fontAlgn="t"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W związku z  przedłużającym się terminem pozyskania decyzji pozwolenia </a:t>
                      </a:r>
                      <a:r>
                        <a:rPr lang="pl-PL" sz="1400" b="0" i="0" u="none" strike="noStrike" dirty="0" err="1" smtClean="0">
                          <a:solidFill>
                            <a:schemeClr val="tx1"/>
                          </a:solidFill>
                          <a:effectLst/>
                          <a:latin typeface="Roboto Bold"/>
                          <a:ea typeface="+mn-ea"/>
                          <a:cs typeface="Arial" panose="020B0604020202020204" pitchFamily="34" charset="0"/>
                          <a:sym typeface="Palatino"/>
                        </a:rPr>
                        <a:t>wodno</a:t>
                      </a:r>
                      <a:r>
                        <a:rPr lang="pl-PL" sz="1400" b="0" i="0" u="none" strike="noStrike" dirty="0" smtClean="0">
                          <a:solidFill>
                            <a:schemeClr val="tx1"/>
                          </a:solidFill>
                          <a:effectLst/>
                          <a:latin typeface="Roboto Bold"/>
                          <a:ea typeface="+mn-ea"/>
                          <a:cs typeface="Arial" panose="020B0604020202020204" pitchFamily="34" charset="0"/>
                          <a:sym typeface="Palatino"/>
                        </a:rPr>
                        <a:t> – prawnego.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0985">
                <a:tc>
                  <a:txBody>
                    <a:bodyPr/>
                    <a:lstStyle/>
                    <a:p>
                      <a:pPr algn="l" fontAlgn="ctr"/>
                      <a:r>
                        <a:rPr lang="pl-PL" sz="1400" b="0" i="0" u="none" strike="noStrike" dirty="0" smtClean="0">
                          <a:solidFill>
                            <a:schemeClr val="tx1"/>
                          </a:solidFill>
                          <a:effectLst/>
                          <a:latin typeface="Roboto Bold"/>
                          <a:ea typeface="+mn-ea"/>
                          <a:cs typeface="Arial" panose="020B0604020202020204" pitchFamily="34" charset="0"/>
                          <a:sym typeface="Palatino"/>
                        </a:rPr>
                        <a:t>System ochrony dróg regionalnych wskutek przeciążenia pojazdów - Działanie 7.1 RPO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584200" eaLnBrk="1" fontAlgn="ctr"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- 8 000 000</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584200" eaLnBrk="1" fontAlgn="t"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W związku z modyfikacją harmonogramu realizacji projektu. </a:t>
                      </a:r>
                      <a:r>
                        <a:rPr lang="x-none" sz="1400" b="0" i="0" u="none" strike="noStrike" dirty="0" smtClean="0">
                          <a:solidFill>
                            <a:schemeClr val="tx1"/>
                          </a:solidFill>
                          <a:effectLst/>
                          <a:latin typeface="Roboto Bold"/>
                          <a:ea typeface="+mn-ea"/>
                          <a:cs typeface="Arial" panose="020B0604020202020204" pitchFamily="34" charset="0"/>
                          <a:sym typeface="Palatino"/>
                        </a:rPr>
                        <a:t/>
                      </a:r>
                      <a:br>
                        <a:rPr lang="x-none" sz="1400" b="0" i="0" u="none" strike="noStrike" dirty="0" smtClean="0">
                          <a:solidFill>
                            <a:schemeClr val="tx1"/>
                          </a:solidFill>
                          <a:effectLst/>
                          <a:latin typeface="Roboto Bold"/>
                          <a:ea typeface="+mn-ea"/>
                          <a:cs typeface="Arial" panose="020B0604020202020204" pitchFamily="34" charset="0"/>
                          <a:sym typeface="Palatino"/>
                        </a:rPr>
                      </a:br>
                      <a:endParaRPr lang="pl-PL" sz="1400" b="0" i="0" u="none" strike="noStrike" dirty="0" smtClean="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68325">
                <a:tc>
                  <a:txBody>
                    <a:bodyPr/>
                    <a:lstStyle/>
                    <a:p>
                      <a:pPr algn="l" fontAlgn="ctr"/>
                      <a:r>
                        <a:rPr lang="pl-PL" sz="1400" b="0" i="0" u="none" strike="noStrike" dirty="0" smtClean="0">
                          <a:solidFill>
                            <a:schemeClr val="tx1"/>
                          </a:solidFill>
                          <a:effectLst/>
                          <a:latin typeface="Roboto Bold"/>
                          <a:ea typeface="+mn-ea"/>
                          <a:cs typeface="Arial" panose="020B0604020202020204" pitchFamily="34" charset="0"/>
                          <a:sym typeface="Palatino"/>
                        </a:rPr>
                        <a:t>Zabezpieczenie osuwisk w ciągu DW 975 wraz z budową mostu w m. Gródek nad Dunajcem - Działanie 5.1 RPO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584200" eaLnBrk="1" fontAlgn="ctr"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- 5 045 000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584200" eaLnBrk="1" fontAlgn="t"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W ramach zadania wystąpiła potrzeba uaktualnienia uprzednio wykonanej dokumentacji projektowej, tj. konieczności skoordynowania technologii budowy przeplatających się zadań inwestycyjnych i zastosowanie jednolitego rozwiązania konstrukcyjnego dla całej promenady wzdłuż brzegu Jeziora Rożnowskiego.</a:t>
                      </a:r>
                      <a:r>
                        <a:rPr lang="x-none" sz="1400" b="0" i="0" u="none" strike="noStrike" dirty="0" smtClean="0">
                          <a:solidFill>
                            <a:schemeClr val="tx1"/>
                          </a:solidFill>
                          <a:effectLst/>
                          <a:latin typeface="Roboto Bold"/>
                          <a:ea typeface="+mn-ea"/>
                          <a:cs typeface="Arial" panose="020B0604020202020204" pitchFamily="34" charset="0"/>
                          <a:sym typeface="Palatino"/>
                        </a:rPr>
                        <a:t>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89434872"/>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pPr algn="ctr">
              <a:spcBef>
                <a:spcPct val="0"/>
              </a:spcBef>
            </a:pPr>
            <a:r>
              <a:rPr lang="pl-PL" altLang="pl-PL" sz="3200" b="1" dirty="0">
                <a:solidFill>
                  <a:schemeClr val="tx1"/>
                </a:solidFill>
                <a:cs typeface="Tahoma" panose="020B0604030504040204" pitchFamily="34" charset="0"/>
              </a:rPr>
              <a:t>Autopoprawka nr 1 </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pozostałe </a:t>
            </a:r>
            <a:r>
              <a:rPr lang="pl-PL" altLang="pl-PL" sz="3200" b="1" dirty="0" smtClean="0">
                <a:solidFill>
                  <a:schemeClr val="tx1"/>
                </a:solidFill>
                <a:cs typeface="Tahoma" panose="020B0604030504040204" pitchFamily="34" charset="0"/>
              </a:rPr>
              <a:t>zmiany m.in.:</a:t>
            </a:r>
            <a:endParaRPr lang="pl-PL" altLang="pl-PL" sz="3200" b="1" dirty="0"/>
          </a:p>
        </p:txBody>
      </p:sp>
      <p:graphicFrame>
        <p:nvGraphicFramePr>
          <p:cNvPr id="5" name="Tabela 4"/>
          <p:cNvGraphicFramePr>
            <a:graphicFrameLocks noGrp="1"/>
          </p:cNvGraphicFramePr>
          <p:nvPr>
            <p:extLst>
              <p:ext uri="{D42A27DB-BD31-4B8C-83A1-F6EECF244321}">
                <p14:modId xmlns:p14="http://schemas.microsoft.com/office/powerpoint/2010/main" val="1599404894"/>
              </p:ext>
            </p:extLst>
          </p:nvPr>
        </p:nvGraphicFramePr>
        <p:xfrm>
          <a:off x="943429" y="2486177"/>
          <a:ext cx="10784113" cy="4933119"/>
        </p:xfrm>
        <a:graphic>
          <a:graphicData uri="http://schemas.openxmlformats.org/drawingml/2006/table">
            <a:tbl>
              <a:tblPr/>
              <a:tblGrid>
                <a:gridCol w="3401873"/>
                <a:gridCol w="1126763"/>
                <a:gridCol w="6255477"/>
              </a:tblGrid>
              <a:tr h="649847">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a:t>
                      </a:r>
                      <a:endParaRPr lang="pl-PL" sz="1200" b="1" i="0" u="none" strike="noStrike" dirty="0" smtClean="0">
                        <a:solidFill>
                          <a:schemeClr val="tx1"/>
                        </a:solidFill>
                        <a:effectLst/>
                        <a:latin typeface="Roboto Bold"/>
                      </a:endParaRPr>
                    </a:p>
                    <a:p>
                      <a:pPr algn="ctr" fontAlgn="ctr"/>
                      <a:r>
                        <a:rPr lang="pl-PL" sz="1200" b="1" i="0" u="none" strike="noStrike" dirty="0" smtClean="0">
                          <a:solidFill>
                            <a:schemeClr val="tx1"/>
                          </a:solidFill>
                          <a:effectLst/>
                          <a:latin typeface="Roboto Bold"/>
                        </a:rPr>
                        <a:t>w </a:t>
                      </a:r>
                      <a:r>
                        <a:rPr lang="pl-PL" sz="1200" b="1" i="0" u="none" strike="noStrike" dirty="0">
                          <a:solidFill>
                            <a:schemeClr val="tx1"/>
                          </a:solidFill>
                          <a:effectLst/>
                          <a:latin typeface="Roboto Bold"/>
                        </a:rPr>
                        <a:t>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285009">
                <a:tc gridSpan="3">
                  <a:txBody>
                    <a:bodyPr/>
                    <a:lstStyle/>
                    <a:p>
                      <a:pPr algn="ctr" fontAlgn="ctr"/>
                      <a:r>
                        <a:rPr lang="pl-PL" sz="1600" b="1" i="0" u="none" strike="noStrike" dirty="0" smtClean="0">
                          <a:solidFill>
                            <a:schemeClr val="tx1"/>
                          </a:solidFill>
                          <a:effectLst/>
                          <a:latin typeface="Roboto Bold"/>
                        </a:rPr>
                        <a:t>Obsługa długu publicznego:</a:t>
                      </a:r>
                      <a:endParaRPr lang="pl-PL" sz="16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r" fontAlgn="ctr"/>
                      <a:endParaRPr lang="pl-PL" sz="11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pl-PL" sz="11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14686">
                <a:tc>
                  <a:txBody>
                    <a:bodyPr/>
                    <a:lstStyle/>
                    <a:p>
                      <a:pPr marL="0" marR="0" indent="0" algn="l" defTabSz="584200" eaLnBrk="1" fontAlgn="ctr"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Obsługa zadłużenia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584200" eaLnBrk="1" fontAlgn="ctr"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2 783 162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84200" eaLnBrk="1" fontAlgn="t"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Z uwagi na konieczność zwiększenia rezerwy na potencjalną spłatę kredytów poręczonych przez Województwo w związku z poręczeniem udzielonym dla Muzeum Tatrzańskiego im. T. Chałubińskiego w Zakopanem</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5252">
                <a:tc gridSpan="3">
                  <a:txBody>
                    <a:bodyPr/>
                    <a:lstStyle/>
                    <a:p>
                      <a:pPr algn="ctr" defTabSz="584200" eaLnBrk="1" fontAlgn="ctr" hangingPunct="1"/>
                      <a:r>
                        <a:rPr lang="pl-PL" sz="1600" b="1" i="0" u="none" strike="noStrike" dirty="0" smtClean="0">
                          <a:solidFill>
                            <a:schemeClr val="tx1"/>
                          </a:solidFill>
                          <a:effectLst/>
                          <a:latin typeface="Roboto Bold"/>
                          <a:ea typeface="+mn-ea"/>
                          <a:cs typeface="+mn-cs"/>
                          <a:sym typeface="Palatino"/>
                        </a:rPr>
                        <a:t>Ochrona zdrowia:</a:t>
                      </a:r>
                      <a:endParaRPr lang="pl-PL" sz="1600" b="1" i="0" u="none" strike="noStrike" dirty="0">
                        <a:solidFill>
                          <a:schemeClr val="tx1"/>
                        </a:solidFill>
                        <a:effectLst/>
                        <a:latin typeface="Roboto Bold"/>
                        <a:ea typeface="+mn-ea"/>
                        <a:cs typeface="+mn-cs"/>
                        <a:sym typeface="Palatino"/>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indent="0" algn="r" defTabSz="584200" eaLnBrk="1" fontAlgn="ctr" latinLnBrk="0" hangingPunct="1">
                        <a:lnSpc>
                          <a:spcPct val="100000"/>
                        </a:lnSpc>
                        <a:spcBef>
                          <a:spcPts val="0"/>
                        </a:spcBef>
                        <a:spcAft>
                          <a:spcPts val="0"/>
                        </a:spcAft>
                        <a:buClrTx/>
                        <a:buSzTx/>
                        <a:buFontTx/>
                        <a:buNone/>
                        <a:tabLst/>
                        <a:defRPr/>
                      </a:pP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584200" eaLnBrk="1" fontAlgn="t" latinLnBrk="0" hangingPunct="1">
                        <a:lnSpc>
                          <a:spcPct val="100000"/>
                        </a:lnSpc>
                        <a:spcBef>
                          <a:spcPts val="0"/>
                        </a:spcBef>
                        <a:spcAft>
                          <a:spcPts val="0"/>
                        </a:spcAft>
                        <a:buClrTx/>
                        <a:buSzTx/>
                        <a:buFontTx/>
                        <a:buNone/>
                        <a:tabLst/>
                        <a:defRPr/>
                      </a:pPr>
                      <a:endParaRPr lang="pl-PL" sz="1400" b="0" i="0" u="none" strike="noStrike" dirty="0" smtClean="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68325">
                <a:tc>
                  <a:txBody>
                    <a:bodyPr/>
                    <a:lstStyle/>
                    <a:p>
                      <a:pPr algn="l" fontAlgn="ctr"/>
                      <a:r>
                        <a:rPr lang="pl-PL" sz="1400" b="0" i="0" u="none" strike="noStrike" dirty="0" smtClean="0">
                          <a:solidFill>
                            <a:schemeClr val="tx1"/>
                          </a:solidFill>
                          <a:effectLst/>
                          <a:latin typeface="Roboto Bold"/>
                          <a:ea typeface="+mn-ea"/>
                          <a:cs typeface="Arial" panose="020B0604020202020204" pitchFamily="34" charset="0"/>
                          <a:sym typeface="Palatino"/>
                        </a:rPr>
                        <a:t>Rozwój bazy lecznictwa psychiatrycznego poprzez modernizację obiektów Szpitala Klinicznego  im. dr Józefa Babińskiego SP ZOZ w Krakowie - etap II -  Działanie 12.1 RPO </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584200" eaLnBrk="1" fontAlgn="ctr"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a:t>
                      </a:r>
                      <a:r>
                        <a:rPr lang="pl-PL" sz="1400" b="0" i="0" u="none" strike="noStrike" baseline="0" dirty="0" smtClean="0">
                          <a:solidFill>
                            <a:schemeClr val="tx1"/>
                          </a:solidFill>
                          <a:effectLst/>
                          <a:latin typeface="Roboto Bold"/>
                          <a:ea typeface="+mn-ea"/>
                          <a:cs typeface="Arial" panose="020B0604020202020204" pitchFamily="34" charset="0"/>
                          <a:sym typeface="Palatino"/>
                        </a:rPr>
                        <a:t> </a:t>
                      </a:r>
                      <a:r>
                        <a:rPr lang="pl-PL" sz="1400" b="0" i="0" u="none" strike="noStrike" dirty="0" smtClean="0">
                          <a:solidFill>
                            <a:schemeClr val="tx1"/>
                          </a:solidFill>
                          <a:effectLst/>
                          <a:latin typeface="Roboto Bold"/>
                          <a:ea typeface="+mn-ea"/>
                          <a:cs typeface="Arial" panose="020B0604020202020204" pitchFamily="34" charset="0"/>
                          <a:sym typeface="Palatino"/>
                        </a:rPr>
                        <a:t>2 880 885</a:t>
                      </a: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584200" eaLnBrk="1" fontAlgn="t" latinLnBrk="0" hangingPunct="1">
                        <a:lnSpc>
                          <a:spcPct val="100000"/>
                        </a:lnSpc>
                        <a:spcBef>
                          <a:spcPts val="0"/>
                        </a:spcBef>
                        <a:spcAft>
                          <a:spcPts val="0"/>
                        </a:spcAft>
                        <a:buClrTx/>
                        <a:buSzTx/>
                        <a:buFontTx/>
                        <a:buNone/>
                        <a:tabLst/>
                        <a:defRPr/>
                      </a:pPr>
                      <a:r>
                        <a:rPr lang="pl-PL" sz="1400" b="0" i="0" u="none" strike="noStrike" dirty="0" smtClean="0">
                          <a:solidFill>
                            <a:schemeClr val="tx1"/>
                          </a:solidFill>
                          <a:effectLst/>
                          <a:latin typeface="Roboto Bold"/>
                          <a:ea typeface="+mn-ea"/>
                          <a:cs typeface="Arial" panose="020B0604020202020204" pitchFamily="34" charset="0"/>
                          <a:sym typeface="Palatino"/>
                        </a:rPr>
                        <a:t>W związku podpisaniem aneksu do umowy dotacyjnej na mocy, której zmienia się dofinansowanie ze środków unijnych z 37,53% do 80% kosztów kwalifikowalnych projektu</a:t>
                      </a:r>
                    </a:p>
                    <a:p>
                      <a:pPr marL="0" marR="0" lvl="0" indent="0" algn="l" defTabSz="584200" eaLnBrk="1" fontAlgn="t" latinLnBrk="0" hangingPunct="1">
                        <a:lnSpc>
                          <a:spcPct val="100000"/>
                        </a:lnSpc>
                        <a:spcBef>
                          <a:spcPts val="0"/>
                        </a:spcBef>
                        <a:spcAft>
                          <a:spcPts val="0"/>
                        </a:spcAft>
                        <a:buClrTx/>
                        <a:buSzTx/>
                        <a:buFontTx/>
                        <a:buNone/>
                        <a:tabLst/>
                        <a:defRPr/>
                      </a:pPr>
                      <a:endParaRPr lang="pl-PL" sz="1400" b="0" i="0" u="none" strike="noStrike" dirty="0">
                        <a:solidFill>
                          <a:schemeClr val="tx1"/>
                        </a:solidFill>
                        <a:effectLst/>
                        <a:latin typeface="Roboto Bold"/>
                        <a:ea typeface="+mn-ea"/>
                        <a:cs typeface="Arial" panose="020B060402020202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62877584"/>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3700" y="1409700"/>
            <a:ext cx="11988800" cy="1601724"/>
          </a:xfrm>
        </p:spPr>
        <p:txBody>
          <a:bodyPr>
            <a:noAutofit/>
          </a:bodyPr>
          <a:lstStyle/>
          <a:p>
            <a:pPr algn="ctr">
              <a:spcBef>
                <a:spcPct val="0"/>
              </a:spcBef>
            </a:pPr>
            <a:r>
              <a:rPr lang="pl-PL" altLang="pl-PL" sz="3200" b="1" dirty="0">
                <a:solidFill>
                  <a:schemeClr val="tx1"/>
                </a:solidFill>
                <a:cs typeface="Tahoma" panose="020B0604030504040204" pitchFamily="34" charset="0"/>
              </a:rPr>
              <a:t>Autopoprawka nr 1 </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pozostałe zmiany</a:t>
            </a:r>
            <a:r>
              <a:rPr lang="pl-PL" altLang="pl-PL" sz="3200" b="1" dirty="0">
                <a:solidFill>
                  <a:srgbClr val="000066"/>
                </a:solidFill>
                <a:latin typeface="Tahoma" panose="020B0604030504040204" pitchFamily="34" charset="0"/>
                <a:cs typeface="Tahoma" panose="020B0604030504040204" pitchFamily="34" charset="0"/>
              </a:rPr>
              <a:t/>
            </a:r>
            <a:br>
              <a:rPr lang="pl-PL" altLang="pl-PL" sz="3200" b="1" dirty="0">
                <a:solidFill>
                  <a:srgbClr val="000066"/>
                </a:solidFill>
                <a:latin typeface="Tahoma" panose="020B0604030504040204" pitchFamily="34" charset="0"/>
                <a:cs typeface="Tahoma" panose="020B0604030504040204" pitchFamily="34" charset="0"/>
              </a:rPr>
            </a:br>
            <a:r>
              <a:rPr lang="pl-PL" altLang="pl-PL" sz="2800" b="1" dirty="0" smtClean="0">
                <a:solidFill>
                  <a:srgbClr val="0000FF"/>
                </a:solidFill>
                <a:latin typeface="Tahoma" panose="020B0604030504040204" pitchFamily="34" charset="0"/>
              </a:rPr>
              <a:t>Zmniejszenie dochodów </a:t>
            </a:r>
            <a:r>
              <a:rPr lang="pl-PL" altLang="pl-PL" sz="2800" b="1" dirty="0">
                <a:solidFill>
                  <a:srgbClr val="0000FF"/>
                </a:solidFill>
                <a:latin typeface="Tahoma" panose="020B0604030504040204" pitchFamily="34" charset="0"/>
              </a:rPr>
              <a:t>budżetu o kwotę </a:t>
            </a:r>
            <a:r>
              <a:rPr lang="pl-PL" altLang="pl-PL" sz="2800" b="1" dirty="0" smtClean="0">
                <a:solidFill>
                  <a:srgbClr val="0000FF"/>
                </a:solidFill>
                <a:latin typeface="Tahoma" panose="020B0604030504040204" pitchFamily="34" charset="0"/>
              </a:rPr>
              <a:t>10 267 140 zł </a:t>
            </a:r>
            <a:br>
              <a:rPr lang="pl-PL" altLang="pl-PL" sz="2800" b="1" dirty="0" smtClean="0">
                <a:solidFill>
                  <a:srgbClr val="0000FF"/>
                </a:solidFill>
                <a:latin typeface="Tahoma" panose="020B0604030504040204" pitchFamily="34" charset="0"/>
              </a:rPr>
            </a:br>
            <a:r>
              <a:rPr lang="pl-PL" altLang="pl-PL" sz="2800" b="1" dirty="0" smtClean="0">
                <a:solidFill>
                  <a:srgbClr val="0000FF"/>
                </a:solidFill>
                <a:latin typeface="Tahoma" panose="020B0604030504040204" pitchFamily="34" charset="0"/>
              </a:rPr>
              <a:t>m.in. w ramach:</a:t>
            </a:r>
            <a:r>
              <a:rPr lang="pl-PL" altLang="pl-PL" sz="2800" b="1" dirty="0">
                <a:solidFill>
                  <a:srgbClr val="0000FF"/>
                </a:solidFill>
                <a:latin typeface="Tahoma" panose="020B0604030504040204" pitchFamily="34" charset="0"/>
              </a:rPr>
              <a:t/>
            </a:r>
            <a:br>
              <a:rPr lang="pl-PL" altLang="pl-PL" sz="2800" b="1" dirty="0">
                <a:solidFill>
                  <a:srgbClr val="0000FF"/>
                </a:solidFill>
                <a:latin typeface="Tahoma" panose="020B0604030504040204" pitchFamily="34" charset="0"/>
              </a:rPr>
            </a:br>
            <a:endParaRPr lang="pl-PL" altLang="pl-PL" sz="3200" b="1" dirty="0">
              <a:solidFill>
                <a:srgbClr val="0000FF"/>
              </a:solidFill>
            </a:endParaRPr>
          </a:p>
        </p:txBody>
      </p:sp>
      <p:sp>
        <p:nvSpPr>
          <p:cNvPr id="3" name="Prostokąt 2"/>
          <p:cNvSpPr/>
          <p:nvPr/>
        </p:nvSpPr>
        <p:spPr>
          <a:xfrm>
            <a:off x="702129" y="4022271"/>
            <a:ext cx="11005457" cy="3785652"/>
          </a:xfrm>
          <a:prstGeom prst="rect">
            <a:avLst/>
          </a:prstGeom>
        </p:spPr>
        <p:txBody>
          <a:bodyPr wrap="square">
            <a:spAutoFit/>
          </a:bodyPr>
          <a:lstStyle/>
          <a:p>
            <a:pPr marL="342900" lvl="0" indent="-342900" algn="just">
              <a:spcAft>
                <a:spcPts val="0"/>
              </a:spcAft>
              <a:buFont typeface="Wingdings" panose="05000000000000000000" pitchFamily="2" charset="2"/>
              <a:buChar char="Ø"/>
            </a:pPr>
            <a:r>
              <a:rPr lang="pl-PL" sz="2000" dirty="0">
                <a:solidFill>
                  <a:schemeClr val="tx1"/>
                </a:solidFill>
                <a:latin typeface="Roboto Bold"/>
                <a:ea typeface="Times New Roman" panose="02020603050405020304" pitchFamily="18" charset="0"/>
              </a:rPr>
              <a:t>INTERREG V-A POLSKA - SŁOWACJA 2014-2020</a:t>
            </a:r>
            <a:r>
              <a:rPr lang="pl-PL" sz="2000" dirty="0">
                <a:solidFill>
                  <a:schemeClr val="tx1"/>
                </a:solidFill>
                <a:latin typeface="Roboto Bold"/>
                <a:ea typeface="Calibri" panose="020F0502020204030204" pitchFamily="34" charset="0"/>
              </a:rPr>
              <a:t> </a:t>
            </a:r>
            <a:r>
              <a:rPr lang="pl-PL" sz="2000" dirty="0">
                <a:solidFill>
                  <a:schemeClr val="tx1"/>
                </a:solidFill>
                <a:latin typeface="Roboto Bold"/>
                <a:ea typeface="Times New Roman" panose="02020603050405020304" pitchFamily="18" charset="0"/>
              </a:rPr>
              <a:t>w kwocie </a:t>
            </a:r>
            <a:r>
              <a:rPr lang="pl-PL" sz="2000" dirty="0" smtClean="0">
                <a:solidFill>
                  <a:schemeClr val="tx1"/>
                </a:solidFill>
                <a:latin typeface="Roboto Bold"/>
                <a:ea typeface="Times New Roman" panose="02020603050405020304" pitchFamily="18" charset="0"/>
              </a:rPr>
              <a:t>185 839 zł </a:t>
            </a:r>
            <a:r>
              <a:rPr lang="pl-PL" sz="2000" dirty="0">
                <a:solidFill>
                  <a:schemeClr val="tx1"/>
                </a:solidFill>
                <a:latin typeface="Roboto Bold"/>
                <a:ea typeface="Times New Roman" panose="02020603050405020304" pitchFamily="18" charset="0"/>
              </a:rPr>
              <a:t/>
            </a:r>
            <a:br>
              <a:rPr lang="pl-PL" sz="2000" dirty="0">
                <a:solidFill>
                  <a:schemeClr val="tx1"/>
                </a:solidFill>
                <a:latin typeface="Roboto Bold"/>
                <a:ea typeface="Times New Roman" panose="02020603050405020304" pitchFamily="18" charset="0"/>
              </a:rPr>
            </a:br>
            <a:r>
              <a:rPr lang="pl-PL" sz="2000" dirty="0">
                <a:solidFill>
                  <a:schemeClr val="tx1"/>
                </a:solidFill>
                <a:latin typeface="Roboto Bold"/>
                <a:ea typeface="Times New Roman" panose="02020603050405020304" pitchFamily="18" charset="0"/>
              </a:rPr>
              <a:t>w dz. 600 – Transport i łączność, rozdz. 60013 – Drogi publiczne wojewódzkie, gdyż planowana na </a:t>
            </a:r>
            <a:r>
              <a:rPr lang="pl-PL" sz="2000" dirty="0" smtClean="0">
                <a:solidFill>
                  <a:schemeClr val="tx1"/>
                </a:solidFill>
                <a:latin typeface="Roboto Bold"/>
                <a:ea typeface="Times New Roman" panose="02020603050405020304" pitchFamily="18" charset="0"/>
              </a:rPr>
              <a:t>2020 </a:t>
            </a:r>
            <a:r>
              <a:rPr lang="pl-PL" sz="2000" dirty="0">
                <a:solidFill>
                  <a:schemeClr val="tx1"/>
                </a:solidFill>
                <a:latin typeface="Roboto Bold"/>
                <a:ea typeface="Times New Roman" panose="02020603050405020304" pitchFamily="18" charset="0"/>
              </a:rPr>
              <a:t>r. refundacja wydatków wpłynęła w roku 2019. </a:t>
            </a:r>
            <a:endParaRPr lang="pl-PL" sz="2000" dirty="0" smtClean="0">
              <a:solidFill>
                <a:schemeClr val="tx1"/>
              </a:solidFill>
              <a:latin typeface="Roboto Bold"/>
              <a:ea typeface="Times New Roman" panose="02020603050405020304" pitchFamily="18" charset="0"/>
            </a:endParaRPr>
          </a:p>
          <a:p>
            <a:pPr lvl="0" algn="just">
              <a:spcAft>
                <a:spcPts val="0"/>
              </a:spcAft>
            </a:pPr>
            <a:endParaRPr lang="pl-PL" sz="2000" dirty="0">
              <a:solidFill>
                <a:schemeClr val="tx1"/>
              </a:solidFill>
              <a:latin typeface="Roboto Bold"/>
              <a:ea typeface="Calibri" panose="020F0502020204030204" pitchFamily="34" charset="0"/>
            </a:endParaRPr>
          </a:p>
          <a:p>
            <a:pPr marL="342900" indent="-342900" algn="just">
              <a:buFont typeface="Wingdings" panose="05000000000000000000" pitchFamily="2" charset="2"/>
              <a:buChar char="Ø"/>
            </a:pPr>
            <a:r>
              <a:rPr lang="pl-PL" sz="2000" dirty="0">
                <a:solidFill>
                  <a:schemeClr val="tx1"/>
                </a:solidFill>
                <a:latin typeface="Roboto Bold"/>
                <a:ea typeface="Times New Roman" panose="02020603050405020304" pitchFamily="18" charset="0"/>
              </a:rPr>
              <a:t>RPO</a:t>
            </a:r>
            <a:r>
              <a:rPr lang="pl-PL" sz="2000" dirty="0">
                <a:solidFill>
                  <a:schemeClr val="tx1"/>
                </a:solidFill>
                <a:latin typeface="Roboto Bold"/>
                <a:ea typeface="Calibri" panose="020F0502020204030204" pitchFamily="34" charset="0"/>
              </a:rPr>
              <a:t> 2014-2020, </a:t>
            </a:r>
            <a:r>
              <a:rPr lang="pl-PL" sz="2000" dirty="0">
                <a:solidFill>
                  <a:schemeClr val="tx1"/>
                </a:solidFill>
                <a:latin typeface="Roboto Bold"/>
                <a:ea typeface="Times New Roman" panose="02020603050405020304" pitchFamily="18" charset="0"/>
              </a:rPr>
              <a:t>w </a:t>
            </a:r>
            <a:r>
              <a:rPr lang="pl-PL" sz="2000" dirty="0">
                <a:solidFill>
                  <a:schemeClr val="tx1"/>
                </a:solidFill>
                <a:latin typeface="Roboto Bold"/>
                <a:ea typeface="Calibri" panose="020F0502020204030204" pitchFamily="34" charset="0"/>
              </a:rPr>
              <a:t>dz. 758 - Różne rozliczenia, rozdz. 75863 -  </a:t>
            </a:r>
            <a:r>
              <a:rPr lang="pl-PL" sz="2000" dirty="0">
                <a:solidFill>
                  <a:schemeClr val="tx1"/>
                </a:solidFill>
                <a:latin typeface="Roboto Bold"/>
                <a:ea typeface="Times New Roman" panose="02020603050405020304" pitchFamily="18" charset="0"/>
              </a:rPr>
              <a:t>Regionalne Programy Operacyjne 2014-2020 finansowane z udziałem środków Europejskiego Funduszu Rozwoju Regionalnego</a:t>
            </a:r>
            <a:r>
              <a:rPr lang="pl-PL" sz="2000" dirty="0">
                <a:solidFill>
                  <a:schemeClr val="tx1"/>
                </a:solidFill>
                <a:latin typeface="Roboto Bold"/>
                <a:ea typeface="Calibri" panose="020F0502020204030204" pitchFamily="34" charset="0"/>
              </a:rPr>
              <a:t> o kwotę </a:t>
            </a:r>
            <a:r>
              <a:rPr lang="pl-PL" sz="2000" dirty="0" smtClean="0">
                <a:solidFill>
                  <a:schemeClr val="tx1"/>
                </a:solidFill>
                <a:latin typeface="Roboto Bold"/>
                <a:ea typeface="Calibri" panose="020F0502020204030204" pitchFamily="34" charset="0"/>
              </a:rPr>
              <a:t>9 109 452 zł</a:t>
            </a:r>
            <a:r>
              <a:rPr lang="pl-PL" sz="2000" dirty="0" smtClean="0">
                <a:solidFill>
                  <a:schemeClr val="tx1"/>
                </a:solidFill>
                <a:latin typeface="Roboto Bold"/>
                <a:ea typeface="Times New Roman" panose="02020603050405020304" pitchFamily="18" charset="0"/>
              </a:rPr>
              <a:t> </a:t>
            </a:r>
            <a:r>
              <a:rPr lang="pl-PL" sz="2000" dirty="0"/>
              <a:t>z tytułu niższego od planowanego wpływu </a:t>
            </a:r>
            <a:r>
              <a:rPr lang="pl-PL" sz="2000" dirty="0" smtClean="0"/>
              <a:t>refundacji m.in. </a:t>
            </a:r>
            <a:r>
              <a:rPr lang="pl-PL" sz="2000" dirty="0"/>
              <a:t>za wydatki niezrealizowane w 2019 r</a:t>
            </a:r>
            <a:r>
              <a:rPr lang="pl-PL" sz="2000" dirty="0">
                <a:solidFill>
                  <a:schemeClr val="tx1"/>
                </a:solidFill>
                <a:latin typeface="Roboto Bold"/>
                <a:ea typeface="Times New Roman" panose="02020603050405020304" pitchFamily="18" charset="0"/>
              </a:rPr>
              <a:t>. przeniesione do realizacji na lata </a:t>
            </a:r>
            <a:r>
              <a:rPr lang="pl-PL" sz="2000" dirty="0" smtClean="0">
                <a:solidFill>
                  <a:schemeClr val="tx1"/>
                </a:solidFill>
                <a:latin typeface="Roboto Bold"/>
                <a:ea typeface="Times New Roman" panose="02020603050405020304" pitchFamily="18" charset="0"/>
              </a:rPr>
              <a:t>2020-2021</a:t>
            </a:r>
            <a:br>
              <a:rPr lang="pl-PL" sz="2000" dirty="0" smtClean="0">
                <a:solidFill>
                  <a:schemeClr val="tx1"/>
                </a:solidFill>
                <a:latin typeface="Roboto Bold"/>
                <a:ea typeface="Times New Roman" panose="02020603050405020304" pitchFamily="18" charset="0"/>
              </a:rPr>
            </a:br>
            <a:r>
              <a:rPr lang="pl-PL" sz="2000" dirty="0" smtClean="0">
                <a:solidFill>
                  <a:schemeClr val="tx1"/>
                </a:solidFill>
                <a:latin typeface="Roboto Bold"/>
                <a:ea typeface="Times New Roman" panose="02020603050405020304" pitchFamily="18" charset="0"/>
              </a:rPr>
              <a:t>(w </a:t>
            </a:r>
            <a:r>
              <a:rPr lang="pl-PL" sz="2000" dirty="0">
                <a:solidFill>
                  <a:schemeClr val="tx1"/>
                </a:solidFill>
                <a:latin typeface="Roboto Bold"/>
                <a:ea typeface="Times New Roman" panose="02020603050405020304" pitchFamily="18" charset="0"/>
              </a:rPr>
              <a:t>tym m.in.: </a:t>
            </a:r>
            <a:r>
              <a:rPr lang="pl-PL" sz="2000" dirty="0" smtClean="0">
                <a:solidFill>
                  <a:schemeClr val="tx1"/>
                </a:solidFill>
                <a:latin typeface="Roboto Bold"/>
                <a:ea typeface="Times New Roman" panose="02020603050405020304" pitchFamily="18" charset="0"/>
              </a:rPr>
              <a:t>na projekty drogowe, </a:t>
            </a:r>
            <a:r>
              <a:rPr lang="pl-PL" sz="2000" i="1" dirty="0"/>
              <a:t>Modernizacja energetyczna wojewódzkich budynków użyteczności publicznej  - Działanie 4.3 </a:t>
            </a:r>
            <a:r>
              <a:rPr lang="pl-PL" sz="2000" i="1" dirty="0" smtClean="0"/>
              <a:t>RPO, </a:t>
            </a:r>
            <a:r>
              <a:rPr lang="pl-PL" sz="2000" i="1" dirty="0"/>
              <a:t>Parki krajobrazowe na TAK - edukacja ekologiczna i ochrona bioróżnorodności na terenie Parków Krajobrazowych Małopolski – Działanie 6.2 </a:t>
            </a:r>
            <a:r>
              <a:rPr lang="pl-PL" sz="2000" i="1" dirty="0" smtClean="0"/>
              <a:t>RPO</a:t>
            </a:r>
            <a:r>
              <a:rPr lang="pl-PL" sz="2000" dirty="0" smtClean="0">
                <a:solidFill>
                  <a:schemeClr val="tx1"/>
                </a:solidFill>
                <a:latin typeface="Roboto Bold"/>
                <a:ea typeface="Times New Roman" panose="02020603050405020304" pitchFamily="18" charset="0"/>
              </a:rPr>
              <a:t>).</a:t>
            </a:r>
            <a:endParaRPr lang="pl-PL" sz="2000" dirty="0">
              <a:solidFill>
                <a:schemeClr val="tx1"/>
              </a:solidFill>
              <a:effectLst/>
              <a:latin typeface="Roboto Bold"/>
              <a:ea typeface="Calibri" panose="020F0502020204030204" pitchFamily="34" charset="0"/>
            </a:endParaRPr>
          </a:p>
        </p:txBody>
      </p:sp>
    </p:spTree>
    <p:extLst>
      <p:ext uri="{BB962C8B-B14F-4D97-AF65-F5344CB8AC3E}">
        <p14:creationId xmlns:p14="http://schemas.microsoft.com/office/powerpoint/2010/main" val="3373013511"/>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508000" y="800100"/>
            <a:ext cx="11988800" cy="1219200"/>
          </a:xfrm>
          <a:prstGeom prst="rect">
            <a:avLst/>
          </a:prstGeom>
        </p:spPr>
        <p:txBody>
          <a:bodyPr>
            <a:noAutofit/>
          </a:bodyPr>
          <a:lstStyle>
            <a:lvl1pPr defTabSz="461518">
              <a:spcBef>
                <a:spcPts val="100"/>
              </a:spcBef>
              <a:defRPr sz="3792"/>
            </a:lvl1pPr>
          </a:lstStyle>
          <a:p>
            <a:pPr lvl="0" algn="ctr">
              <a:defRPr sz="1800" b="0">
                <a:solidFill>
                  <a:srgbClr val="000000"/>
                </a:solidFill>
              </a:defRPr>
            </a:pPr>
            <a:r>
              <a:rPr lang="pl-PL" altLang="pl-PL" sz="3200" b="1" dirty="0">
                <a:solidFill>
                  <a:schemeClr val="tx1"/>
                </a:solidFill>
                <a:cs typeface="Tahoma" panose="020B0604030504040204" pitchFamily="34" charset="0"/>
              </a:rPr>
              <a:t>Autopoprawka nr 2 </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zmiany związane z </a:t>
            </a:r>
            <a:r>
              <a:rPr lang="pl-PL" altLang="pl-PL" sz="3200" b="1" dirty="0" smtClean="0">
                <a:solidFill>
                  <a:schemeClr val="tx1"/>
                </a:solidFill>
                <a:cs typeface="Tahoma" panose="020B0604030504040204" pitchFamily="34" charset="0"/>
              </a:rPr>
              <a:t>wnioskami </a:t>
            </a:r>
            <a:r>
              <a:rPr lang="pl-PL" altLang="pl-PL" sz="3200" b="1" dirty="0">
                <a:solidFill>
                  <a:schemeClr val="tx1"/>
                </a:solidFill>
                <a:cs typeface="Tahoma" panose="020B0604030504040204" pitchFamily="34" charset="0"/>
              </a:rPr>
              <a:t>zgłoszonymi przez </a:t>
            </a:r>
            <a:r>
              <a:rPr lang="pl-PL" altLang="pl-PL" sz="3200" b="1" dirty="0" smtClean="0">
                <a:solidFill>
                  <a:schemeClr val="tx1"/>
                </a:solidFill>
                <a:cs typeface="Tahoma" panose="020B0604030504040204" pitchFamily="34" charset="0"/>
              </a:rPr>
              <a:t/>
            </a:r>
            <a:br>
              <a:rPr lang="pl-PL" altLang="pl-PL" sz="3200" b="1" dirty="0" smtClean="0">
                <a:solidFill>
                  <a:schemeClr val="tx1"/>
                </a:solidFill>
                <a:cs typeface="Tahoma" panose="020B0604030504040204" pitchFamily="34" charset="0"/>
              </a:rPr>
            </a:br>
            <a:r>
              <a:rPr lang="pl-PL" altLang="pl-PL" sz="3200" b="1" dirty="0" smtClean="0">
                <a:solidFill>
                  <a:schemeClr val="tx1"/>
                </a:solidFill>
                <a:cs typeface="Tahoma" panose="020B0604030504040204" pitchFamily="34" charset="0"/>
              </a:rPr>
              <a:t>Radnych i </a:t>
            </a:r>
            <a:r>
              <a:rPr lang="pl-PL" altLang="pl-PL" sz="3200" b="1" dirty="0">
                <a:solidFill>
                  <a:schemeClr val="tx1"/>
                </a:solidFill>
                <a:cs typeface="Tahoma" panose="020B0604030504040204" pitchFamily="34" charset="0"/>
              </a:rPr>
              <a:t>Kluby Radnych </a:t>
            </a:r>
            <a:r>
              <a:rPr lang="pl-PL" altLang="pl-PL" sz="3200" b="1" dirty="0" smtClean="0">
                <a:solidFill>
                  <a:schemeClr val="tx1"/>
                </a:solidFill>
                <a:cs typeface="Tahoma" panose="020B0604030504040204" pitchFamily="34" charset="0"/>
              </a:rPr>
              <a:t>SWM</a:t>
            </a:r>
            <a:r>
              <a:rPr lang="pl-PL" altLang="pl-PL" sz="3200" b="1" dirty="0">
                <a:solidFill>
                  <a:schemeClr val="tx1"/>
                </a:solidFill>
                <a:cs typeface="Tahoma" panose="020B0604030504040204" pitchFamily="34" charset="0"/>
              </a:rPr>
              <a:t/>
            </a:r>
            <a:br>
              <a:rPr lang="pl-PL" altLang="pl-PL" sz="3200" b="1" dirty="0">
                <a:solidFill>
                  <a:schemeClr val="tx1"/>
                </a:solidFill>
                <a:cs typeface="Tahoma" panose="020B0604030504040204" pitchFamily="34" charset="0"/>
              </a:rPr>
            </a:br>
            <a:r>
              <a:rPr lang="pl-PL" altLang="pl-PL" sz="2400" b="1" dirty="0">
                <a:solidFill>
                  <a:srgbClr val="3333FF"/>
                </a:solidFill>
                <a:latin typeface="Tahoma" panose="020B0604030504040204" pitchFamily="34" charset="0"/>
              </a:rPr>
              <a:t>Zwiększenie wydatków budżetu w działach:</a:t>
            </a:r>
            <a:endParaRPr sz="2400" b="1" dirty="0">
              <a:solidFill>
                <a:srgbClr val="414241"/>
              </a:solidFill>
            </a:endParaRPr>
          </a:p>
        </p:txBody>
      </p:sp>
      <p:sp>
        <p:nvSpPr>
          <p:cNvPr id="101" name="Shape 101"/>
          <p:cNvSpPr>
            <a:spLocks noGrp="1"/>
          </p:cNvSpPr>
          <p:nvPr>
            <p:ph type="body" idx="1"/>
          </p:nvPr>
        </p:nvSpPr>
        <p:spPr>
          <a:prstGeom prst="rect">
            <a:avLst/>
          </a:prstGeom>
        </p:spPr>
        <p:txBody>
          <a:bodyPr>
            <a:normAutofit/>
          </a:bodyPr>
          <a:lstStyle>
            <a:lvl1pPr marL="0" indent="0">
              <a:lnSpc>
                <a:spcPct val="110000"/>
              </a:lnSpc>
              <a:spcBef>
                <a:spcPts val="0"/>
              </a:spcBef>
              <a:buSzTx/>
              <a:buNone/>
            </a:lvl1pPr>
          </a:lstStyle>
          <a:p>
            <a:pPr marL="457200" lvl="0" indent="-457200">
              <a:buFont typeface="Arial" panose="020B0604020202020204" pitchFamily="34" charset="0"/>
              <a:buChar char="•"/>
              <a:defRPr sz="1800">
                <a:solidFill>
                  <a:srgbClr val="000000"/>
                </a:solidFill>
              </a:defRPr>
            </a:pPr>
            <a:endParaRPr lang="pl-PL" sz="2800" dirty="0"/>
          </a:p>
          <a:p>
            <a:pPr marL="285750" lvl="0" indent="-285750">
              <a:buFont typeface="Arial" panose="020B0604020202020204" pitchFamily="34" charset="0"/>
              <a:buChar char="•"/>
              <a:defRPr sz="1800">
                <a:solidFill>
                  <a:srgbClr val="000000"/>
                </a:solidFill>
              </a:defRPr>
            </a:pPr>
            <a:endParaRPr sz="2800" dirty="0">
              <a:solidFill>
                <a:srgbClr val="414141"/>
              </a:solidFill>
            </a:endParaRPr>
          </a:p>
        </p:txBody>
      </p:sp>
      <p:graphicFrame>
        <p:nvGraphicFramePr>
          <p:cNvPr id="2" name="Tabela 1"/>
          <p:cNvGraphicFramePr>
            <a:graphicFrameLocks noGrp="1"/>
          </p:cNvGraphicFramePr>
          <p:nvPr>
            <p:extLst>
              <p:ext uri="{D42A27DB-BD31-4B8C-83A1-F6EECF244321}">
                <p14:modId xmlns:p14="http://schemas.microsoft.com/office/powerpoint/2010/main" val="3963145390"/>
              </p:ext>
            </p:extLst>
          </p:nvPr>
        </p:nvGraphicFramePr>
        <p:xfrm>
          <a:off x="844789" y="2628896"/>
          <a:ext cx="10810754" cy="4818480"/>
        </p:xfrm>
        <a:graphic>
          <a:graphicData uri="http://schemas.openxmlformats.org/drawingml/2006/table">
            <a:tbl>
              <a:tblPr>
                <a:tableStyleId>{5940675A-B579-460E-94D1-54222C63F5DA}</a:tableStyleId>
              </a:tblPr>
              <a:tblGrid>
                <a:gridCol w="2777924"/>
                <a:gridCol w="1122744"/>
                <a:gridCol w="6910086"/>
              </a:tblGrid>
              <a:tr h="551809">
                <a:tc>
                  <a:txBody>
                    <a:bodyPr/>
                    <a:lstStyle/>
                    <a:p>
                      <a:pPr algn="ctr" fontAlgn="ctr"/>
                      <a:r>
                        <a:rPr lang="pl-PL" sz="1200" b="1" u="none" strike="noStrike" dirty="0">
                          <a:solidFill>
                            <a:schemeClr val="tx1"/>
                          </a:solidFill>
                          <a:effectLst/>
                          <a:latin typeface="Roboto Bold"/>
                          <a:ea typeface="Tahoma" panose="020B0604030504040204" pitchFamily="34" charset="0"/>
                          <a:cs typeface="Tahoma" panose="020B0604030504040204" pitchFamily="34" charset="0"/>
                        </a:rPr>
                        <a:t>Nazwa zadania</a:t>
                      </a:r>
                      <a:endParaRPr lang="pl-PL" sz="1200" b="1" i="0" u="none" strike="noStrike" dirty="0">
                        <a:solidFill>
                          <a:schemeClr val="tx1"/>
                        </a:solidFill>
                        <a:effectLst/>
                        <a:latin typeface="Roboto Bold"/>
                        <a:ea typeface="Tahoma" panose="020B0604030504040204" pitchFamily="34" charset="0"/>
                        <a:cs typeface="Tahoma" panose="020B0604030504040204" pitchFamily="34" charset="0"/>
                      </a:endParaRPr>
                    </a:p>
                  </a:txBody>
                  <a:tcPr marL="7133" marR="7133" marT="7133" marB="0" anchor="ctr">
                    <a:solidFill>
                      <a:srgbClr val="00B0F0"/>
                    </a:solidFill>
                  </a:tcPr>
                </a:tc>
                <a:tc>
                  <a:txBody>
                    <a:bodyPr/>
                    <a:lstStyle/>
                    <a:p>
                      <a:pPr algn="ctr" fontAlgn="ctr"/>
                      <a:r>
                        <a:rPr lang="pl-PL" sz="1200" b="1" u="none" strike="noStrike" dirty="0">
                          <a:solidFill>
                            <a:schemeClr val="tx1"/>
                          </a:solidFill>
                          <a:effectLst/>
                          <a:latin typeface="Roboto Bold"/>
                          <a:ea typeface="Tahoma" panose="020B0604030504040204" pitchFamily="34" charset="0"/>
                          <a:cs typeface="Tahoma" panose="020B0604030504040204" pitchFamily="34" charset="0"/>
                        </a:rPr>
                        <a:t>Kwota                       w zł</a:t>
                      </a:r>
                      <a:endParaRPr lang="pl-PL" sz="1200" b="1" i="0" u="none" strike="noStrike" dirty="0">
                        <a:solidFill>
                          <a:schemeClr val="tx1"/>
                        </a:solidFill>
                        <a:effectLst/>
                        <a:latin typeface="Roboto Bold"/>
                        <a:ea typeface="Tahoma" panose="020B0604030504040204" pitchFamily="34" charset="0"/>
                        <a:cs typeface="Tahoma" panose="020B0604030504040204" pitchFamily="34" charset="0"/>
                      </a:endParaRPr>
                    </a:p>
                  </a:txBody>
                  <a:tcPr marL="7133" marR="7133" marT="7133" marB="0" anchor="ctr">
                    <a:solidFill>
                      <a:srgbClr val="00B0F0"/>
                    </a:solidFill>
                  </a:tcPr>
                </a:tc>
                <a:tc>
                  <a:txBody>
                    <a:bodyPr/>
                    <a:lstStyle/>
                    <a:p>
                      <a:pPr algn="ctr" fontAlgn="ctr"/>
                      <a:r>
                        <a:rPr lang="pl-PL" sz="1200" b="1" u="none" strike="noStrike" dirty="0">
                          <a:solidFill>
                            <a:schemeClr val="tx1"/>
                          </a:solidFill>
                          <a:effectLst/>
                          <a:latin typeface="Roboto Bold"/>
                          <a:ea typeface="Tahoma" panose="020B0604030504040204" pitchFamily="34" charset="0"/>
                          <a:cs typeface="Tahoma" panose="020B0604030504040204" pitchFamily="34" charset="0"/>
                        </a:rPr>
                        <a:t>Uzasadnienie</a:t>
                      </a:r>
                      <a:endParaRPr lang="pl-PL" sz="1200" b="1" i="0" u="none" strike="noStrike" dirty="0">
                        <a:solidFill>
                          <a:schemeClr val="tx1"/>
                        </a:solidFill>
                        <a:effectLst/>
                        <a:latin typeface="Roboto Bold"/>
                        <a:ea typeface="Tahoma" panose="020B0604030504040204" pitchFamily="34" charset="0"/>
                        <a:cs typeface="Tahoma" panose="020B0604030504040204" pitchFamily="34" charset="0"/>
                      </a:endParaRPr>
                    </a:p>
                  </a:txBody>
                  <a:tcPr marL="7133" marR="7133" marT="7133" marB="0" anchor="ctr">
                    <a:solidFill>
                      <a:srgbClr val="00B0F0"/>
                    </a:solidFill>
                  </a:tcPr>
                </a:tc>
              </a:tr>
              <a:tr h="331335">
                <a:tc gridSpan="3">
                  <a:txBody>
                    <a:bodyPr/>
                    <a:lstStyle/>
                    <a:p>
                      <a:pPr algn="ctr" fontAlgn="t"/>
                      <a:r>
                        <a:rPr lang="pl-PL" sz="1400" b="1" u="none" strike="noStrike" dirty="0">
                          <a:solidFill>
                            <a:schemeClr val="tx1"/>
                          </a:solidFill>
                          <a:effectLst/>
                          <a:latin typeface="Roboto Bold"/>
                          <a:ea typeface="Tahoma" panose="020B0604030504040204" pitchFamily="34" charset="0"/>
                          <a:cs typeface="Tahoma" panose="020B0604030504040204" pitchFamily="34" charset="0"/>
                        </a:rPr>
                        <a:t>Rolnictwo i łowiectwo na </a:t>
                      </a:r>
                      <a:r>
                        <a:rPr lang="pl-PL" sz="1400" b="1" u="none" strike="noStrike" dirty="0" smtClean="0">
                          <a:solidFill>
                            <a:schemeClr val="tx1"/>
                          </a:solidFill>
                          <a:effectLst/>
                          <a:latin typeface="Roboto Bold"/>
                          <a:ea typeface="Tahoma" panose="020B0604030504040204" pitchFamily="34" charset="0"/>
                          <a:cs typeface="Tahoma" panose="020B0604030504040204" pitchFamily="34" charset="0"/>
                        </a:rPr>
                        <a:t>zadania:</a:t>
                      </a:r>
                      <a:endParaRPr lang="pl-PL" sz="1400" b="1" i="0" u="none" strike="noStrike" dirty="0">
                        <a:solidFill>
                          <a:schemeClr val="tx1"/>
                        </a:solidFill>
                        <a:effectLst/>
                        <a:latin typeface="Roboto Bold"/>
                        <a:ea typeface="Tahoma" panose="020B0604030504040204" pitchFamily="34" charset="0"/>
                        <a:cs typeface="Tahoma" panose="020B0604030504040204" pitchFamily="34" charset="0"/>
                      </a:endParaRPr>
                    </a:p>
                  </a:txBody>
                  <a:tcPr marL="7133" marR="7133" marT="7133" marB="0" anchor="ctr"/>
                </a:tc>
                <a:tc hMerge="1">
                  <a:txBody>
                    <a:bodyPr/>
                    <a:lstStyle/>
                    <a:p>
                      <a:endParaRPr lang="pl-PL"/>
                    </a:p>
                  </a:txBody>
                  <a:tcPr/>
                </a:tc>
                <a:tc hMerge="1">
                  <a:txBody>
                    <a:bodyPr/>
                    <a:lstStyle/>
                    <a:p>
                      <a:endParaRPr lang="pl-PL"/>
                    </a:p>
                  </a:txBody>
                  <a:tcPr/>
                </a:tc>
              </a:tr>
              <a:tr h="763930">
                <a:tc>
                  <a:txBody>
                    <a:bodyPr/>
                    <a:lstStyle/>
                    <a:p>
                      <a:pPr algn="l" fontAlgn="t"/>
                      <a:r>
                        <a:rPr lang="pl-PL" sz="1200" b="0" i="0" u="none" strike="noStrike" dirty="0" smtClean="0">
                          <a:solidFill>
                            <a:schemeClr val="tx1"/>
                          </a:solidFill>
                          <a:effectLst/>
                          <a:latin typeface="Roboto Bold"/>
                        </a:rPr>
                        <a:t>Wykonanie praw z udziałów i akcji w spółkach z udziałem Województwa</a:t>
                      </a:r>
                      <a:endParaRPr lang="pl-PL" sz="1200" b="0" i="0" u="none" strike="noStrike" dirty="0">
                        <a:solidFill>
                          <a:schemeClr val="tx1"/>
                        </a:solidFill>
                        <a:effectLst/>
                        <a:latin typeface="Roboto Bold"/>
                      </a:endParaRPr>
                    </a:p>
                  </a:txBody>
                  <a:tcPr marL="9525" marR="9525" marT="9525" marB="0" anchor="ctr"/>
                </a:tc>
                <a:tc>
                  <a:txBody>
                    <a:bodyPr/>
                    <a:lstStyle/>
                    <a:p>
                      <a:pPr algn="ctr" fontAlgn="t"/>
                      <a:r>
                        <a:rPr lang="pl-PL" sz="1200" b="0" i="0" u="none" strike="noStrike" dirty="0" smtClean="0">
                          <a:solidFill>
                            <a:schemeClr val="tx1"/>
                          </a:solidFill>
                          <a:effectLst/>
                          <a:latin typeface="Roboto Bold"/>
                        </a:rPr>
                        <a:t>500 </a:t>
                      </a:r>
                      <a:r>
                        <a:rPr lang="pl-PL" sz="1200" b="0" i="0" u="none" strike="noStrike" dirty="0">
                          <a:solidFill>
                            <a:schemeClr val="tx1"/>
                          </a:solidFill>
                          <a:effectLst/>
                          <a:latin typeface="Roboto Bold"/>
                        </a:rPr>
                        <a:t>000</a:t>
                      </a:r>
                    </a:p>
                  </a:txBody>
                  <a:tcPr marL="9525" marR="9525" marT="9525" marB="0" anchor="ctr"/>
                </a:tc>
                <a:tc>
                  <a:txBody>
                    <a:bodyPr/>
                    <a:lstStyle/>
                    <a:p>
                      <a:pPr algn="l" fontAlgn="t"/>
                      <a:r>
                        <a:rPr lang="pl-PL" sz="1200" b="0" i="0" u="none" strike="noStrike" dirty="0" smtClean="0">
                          <a:solidFill>
                            <a:schemeClr val="tx1"/>
                          </a:solidFill>
                          <a:effectLst/>
                          <a:latin typeface="Roboto Bold"/>
                        </a:rPr>
                        <a:t>Na dokapitalizowanie Spółki Województwa Małopolskiego na przygotowanie dokumentacji dot. Małopolskiej Giełdy Rolnej</a:t>
                      </a:r>
                    </a:p>
                    <a:p>
                      <a:pPr algn="l" fontAlgn="t"/>
                      <a:endParaRPr lang="pl-PL" sz="1200" b="0" i="0" u="none" strike="noStrike" dirty="0" smtClean="0">
                        <a:solidFill>
                          <a:schemeClr val="tx1"/>
                        </a:solidFill>
                        <a:effectLst/>
                        <a:latin typeface="Roboto Bold"/>
                      </a:endParaRPr>
                    </a:p>
                  </a:txBody>
                  <a:tcPr marL="9525" marR="9525" marT="9525" marB="0" anchor="ctr"/>
                </a:tc>
              </a:tr>
              <a:tr h="283082">
                <a:tc gridSpan="3">
                  <a:txBody>
                    <a:bodyPr/>
                    <a:lstStyle/>
                    <a:p>
                      <a:pPr algn="ctr" fontAlgn="t"/>
                      <a:r>
                        <a:rPr lang="pl-PL" sz="1400" b="1" i="0" u="none" strike="noStrike" dirty="0" smtClean="0">
                          <a:solidFill>
                            <a:schemeClr val="tx1"/>
                          </a:solidFill>
                          <a:effectLst/>
                          <a:latin typeface="Roboto Bold"/>
                          <a:ea typeface="Tahoma" panose="020B0604030504040204" pitchFamily="34" charset="0"/>
                          <a:cs typeface="Tahoma" panose="020B0604030504040204" pitchFamily="34" charset="0"/>
                        </a:rPr>
                        <a:t>Transport i łączność na zadania:</a:t>
                      </a:r>
                      <a:endParaRPr lang="pl-PL" sz="1400" b="1" i="0" u="none" strike="noStrike" dirty="0">
                        <a:solidFill>
                          <a:schemeClr val="tx1"/>
                        </a:solidFill>
                        <a:effectLst/>
                        <a:latin typeface="Roboto Bold"/>
                        <a:ea typeface="Tahoma" panose="020B0604030504040204" pitchFamily="34" charset="0"/>
                        <a:cs typeface="Tahoma" panose="020B0604030504040204" pitchFamily="34" charset="0"/>
                      </a:endParaRPr>
                    </a:p>
                  </a:txBody>
                  <a:tcPr marL="7133" marR="7133" marT="7133" marB="0" anchor="ctr"/>
                </a:tc>
                <a:tc hMerge="1">
                  <a:txBody>
                    <a:bodyPr/>
                    <a:lstStyle/>
                    <a:p>
                      <a:pPr algn="r" defTabSz="584200" eaLnBrk="1" fontAlgn="t" hangingPunct="1"/>
                      <a:endParaRPr lang="pl-PL" sz="1100" b="0" i="0" u="none" strike="noStrike" dirty="0">
                        <a:solidFill>
                          <a:schemeClr val="tx1"/>
                        </a:solidFill>
                        <a:effectLst/>
                        <a:latin typeface="Roboto Bold"/>
                        <a:ea typeface="+mn-ea"/>
                        <a:cs typeface="+mn-cs"/>
                        <a:sym typeface="Palatino"/>
                      </a:endParaRPr>
                    </a:p>
                  </a:txBody>
                  <a:tcPr marL="7133" marR="7133" marT="7133" marB="0" anchor="ctr"/>
                </a:tc>
                <a:tc hMerge="1">
                  <a:txBody>
                    <a:bodyPr/>
                    <a:lstStyle/>
                    <a:p>
                      <a:pPr algn="l" defTabSz="584200" eaLnBrk="1" fontAlgn="t" hangingPunct="1"/>
                      <a:endParaRPr lang="pl-PL" sz="1200" b="0" i="0" u="none" strike="noStrike" dirty="0">
                        <a:solidFill>
                          <a:schemeClr val="tx1"/>
                        </a:solidFill>
                        <a:effectLst/>
                        <a:latin typeface="Roboto Bold"/>
                        <a:ea typeface="+mn-ea"/>
                        <a:cs typeface="+mn-cs"/>
                        <a:sym typeface="Palatino"/>
                      </a:endParaRPr>
                    </a:p>
                  </a:txBody>
                  <a:tcPr marL="7133" marR="7133" marT="7133" marB="0" anchor="ctr"/>
                </a:tc>
              </a:tr>
              <a:tr h="2030434">
                <a:tc>
                  <a:txBody>
                    <a:bodyPr/>
                    <a:lstStyle/>
                    <a:p>
                      <a:pPr algn="l" fontAlgn="t"/>
                      <a:r>
                        <a:rPr lang="pl-PL" sz="1200" b="0" i="0" u="none" strike="noStrike" dirty="0" smtClean="0">
                          <a:solidFill>
                            <a:schemeClr val="tx1"/>
                          </a:solidFill>
                          <a:effectLst/>
                          <a:latin typeface="Tahoma" panose="020B0604030504040204" pitchFamily="34" charset="0"/>
                        </a:rPr>
                        <a:t>Zadania realizowane przy współudziale samorządów lokalnych</a:t>
                      </a:r>
                      <a:endParaRPr lang="pl-PL" sz="1200" b="0" i="0" u="none" strike="noStrike" dirty="0">
                        <a:solidFill>
                          <a:schemeClr val="tx1"/>
                        </a:solidFill>
                        <a:effectLst/>
                        <a:latin typeface="Tahoma" panose="020B0604030504040204" pitchFamily="34" charset="0"/>
                      </a:endParaRPr>
                    </a:p>
                  </a:txBody>
                  <a:tcPr marL="9525" marR="9525" marT="9525" marB="0" anchor="ctr"/>
                </a:tc>
                <a:tc>
                  <a:txBody>
                    <a:bodyPr/>
                    <a:lstStyle/>
                    <a:p>
                      <a:pPr algn="ctr" fontAlgn="t"/>
                      <a:r>
                        <a:rPr lang="pl-PL" sz="1200" b="0" i="0" u="none" strike="noStrike" dirty="0">
                          <a:solidFill>
                            <a:schemeClr val="tx1"/>
                          </a:solidFill>
                          <a:effectLst/>
                          <a:latin typeface="Tahoma" panose="020B0604030504040204" pitchFamily="34" charset="0"/>
                        </a:rPr>
                        <a:t>7</a:t>
                      </a:r>
                      <a:r>
                        <a:rPr lang="pl-PL" sz="1200" b="0" i="0" u="none" strike="noStrike" dirty="0" smtClean="0">
                          <a:solidFill>
                            <a:schemeClr val="tx1"/>
                          </a:solidFill>
                          <a:effectLst/>
                          <a:latin typeface="Tahoma" panose="020B0604030504040204" pitchFamily="34" charset="0"/>
                        </a:rPr>
                        <a:t> </a:t>
                      </a:r>
                      <a:r>
                        <a:rPr lang="pl-PL" sz="1200" b="0" i="0" u="none" strike="noStrike" dirty="0">
                          <a:solidFill>
                            <a:schemeClr val="tx1"/>
                          </a:solidFill>
                          <a:effectLst/>
                          <a:latin typeface="Tahoma" panose="020B0604030504040204" pitchFamily="34" charset="0"/>
                        </a:rPr>
                        <a:t>000 000</a:t>
                      </a:r>
                    </a:p>
                  </a:txBody>
                  <a:tcPr marL="9525" marR="9525" marT="9525" marB="0" anchor="ctr"/>
                </a:tc>
                <a:tc>
                  <a:txBody>
                    <a:bodyPr/>
                    <a:lstStyle/>
                    <a:p>
                      <a:pPr algn="l" fontAlgn="t"/>
                      <a:endParaRPr lang="pl-PL" sz="1200" b="0" i="0" u="none" strike="noStrike" dirty="0" smtClean="0">
                        <a:solidFill>
                          <a:schemeClr val="tx1"/>
                        </a:solidFill>
                        <a:effectLst/>
                        <a:latin typeface="Tahoma" panose="020B0604030504040204" pitchFamily="34" charset="0"/>
                      </a:endParaRPr>
                    </a:p>
                    <a:p>
                      <a:pPr algn="l" fontAlgn="t"/>
                      <a:r>
                        <a:rPr lang="pl-PL" sz="1200" b="0" i="0" u="none" strike="noStrike" dirty="0" smtClean="0">
                          <a:solidFill>
                            <a:schemeClr val="tx1"/>
                          </a:solidFill>
                          <a:effectLst/>
                          <a:latin typeface="Tahoma" panose="020B0604030504040204" pitchFamily="34" charset="0"/>
                        </a:rPr>
                        <a:t>Środki zostaną przeznaczone m.in. na realizację następujących zadań:</a:t>
                      </a:r>
                    </a:p>
                    <a:p>
                      <a:pPr marL="171450" lvl="0" indent="-171450" algn="l" defTabSz="584200" eaLnBrk="1" fontAlgn="t" hangingPunct="1">
                        <a:buFont typeface="Wingdings" panose="05000000000000000000" pitchFamily="2" charset="2"/>
                        <a:buChar char="Ø"/>
                      </a:pPr>
                      <a:r>
                        <a:rPr lang="pl-PL" sz="1200" b="0" i="0" u="none" strike="noStrike" dirty="0" smtClean="0">
                          <a:solidFill>
                            <a:schemeClr val="tx1"/>
                          </a:solidFill>
                          <a:effectLst/>
                          <a:latin typeface="Tahoma" panose="020B0604030504040204" pitchFamily="34" charset="0"/>
                          <a:ea typeface="+mn-ea"/>
                          <a:cs typeface="+mn-cs"/>
                          <a:sym typeface="Palatino"/>
                        </a:rPr>
                        <a:t>Przebudowa drogi wojewódzkiej nr 965 w Bochni </a:t>
                      </a:r>
                    </a:p>
                    <a:p>
                      <a:pPr marL="171450" lvl="0" indent="-171450" algn="l" defTabSz="584200" eaLnBrk="1" fontAlgn="t" hangingPunct="1">
                        <a:buFont typeface="Wingdings" panose="05000000000000000000" pitchFamily="2" charset="2"/>
                        <a:buChar char="Ø"/>
                      </a:pPr>
                      <a:r>
                        <a:rPr lang="pl-PL" sz="1200" b="0" i="0" u="none" strike="noStrike" dirty="0" smtClean="0">
                          <a:solidFill>
                            <a:schemeClr val="tx1"/>
                          </a:solidFill>
                          <a:effectLst/>
                          <a:latin typeface="Tahoma" panose="020B0604030504040204" pitchFamily="34" charset="0"/>
                          <a:ea typeface="+mn-ea"/>
                          <a:cs typeface="+mn-cs"/>
                          <a:sym typeface="Palatino"/>
                        </a:rPr>
                        <a:t>Budowa chodnika przy drodze wojewódzkiej nr 980 w m. Rzepiennik Biskupi </a:t>
                      </a:r>
                    </a:p>
                    <a:p>
                      <a:pPr marL="171450" lvl="0" indent="-171450" algn="l" defTabSz="584200" eaLnBrk="1" fontAlgn="t" hangingPunct="1">
                        <a:buFont typeface="Wingdings" panose="05000000000000000000" pitchFamily="2" charset="2"/>
                        <a:buChar char="Ø"/>
                      </a:pPr>
                      <a:r>
                        <a:rPr lang="pl-PL" sz="1200" b="0" i="0" u="none" strike="noStrike" dirty="0" smtClean="0">
                          <a:solidFill>
                            <a:schemeClr val="tx1"/>
                          </a:solidFill>
                          <a:effectLst/>
                          <a:latin typeface="Tahoma" panose="020B0604030504040204" pitchFamily="34" charset="0"/>
                          <a:ea typeface="+mn-ea"/>
                          <a:cs typeface="+mn-cs"/>
                          <a:sym typeface="Palatino"/>
                        </a:rPr>
                        <a:t>Zabezpieczenie drogi wojewódzkiej nr 980 w Rzepienniku Strzyżewskim poprzez budowę muru oporowego oraz chodnika,</a:t>
                      </a:r>
                    </a:p>
                    <a:p>
                      <a:pPr marL="171450" lvl="0" indent="-171450" algn="l" defTabSz="584200" eaLnBrk="1" fontAlgn="t" hangingPunct="1">
                        <a:buFont typeface="Wingdings" panose="05000000000000000000" pitchFamily="2" charset="2"/>
                        <a:buChar char="Ø"/>
                      </a:pPr>
                      <a:r>
                        <a:rPr lang="pl-PL" sz="1200" b="0" i="0" u="none" strike="noStrike" dirty="0" smtClean="0">
                          <a:solidFill>
                            <a:schemeClr val="tx1"/>
                          </a:solidFill>
                          <a:effectLst/>
                          <a:latin typeface="Tahoma" panose="020B0604030504040204" pitchFamily="34" charset="0"/>
                          <a:ea typeface="+mn-ea"/>
                          <a:cs typeface="+mn-cs"/>
                          <a:sym typeface="Palatino"/>
                        </a:rPr>
                        <a:t>Modernizacja przystanków autobusowych przy drodze wojewódzkiej nr  980 relacji Jurków - Biecz wraz z ich oświetleniem</a:t>
                      </a:r>
                    </a:p>
                    <a:p>
                      <a:pPr marL="171450" indent="-171450" algn="l" fontAlgn="t">
                        <a:buFont typeface="Wingdings" panose="05000000000000000000" pitchFamily="2" charset="2"/>
                        <a:buChar char="Ø"/>
                      </a:pPr>
                      <a:endParaRPr lang="pl-PL" sz="1200" b="0" i="0" u="none" strike="noStrike" dirty="0" smtClean="0">
                        <a:solidFill>
                          <a:schemeClr val="tx1"/>
                        </a:solidFill>
                        <a:effectLst/>
                        <a:latin typeface="Tahoma" panose="020B0604030504040204" pitchFamily="34" charset="0"/>
                      </a:endParaRPr>
                    </a:p>
                  </a:txBody>
                  <a:tcPr marL="9525" marR="9525" marT="9525" marB="0" anchor="ctr"/>
                </a:tc>
              </a:tr>
              <a:tr h="857890">
                <a:tc>
                  <a:txBody>
                    <a:bodyPr/>
                    <a:lstStyle/>
                    <a:p>
                      <a:pPr algn="l" fontAlgn="t"/>
                      <a:r>
                        <a:rPr lang="pl-PL" sz="1200" b="0" i="0" u="none" strike="noStrike" dirty="0" smtClean="0">
                          <a:solidFill>
                            <a:schemeClr val="tx1"/>
                          </a:solidFill>
                          <a:effectLst/>
                          <a:latin typeface="Tahoma" panose="020B0604030504040204" pitchFamily="34" charset="0"/>
                        </a:rPr>
                        <a:t>Budowa zintegrowanej sieci tras rowerowych w Województwie Małopolskim   - Działanie 6.1 RPO </a:t>
                      </a:r>
                      <a:endParaRPr lang="pl-PL" sz="1200" b="0" i="0" u="none" strike="noStrike" dirty="0">
                        <a:solidFill>
                          <a:schemeClr val="tx1"/>
                        </a:solidFill>
                        <a:effectLst/>
                        <a:latin typeface="Tahoma" panose="020B0604030504040204" pitchFamily="34" charset="0"/>
                      </a:endParaRPr>
                    </a:p>
                  </a:txBody>
                  <a:tcPr marL="9525" marR="9525" marT="9525" marB="0" anchor="ctr"/>
                </a:tc>
                <a:tc>
                  <a:txBody>
                    <a:bodyPr/>
                    <a:lstStyle/>
                    <a:p>
                      <a:pPr algn="ctr" fontAlgn="t"/>
                      <a:r>
                        <a:rPr lang="pl-PL" sz="1200" b="0" i="0" u="none" strike="noStrike" dirty="0" smtClean="0">
                          <a:solidFill>
                            <a:schemeClr val="tx1"/>
                          </a:solidFill>
                          <a:effectLst/>
                          <a:latin typeface="Tahoma" panose="020B0604030504040204" pitchFamily="34" charset="0"/>
                        </a:rPr>
                        <a:t>800 000</a:t>
                      </a:r>
                      <a:endParaRPr lang="pl-PL" sz="1200" b="0" i="0" u="none" strike="noStrike" dirty="0">
                        <a:solidFill>
                          <a:schemeClr val="tx1"/>
                        </a:solidFill>
                        <a:effectLst/>
                        <a:latin typeface="Tahoma" panose="020B0604030504040204" pitchFamily="34" charset="0"/>
                      </a:endParaRPr>
                    </a:p>
                  </a:txBody>
                  <a:tcPr marL="9525" marR="9525" marT="9525" marB="0" anchor="ctr"/>
                </a:tc>
                <a:tc>
                  <a:txBody>
                    <a:bodyPr/>
                    <a:lstStyle/>
                    <a:p>
                      <a:pPr marL="0" marR="0" lvl="0" indent="0" algn="l" defTabSz="584200" eaLnBrk="1" fontAlgn="t" latinLnBrk="0" hangingPunct="1">
                        <a:lnSpc>
                          <a:spcPct val="100000"/>
                        </a:lnSpc>
                        <a:spcBef>
                          <a:spcPts val="0"/>
                        </a:spcBef>
                        <a:spcAft>
                          <a:spcPts val="0"/>
                        </a:spcAft>
                        <a:buClrTx/>
                        <a:buSzTx/>
                        <a:buFont typeface="Wingdings" panose="05000000000000000000" pitchFamily="2" charset="2"/>
                        <a:buNone/>
                        <a:tabLst/>
                        <a:defRPr/>
                      </a:pPr>
                      <a:endParaRPr lang="pl-PL" sz="1200" b="0" i="0" u="none" strike="noStrike" dirty="0" smtClean="0">
                        <a:solidFill>
                          <a:schemeClr val="tx1"/>
                        </a:solidFill>
                        <a:effectLst/>
                        <a:latin typeface="Roboto Bold"/>
                        <a:ea typeface="+mn-ea"/>
                        <a:cs typeface="+mn-cs"/>
                        <a:sym typeface="Palatino"/>
                      </a:endParaRPr>
                    </a:p>
                    <a:p>
                      <a:pPr marL="0" marR="0" lvl="0" indent="0" algn="l" defTabSz="584200" eaLnBrk="1" fontAlgn="t" latinLnBrk="0" hangingPunct="1">
                        <a:lnSpc>
                          <a:spcPct val="100000"/>
                        </a:lnSpc>
                        <a:spcBef>
                          <a:spcPts val="0"/>
                        </a:spcBef>
                        <a:spcAft>
                          <a:spcPts val="0"/>
                        </a:spcAft>
                        <a:buClrTx/>
                        <a:buSzTx/>
                        <a:buFont typeface="Wingdings" panose="05000000000000000000" pitchFamily="2" charset="2"/>
                        <a:buNone/>
                        <a:tabLst/>
                        <a:defRPr/>
                      </a:pPr>
                      <a:r>
                        <a:rPr lang="pl-PL" sz="1200" b="0" i="0" u="none" strike="noStrike" dirty="0" smtClean="0">
                          <a:solidFill>
                            <a:schemeClr val="tx1"/>
                          </a:solidFill>
                          <a:effectLst/>
                          <a:latin typeface="Roboto Bold"/>
                          <a:ea typeface="+mn-ea"/>
                          <a:cs typeface="+mn-cs"/>
                          <a:sym typeface="Palatino"/>
                        </a:rPr>
                        <a:t>Celem wykonania dokumentacji dla tras rowerowych</a:t>
                      </a:r>
                    </a:p>
                    <a:p>
                      <a:pPr marL="0" indent="0" algn="l" fontAlgn="t">
                        <a:buFont typeface="Wingdings" panose="05000000000000000000" pitchFamily="2" charset="2"/>
                        <a:buNone/>
                      </a:pPr>
                      <a:endParaRPr lang="pl-PL" sz="1200" b="1" i="0" u="none" strike="noStrike" dirty="0" smtClean="0">
                        <a:solidFill>
                          <a:srgbClr val="FF0000"/>
                        </a:solidFill>
                        <a:effectLst/>
                        <a:latin typeface="Roboto Bold"/>
                      </a:endParaRPr>
                    </a:p>
                  </a:txBody>
                  <a:tcPr marL="9525" marR="9525" marT="9525" marB="0" anchor="ctr"/>
                </a:tc>
              </a:tr>
            </a:tbl>
          </a:graphicData>
        </a:graphic>
      </p:graphicFrame>
    </p:spTree>
    <p:extLst>
      <p:ext uri="{BB962C8B-B14F-4D97-AF65-F5344CB8AC3E}">
        <p14:creationId xmlns:p14="http://schemas.microsoft.com/office/powerpoint/2010/main" val="3778263115"/>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508000" y="800100"/>
            <a:ext cx="11988800" cy="1219200"/>
          </a:xfrm>
          <a:prstGeom prst="rect">
            <a:avLst/>
          </a:prstGeom>
        </p:spPr>
        <p:txBody>
          <a:bodyPr>
            <a:noAutofit/>
          </a:bodyPr>
          <a:lstStyle>
            <a:lvl1pPr defTabSz="461518">
              <a:spcBef>
                <a:spcPts val="100"/>
              </a:spcBef>
              <a:defRPr sz="3792"/>
            </a:lvl1pPr>
          </a:lstStyle>
          <a:p>
            <a:pPr lvl="0" algn="ctr">
              <a:defRPr sz="1800" b="0">
                <a:solidFill>
                  <a:srgbClr val="000000"/>
                </a:solidFill>
              </a:defRPr>
            </a:pPr>
            <a:r>
              <a:rPr lang="pl-PL" altLang="pl-PL" sz="3200" b="1" dirty="0">
                <a:solidFill>
                  <a:schemeClr val="tx1"/>
                </a:solidFill>
                <a:cs typeface="Tahoma" panose="020B0604030504040204" pitchFamily="34" charset="0"/>
              </a:rPr>
              <a:t>Autopoprawka nr 2 </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zmiany związane z wnioskami zgłoszonymi przez </a:t>
            </a:r>
            <a:r>
              <a:rPr lang="pl-PL" altLang="pl-PL" sz="3200" b="1" dirty="0" smtClean="0">
                <a:solidFill>
                  <a:schemeClr val="tx1"/>
                </a:solidFill>
                <a:cs typeface="Tahoma" panose="020B0604030504040204" pitchFamily="34" charset="0"/>
              </a:rPr>
              <a:t>Radnych </a:t>
            </a:r>
            <a:br>
              <a:rPr lang="pl-PL" altLang="pl-PL" sz="3200" b="1" dirty="0" smtClean="0">
                <a:solidFill>
                  <a:schemeClr val="tx1"/>
                </a:solidFill>
                <a:cs typeface="Tahoma" panose="020B0604030504040204" pitchFamily="34" charset="0"/>
              </a:rPr>
            </a:br>
            <a:r>
              <a:rPr lang="pl-PL" altLang="pl-PL" sz="3200" b="1" dirty="0" smtClean="0">
                <a:solidFill>
                  <a:schemeClr val="tx1"/>
                </a:solidFill>
                <a:cs typeface="Tahoma" panose="020B0604030504040204" pitchFamily="34" charset="0"/>
              </a:rPr>
              <a:t>i </a:t>
            </a:r>
            <a:r>
              <a:rPr lang="pl-PL" altLang="pl-PL" sz="3200" b="1" dirty="0">
                <a:solidFill>
                  <a:schemeClr val="tx1"/>
                </a:solidFill>
                <a:cs typeface="Tahoma" panose="020B0604030504040204" pitchFamily="34" charset="0"/>
              </a:rPr>
              <a:t>Kluby Radnych SWM</a:t>
            </a:r>
            <a:br>
              <a:rPr lang="pl-PL" altLang="pl-PL" sz="3200" b="1" dirty="0">
                <a:solidFill>
                  <a:schemeClr val="tx1"/>
                </a:solidFill>
                <a:cs typeface="Tahoma" panose="020B0604030504040204" pitchFamily="34" charset="0"/>
              </a:rPr>
            </a:br>
            <a:r>
              <a:rPr lang="pl-PL" altLang="pl-PL" sz="2400" b="1" dirty="0">
                <a:solidFill>
                  <a:srgbClr val="3333FF"/>
                </a:solidFill>
                <a:latin typeface="Tahoma" panose="020B0604030504040204" pitchFamily="34" charset="0"/>
              </a:rPr>
              <a:t>Zwiększenie wydatków budżetu w działach:</a:t>
            </a:r>
            <a:endParaRPr sz="2400" b="1" dirty="0">
              <a:solidFill>
                <a:srgbClr val="414241"/>
              </a:solidFill>
            </a:endParaRPr>
          </a:p>
        </p:txBody>
      </p:sp>
      <p:sp>
        <p:nvSpPr>
          <p:cNvPr id="101" name="Shape 101"/>
          <p:cNvSpPr>
            <a:spLocks noGrp="1"/>
          </p:cNvSpPr>
          <p:nvPr>
            <p:ph type="body" idx="1"/>
          </p:nvPr>
        </p:nvSpPr>
        <p:spPr>
          <a:xfrm>
            <a:off x="508000" y="2616021"/>
            <a:ext cx="11988800" cy="6096000"/>
          </a:xfrm>
          <a:prstGeom prst="rect">
            <a:avLst/>
          </a:prstGeom>
        </p:spPr>
        <p:txBody>
          <a:bodyPr>
            <a:normAutofit/>
          </a:bodyPr>
          <a:lstStyle>
            <a:lvl1pPr marL="0" indent="0">
              <a:lnSpc>
                <a:spcPct val="110000"/>
              </a:lnSpc>
              <a:spcBef>
                <a:spcPts val="0"/>
              </a:spcBef>
              <a:buSzTx/>
              <a:buNone/>
            </a:lvl1pPr>
          </a:lstStyle>
          <a:p>
            <a:pPr marL="457200" lvl="0" indent="-457200">
              <a:buFont typeface="Arial" panose="020B0604020202020204" pitchFamily="34" charset="0"/>
              <a:buChar char="•"/>
              <a:defRPr sz="1800">
                <a:solidFill>
                  <a:srgbClr val="000000"/>
                </a:solidFill>
              </a:defRPr>
            </a:pPr>
            <a:endParaRPr lang="pl-PL" sz="2800" dirty="0"/>
          </a:p>
          <a:p>
            <a:pPr marL="285750" lvl="0" indent="-285750">
              <a:buFont typeface="Arial" panose="020B0604020202020204" pitchFamily="34" charset="0"/>
              <a:buChar char="•"/>
              <a:defRPr sz="1800">
                <a:solidFill>
                  <a:srgbClr val="000000"/>
                </a:solidFill>
              </a:defRPr>
            </a:pPr>
            <a:endParaRPr sz="2800" dirty="0">
              <a:solidFill>
                <a:srgbClr val="414141"/>
              </a:solidFill>
            </a:endParaRPr>
          </a:p>
        </p:txBody>
      </p:sp>
      <p:graphicFrame>
        <p:nvGraphicFramePr>
          <p:cNvPr id="2" name="Tabela 1"/>
          <p:cNvGraphicFramePr>
            <a:graphicFrameLocks noGrp="1"/>
          </p:cNvGraphicFramePr>
          <p:nvPr>
            <p:extLst>
              <p:ext uri="{D42A27DB-BD31-4B8C-83A1-F6EECF244321}">
                <p14:modId xmlns:p14="http://schemas.microsoft.com/office/powerpoint/2010/main" val="1229320850"/>
              </p:ext>
            </p:extLst>
          </p:nvPr>
        </p:nvGraphicFramePr>
        <p:xfrm>
          <a:off x="893696" y="2237015"/>
          <a:ext cx="10735927" cy="5453039"/>
        </p:xfrm>
        <a:graphic>
          <a:graphicData uri="http://schemas.openxmlformats.org/drawingml/2006/table">
            <a:tbl>
              <a:tblPr>
                <a:tableStyleId>{5940675A-B579-460E-94D1-54222C63F5DA}</a:tableStyleId>
              </a:tblPr>
              <a:tblGrid>
                <a:gridCol w="2712389"/>
                <a:gridCol w="1017430"/>
                <a:gridCol w="7006108"/>
              </a:tblGrid>
              <a:tr h="717688">
                <a:tc>
                  <a:txBody>
                    <a:bodyPr/>
                    <a:lstStyle/>
                    <a:p>
                      <a:pPr algn="ctr" fontAlgn="ctr"/>
                      <a:r>
                        <a:rPr lang="pl-PL" sz="1200" b="1" u="none" strike="noStrike" dirty="0">
                          <a:solidFill>
                            <a:schemeClr val="tx1"/>
                          </a:solidFill>
                          <a:effectLst/>
                          <a:latin typeface="Roboto Bold"/>
                          <a:ea typeface="Tahoma" panose="020B0604030504040204" pitchFamily="34" charset="0"/>
                          <a:cs typeface="Tahoma" panose="020B0604030504040204" pitchFamily="34" charset="0"/>
                        </a:rPr>
                        <a:t>Nazwa zadania</a:t>
                      </a:r>
                      <a:endParaRPr lang="pl-PL" sz="1200" b="1" i="0" u="none" strike="noStrike" dirty="0">
                        <a:solidFill>
                          <a:schemeClr val="tx1"/>
                        </a:solidFill>
                        <a:effectLst/>
                        <a:latin typeface="Roboto Bold"/>
                        <a:ea typeface="Tahoma" panose="020B0604030504040204" pitchFamily="34" charset="0"/>
                        <a:cs typeface="Tahoma" panose="020B0604030504040204" pitchFamily="34" charset="0"/>
                      </a:endParaRPr>
                    </a:p>
                  </a:txBody>
                  <a:tcPr marL="7133" marR="7133" marT="7133" marB="0" anchor="ctr">
                    <a:solidFill>
                      <a:srgbClr val="00B0F0"/>
                    </a:solidFill>
                  </a:tcPr>
                </a:tc>
                <a:tc>
                  <a:txBody>
                    <a:bodyPr/>
                    <a:lstStyle/>
                    <a:p>
                      <a:pPr algn="ctr" fontAlgn="ctr"/>
                      <a:r>
                        <a:rPr lang="pl-PL" sz="1200" b="1" u="none" strike="noStrike" dirty="0">
                          <a:solidFill>
                            <a:schemeClr val="tx1"/>
                          </a:solidFill>
                          <a:effectLst/>
                          <a:latin typeface="Roboto Bold"/>
                          <a:ea typeface="Tahoma" panose="020B0604030504040204" pitchFamily="34" charset="0"/>
                          <a:cs typeface="Tahoma" panose="020B0604030504040204" pitchFamily="34" charset="0"/>
                        </a:rPr>
                        <a:t>Kwota                       w zł</a:t>
                      </a:r>
                      <a:endParaRPr lang="pl-PL" sz="1200" b="1" i="0" u="none" strike="noStrike" dirty="0">
                        <a:solidFill>
                          <a:schemeClr val="tx1"/>
                        </a:solidFill>
                        <a:effectLst/>
                        <a:latin typeface="Roboto Bold"/>
                        <a:ea typeface="Tahoma" panose="020B0604030504040204" pitchFamily="34" charset="0"/>
                        <a:cs typeface="Tahoma" panose="020B0604030504040204" pitchFamily="34" charset="0"/>
                      </a:endParaRPr>
                    </a:p>
                  </a:txBody>
                  <a:tcPr marL="7133" marR="7133" marT="7133" marB="0" anchor="ctr">
                    <a:solidFill>
                      <a:srgbClr val="00B0F0"/>
                    </a:solidFill>
                  </a:tcPr>
                </a:tc>
                <a:tc>
                  <a:txBody>
                    <a:bodyPr/>
                    <a:lstStyle/>
                    <a:p>
                      <a:pPr algn="ctr" fontAlgn="ctr"/>
                      <a:r>
                        <a:rPr lang="pl-PL" sz="1200" b="1" u="none" strike="noStrike" dirty="0">
                          <a:solidFill>
                            <a:schemeClr val="tx1"/>
                          </a:solidFill>
                          <a:effectLst/>
                          <a:latin typeface="Roboto Bold"/>
                          <a:ea typeface="Tahoma" panose="020B0604030504040204" pitchFamily="34" charset="0"/>
                          <a:cs typeface="Tahoma" panose="020B0604030504040204" pitchFamily="34" charset="0"/>
                        </a:rPr>
                        <a:t>Uzasadnienie</a:t>
                      </a:r>
                      <a:endParaRPr lang="pl-PL" sz="1200" b="1" i="0" u="none" strike="noStrike" dirty="0">
                        <a:solidFill>
                          <a:schemeClr val="tx1"/>
                        </a:solidFill>
                        <a:effectLst/>
                        <a:latin typeface="Roboto Bold"/>
                        <a:ea typeface="Tahoma" panose="020B0604030504040204" pitchFamily="34" charset="0"/>
                        <a:cs typeface="Tahoma" panose="020B0604030504040204" pitchFamily="34" charset="0"/>
                      </a:endParaRPr>
                    </a:p>
                  </a:txBody>
                  <a:tcPr marL="7133" marR="7133" marT="7133" marB="0" anchor="ctr">
                    <a:solidFill>
                      <a:srgbClr val="00B0F0"/>
                    </a:solidFill>
                  </a:tcPr>
                </a:tc>
              </a:tr>
              <a:tr h="298820">
                <a:tc gridSpan="3">
                  <a:txBody>
                    <a:bodyPr/>
                    <a:lstStyle/>
                    <a:p>
                      <a:pPr algn="ctr" fontAlgn="t"/>
                      <a:r>
                        <a:rPr lang="pl-PL" sz="1400" b="1" i="0" u="none" strike="noStrike" dirty="0" smtClean="0">
                          <a:solidFill>
                            <a:schemeClr val="tx1"/>
                          </a:solidFill>
                          <a:effectLst/>
                          <a:latin typeface="Roboto Bold"/>
                          <a:ea typeface="Tahoma" panose="020B0604030504040204" pitchFamily="34" charset="0"/>
                          <a:cs typeface="Tahoma" panose="020B0604030504040204" pitchFamily="34" charset="0"/>
                        </a:rPr>
                        <a:t>Transport i łączność na zadania:</a:t>
                      </a:r>
                      <a:endParaRPr lang="pl-PL" sz="1400" b="1" i="0" u="none" strike="noStrike" dirty="0">
                        <a:solidFill>
                          <a:schemeClr val="tx1"/>
                        </a:solidFill>
                        <a:effectLst/>
                        <a:latin typeface="Roboto Bold"/>
                        <a:ea typeface="Tahoma" panose="020B0604030504040204" pitchFamily="34" charset="0"/>
                        <a:cs typeface="Tahoma" panose="020B0604030504040204" pitchFamily="34" charset="0"/>
                      </a:endParaRPr>
                    </a:p>
                  </a:txBody>
                  <a:tcPr marL="7133" marR="7133" marT="7133" marB="0" anchor="ctr"/>
                </a:tc>
                <a:tc hMerge="1">
                  <a:txBody>
                    <a:bodyPr/>
                    <a:lstStyle/>
                    <a:p>
                      <a:endParaRPr lang="pl-PL"/>
                    </a:p>
                  </a:txBody>
                  <a:tcPr/>
                </a:tc>
                <a:tc hMerge="1">
                  <a:txBody>
                    <a:bodyPr/>
                    <a:lstStyle/>
                    <a:p>
                      <a:endParaRPr lang="pl-PL"/>
                    </a:p>
                  </a:txBody>
                  <a:tcPr/>
                </a:tc>
              </a:tr>
              <a:tr h="1507163">
                <a:tc>
                  <a:txBody>
                    <a:bodyPr/>
                    <a:lstStyle/>
                    <a:p>
                      <a:pPr algn="l" fontAlgn="t"/>
                      <a:r>
                        <a:rPr lang="pl-PL" sz="1200" i="0" dirty="0" smtClean="0">
                          <a:solidFill>
                            <a:schemeClr val="tx1"/>
                          </a:solidFill>
                          <a:effectLst/>
                          <a:latin typeface="Roboto Bold"/>
                          <a:ea typeface="Times New Roman" panose="02020603050405020304" pitchFamily="18" charset="0"/>
                        </a:rPr>
                        <a:t>Modernizacja odcinków dróg wojewódzkich </a:t>
                      </a:r>
                      <a:endParaRPr lang="pl-PL" sz="1200" i="0" u="none" strike="noStrike" dirty="0">
                        <a:solidFill>
                          <a:schemeClr val="tx1"/>
                        </a:solidFill>
                        <a:effectLst/>
                        <a:latin typeface="Roboto Bold"/>
                        <a:ea typeface="Tahoma" panose="020B0604030504040204" pitchFamily="34" charset="0"/>
                        <a:cs typeface="Tahoma" panose="020B0604030504040204" pitchFamily="34" charset="0"/>
                        <a:sym typeface="Palatino"/>
                      </a:endParaRPr>
                    </a:p>
                  </a:txBody>
                  <a:tcPr marL="7133" marR="7133" marT="7133" marB="0" anchor="ctr">
                    <a:lnB w="12700" cap="flat" cmpd="sng" algn="ctr">
                      <a:solidFill>
                        <a:schemeClr val="tx1"/>
                      </a:solidFill>
                      <a:prstDash val="solid"/>
                      <a:round/>
                      <a:headEnd type="none" w="med" len="med"/>
                      <a:tailEnd type="none" w="med" len="med"/>
                    </a:lnB>
                  </a:tcPr>
                </a:tc>
                <a:tc>
                  <a:txBody>
                    <a:bodyPr/>
                    <a:lstStyle/>
                    <a:p>
                      <a:pPr algn="ctr" fontAlgn="t"/>
                      <a:r>
                        <a:rPr lang="pl-PL" sz="1200" i="0" u="none" strike="noStrike" dirty="0" smtClean="0">
                          <a:solidFill>
                            <a:schemeClr val="tx1"/>
                          </a:solidFill>
                          <a:effectLst/>
                          <a:latin typeface="Roboto Bold"/>
                          <a:ea typeface="Tahoma" panose="020B0604030504040204" pitchFamily="34" charset="0"/>
                          <a:cs typeface="Tahoma" panose="020B0604030504040204" pitchFamily="34" charset="0"/>
                          <a:sym typeface="Palatino"/>
                        </a:rPr>
                        <a:t>7 500 000</a:t>
                      </a:r>
                      <a:endParaRPr lang="pl-PL" sz="1200" i="0" u="none" strike="noStrike" dirty="0">
                        <a:solidFill>
                          <a:schemeClr val="tx1"/>
                        </a:solidFill>
                        <a:effectLst/>
                        <a:latin typeface="Roboto Bold"/>
                        <a:ea typeface="Tahoma" panose="020B0604030504040204" pitchFamily="34" charset="0"/>
                        <a:cs typeface="Tahoma" panose="020B0604030504040204" pitchFamily="34" charset="0"/>
                        <a:sym typeface="Palatino"/>
                      </a:endParaRPr>
                    </a:p>
                  </a:txBody>
                  <a:tcPr marL="7133" marR="7133" marT="7133" marB="0" anchor="ctr">
                    <a:lnB w="12700" cap="flat" cmpd="sng" algn="ctr">
                      <a:solidFill>
                        <a:schemeClr val="tx1"/>
                      </a:solidFill>
                      <a:prstDash val="solid"/>
                      <a:round/>
                      <a:headEnd type="none" w="med" len="med"/>
                      <a:tailEnd type="none" w="med" len="med"/>
                    </a:lnB>
                  </a:tcPr>
                </a:tc>
                <a:tc>
                  <a:txBody>
                    <a:bodyPr/>
                    <a:lstStyle/>
                    <a:p>
                      <a:pPr marL="0" lvl="0" indent="0" algn="just">
                        <a:spcAft>
                          <a:spcPts val="0"/>
                        </a:spcAft>
                        <a:buFont typeface="Vrinda"/>
                        <a:buNone/>
                      </a:pPr>
                      <a:endParaRPr lang="pl-PL" sz="1200" i="0" dirty="0" smtClean="0">
                        <a:solidFill>
                          <a:schemeClr val="tx1"/>
                        </a:solidFill>
                        <a:effectLst/>
                        <a:latin typeface="Roboto Bold"/>
                        <a:ea typeface="Times New Roman" panose="02020603050405020304" pitchFamily="18" charset="0"/>
                      </a:endParaRPr>
                    </a:p>
                    <a:p>
                      <a:pPr marL="0" lvl="0" indent="0" algn="just">
                        <a:spcAft>
                          <a:spcPts val="0"/>
                        </a:spcAft>
                        <a:buFont typeface="Vrinda"/>
                        <a:buNone/>
                      </a:pPr>
                      <a:r>
                        <a:rPr lang="pl-PL" sz="1200" i="0" dirty="0" smtClean="0">
                          <a:solidFill>
                            <a:schemeClr val="tx1"/>
                          </a:solidFill>
                          <a:effectLst/>
                          <a:latin typeface="Roboto Bold"/>
                          <a:ea typeface="Times New Roman" panose="02020603050405020304" pitchFamily="18" charset="0"/>
                        </a:rPr>
                        <a:t>Na realizację zadań m.in.:</a:t>
                      </a:r>
                    </a:p>
                    <a:p>
                      <a:pPr marL="342900" lvl="0" indent="-342900" algn="just">
                        <a:spcAft>
                          <a:spcPts val="0"/>
                        </a:spcAft>
                        <a:buFont typeface="Wingdings" panose="05000000000000000000" pitchFamily="2" charset="2"/>
                        <a:buChar char=""/>
                      </a:pPr>
                      <a:r>
                        <a:rPr lang="pl-PL" sz="1200" i="0" dirty="0" smtClean="0">
                          <a:solidFill>
                            <a:schemeClr val="tx1"/>
                          </a:solidFill>
                          <a:effectLst/>
                          <a:latin typeface="Roboto Bold"/>
                          <a:ea typeface="Times New Roman" panose="02020603050405020304" pitchFamily="18" charset="0"/>
                        </a:rPr>
                        <a:t>Położenie cichej nawierzchni na ulicy Proszowskiej w Bochni - droga wojewódzka nr 965,</a:t>
                      </a:r>
                    </a:p>
                    <a:p>
                      <a:pPr marL="342900" lvl="0" indent="-342900" algn="just">
                        <a:spcAft>
                          <a:spcPts val="0"/>
                        </a:spcAft>
                        <a:buFont typeface="Wingdings" panose="05000000000000000000" pitchFamily="2" charset="2"/>
                        <a:buChar char=""/>
                      </a:pPr>
                      <a:r>
                        <a:rPr lang="pl-PL" sz="1200" i="0" dirty="0" smtClean="0">
                          <a:solidFill>
                            <a:schemeClr val="tx1"/>
                          </a:solidFill>
                          <a:effectLst/>
                          <a:latin typeface="Roboto Bold"/>
                          <a:ea typeface="Times New Roman" panose="02020603050405020304" pitchFamily="18" charset="0"/>
                        </a:rPr>
                        <a:t>Modernizacja DW 949 Brzeszcze - Przeciszów (w mieście Brzeszcze i miejscowości Jawiszowice),</a:t>
                      </a:r>
                    </a:p>
                    <a:p>
                      <a:pPr marL="342900" lvl="0" indent="-342900" algn="just">
                        <a:spcAft>
                          <a:spcPts val="0"/>
                        </a:spcAft>
                        <a:buFont typeface="Wingdings" panose="05000000000000000000" pitchFamily="2" charset="2"/>
                        <a:buChar char=""/>
                      </a:pPr>
                      <a:r>
                        <a:rPr lang="pl-PL" sz="1200" i="0" dirty="0" smtClean="0">
                          <a:solidFill>
                            <a:schemeClr val="tx1"/>
                          </a:solidFill>
                          <a:effectLst/>
                          <a:latin typeface="Roboto Bold"/>
                          <a:ea typeface="Times New Roman" panose="02020603050405020304" pitchFamily="18" charset="0"/>
                        </a:rPr>
                        <a:t>Modernizacja DW 781 Chrzanów - Targanice (w Gminach Zator i Wieprz),</a:t>
                      </a:r>
                    </a:p>
                    <a:p>
                      <a:pPr marL="342900" lvl="0" indent="-342900" algn="just">
                        <a:spcAft>
                          <a:spcPts val="0"/>
                        </a:spcAft>
                        <a:buFont typeface="Wingdings" panose="05000000000000000000" pitchFamily="2" charset="2"/>
                        <a:buChar char=""/>
                      </a:pPr>
                      <a:r>
                        <a:rPr lang="pl-PL" sz="1200" i="0" dirty="0" smtClean="0">
                          <a:solidFill>
                            <a:schemeClr val="tx1"/>
                          </a:solidFill>
                          <a:effectLst/>
                          <a:latin typeface="Roboto Bold"/>
                          <a:ea typeface="Times New Roman" panose="02020603050405020304" pitchFamily="18" charset="0"/>
                        </a:rPr>
                        <a:t>Modernizacja DW 969 w m. Krościenko nad Dunajcem - przebudowa ronda na rondo turbinowe</a:t>
                      </a:r>
                    </a:p>
                  </a:txBody>
                  <a:tcPr marL="7133" marR="7133" marT="7133" marB="0" anchor="ctr">
                    <a:lnB w="12700" cap="flat" cmpd="sng" algn="ctr">
                      <a:solidFill>
                        <a:schemeClr val="tx1"/>
                      </a:solidFill>
                      <a:prstDash val="solid"/>
                      <a:round/>
                      <a:headEnd type="none" w="med" len="med"/>
                      <a:tailEnd type="none" w="med" len="med"/>
                    </a:lnB>
                  </a:tcPr>
                </a:tc>
              </a:tr>
              <a:tr h="349998">
                <a:tc gridSpan="3">
                  <a:txBody>
                    <a:bodyPr/>
                    <a:lstStyle/>
                    <a:p>
                      <a:pPr marL="0" marR="0" indent="0" algn="ctr" defTabSz="584200" eaLnBrk="1" fontAlgn="t" latinLnBrk="0" hangingPunct="1">
                        <a:lnSpc>
                          <a:spcPct val="100000"/>
                        </a:lnSpc>
                        <a:spcBef>
                          <a:spcPts val="0"/>
                        </a:spcBef>
                        <a:spcAft>
                          <a:spcPts val="0"/>
                        </a:spcAft>
                        <a:buClrTx/>
                        <a:buSzTx/>
                        <a:buFontTx/>
                        <a:buNone/>
                        <a:tabLst/>
                        <a:defRPr/>
                      </a:pPr>
                      <a:r>
                        <a:rPr lang="pl-PL" sz="1400" b="1" i="0" u="none" strike="noStrike" dirty="0" smtClean="0">
                          <a:solidFill>
                            <a:schemeClr val="tx1"/>
                          </a:solidFill>
                          <a:effectLst/>
                          <a:latin typeface="Roboto Bold"/>
                          <a:ea typeface="Tahoma" panose="020B0604030504040204" pitchFamily="34" charset="0"/>
                          <a:cs typeface="Tahoma" panose="020B0604030504040204" pitchFamily="34" charset="0"/>
                        </a:rPr>
                        <a:t>Turystyka na zadania:</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t"/>
                      <a:endParaRPr lang="pl-PL" sz="1100" u="none" strike="noStrike" dirty="0">
                        <a:solidFill>
                          <a:schemeClr val="tx1"/>
                        </a:solidFill>
                        <a:effectLst/>
                        <a:latin typeface="Roboto Bold"/>
                        <a:ea typeface="Tahoma" panose="020B0604030504040204" pitchFamily="34" charset="0"/>
                        <a:cs typeface="Tahoma" panose="020B0604030504040204" pitchFamily="34" charset="0"/>
                        <a:sym typeface="Palatino"/>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342900" lvl="0" indent="-342900" algn="just">
                        <a:spcAft>
                          <a:spcPts val="0"/>
                        </a:spcAft>
                        <a:buFont typeface="Wingdings" panose="05000000000000000000" pitchFamily="2" charset="2"/>
                        <a:buChar char=""/>
                      </a:pPr>
                      <a:endParaRPr lang="pl-PL" sz="1100" u="none" strike="noStrike" dirty="0">
                        <a:solidFill>
                          <a:schemeClr val="tx1"/>
                        </a:solidFill>
                        <a:effectLst/>
                        <a:latin typeface="Roboto Bold"/>
                        <a:ea typeface="Tahoma" panose="020B0604030504040204" pitchFamily="34" charset="0"/>
                        <a:cs typeface="Tahoma" panose="020B0604030504040204" pitchFamily="34" charset="0"/>
                        <a:sym typeface="Palatino"/>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83961">
                <a:tc rowSpan="2">
                  <a:txBody>
                    <a:bodyPr/>
                    <a:lstStyle/>
                    <a:p>
                      <a:pPr algn="l" fontAlgn="t"/>
                      <a:r>
                        <a:rPr lang="pl-PL" sz="1200" i="0" dirty="0" smtClean="0">
                          <a:effectLst/>
                          <a:latin typeface="Roboto Bold"/>
                          <a:ea typeface="Times New Roman" panose="02020603050405020304" pitchFamily="18" charset="0"/>
                        </a:rPr>
                        <a:t>Rozwój i promocja oferty turystycznej regionu</a:t>
                      </a:r>
                      <a:endParaRPr lang="pl-PL" sz="1200" i="0" u="none" strike="noStrike" dirty="0">
                        <a:solidFill>
                          <a:schemeClr val="tx1"/>
                        </a:solidFill>
                        <a:effectLst/>
                        <a:latin typeface="Roboto Bold"/>
                        <a:ea typeface="Tahoma" panose="020B0604030504040204" pitchFamily="34" charset="0"/>
                        <a:cs typeface="Tahoma" panose="020B0604030504040204" pitchFamily="34" charset="0"/>
                        <a:sym typeface="Palatino"/>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t"/>
                      <a:r>
                        <a:rPr lang="pl-PL" sz="1200" u="none" strike="noStrike" dirty="0" smtClean="0">
                          <a:solidFill>
                            <a:schemeClr val="tx1"/>
                          </a:solidFill>
                          <a:effectLst/>
                          <a:latin typeface="Roboto Bold"/>
                          <a:ea typeface="Tahoma" panose="020B0604030504040204" pitchFamily="34" charset="0"/>
                          <a:cs typeface="Tahoma" panose="020B0604030504040204" pitchFamily="34" charset="0"/>
                          <a:sym typeface="Palatino"/>
                        </a:rPr>
                        <a:t>500 000</a:t>
                      </a:r>
                      <a:endParaRPr lang="pl-PL" sz="1200" u="none" strike="noStrike" dirty="0">
                        <a:solidFill>
                          <a:schemeClr val="tx1"/>
                        </a:solidFill>
                        <a:effectLst/>
                        <a:latin typeface="Roboto Bold"/>
                        <a:ea typeface="Tahoma" panose="020B0604030504040204" pitchFamily="34" charset="0"/>
                        <a:cs typeface="Tahoma" panose="020B0604030504040204" pitchFamily="34" charset="0"/>
                        <a:sym typeface="Palatino"/>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just">
                        <a:spcAft>
                          <a:spcPts val="0"/>
                        </a:spcAft>
                        <a:buFont typeface="Wingdings" panose="05000000000000000000" pitchFamily="2" charset="2"/>
                        <a:buNone/>
                      </a:pPr>
                      <a:endParaRPr lang="pl-PL" sz="1200" dirty="0" smtClean="0">
                        <a:effectLst/>
                        <a:latin typeface="Arial" panose="020B0604020202020204" pitchFamily="34" charset="0"/>
                        <a:ea typeface="Times New Roman" panose="02020603050405020304" pitchFamily="18" charset="0"/>
                      </a:endParaRPr>
                    </a:p>
                    <a:p>
                      <a:pPr marL="0" lvl="0" indent="0" algn="just">
                        <a:spcAft>
                          <a:spcPts val="0"/>
                        </a:spcAft>
                        <a:buFont typeface="Wingdings" panose="05000000000000000000" pitchFamily="2" charset="2"/>
                        <a:buNone/>
                      </a:pPr>
                      <a:r>
                        <a:rPr lang="pl-PL" sz="1200" dirty="0" smtClean="0">
                          <a:effectLst/>
                          <a:latin typeface="Arial" panose="020B0604020202020204" pitchFamily="34" charset="0"/>
                          <a:ea typeface="Times New Roman" panose="02020603050405020304" pitchFamily="18" charset="0"/>
                        </a:rPr>
                        <a:t>Składka w MOT (tj. do kwoty 3 265 000 zł) na działania związane z rozwojem i aktywizacją produktów turystycznych w tym m.in. na opracowanie konkursu architektonicznego na projekt modelowego schroniska górskiego w oparciu o przykładową lokalizację na Lubaniu, wsparciem i  promocją oferty turystycznej Regionu na rynkach krajowych i międzynarodowych oraz organizacją cyklu koncertów oraz warsztatów muzycznych w górskich schroniskach na terenie Małopolski pn. Księżycowe Granie</a:t>
                      </a:r>
                      <a:endParaRPr lang="pl-PL" sz="1200" b="1" i="0" u="none" strike="noStrike" dirty="0" smtClean="0">
                        <a:solidFill>
                          <a:schemeClr val="tx1"/>
                        </a:solidFill>
                        <a:effectLst/>
                        <a:latin typeface="Roboto Bold"/>
                      </a:endParaRPr>
                    </a:p>
                    <a:p>
                      <a:pPr algn="l" fontAlgn="t"/>
                      <a:endParaRPr lang="pl-PL" sz="1200" b="1" i="0" u="none" strike="noStrike" dirty="0" smtClean="0">
                        <a:solidFill>
                          <a:srgbClr val="FF0000"/>
                        </a:solidFill>
                        <a:effectLst/>
                        <a:latin typeface="Roboto Bold"/>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83961">
                <a:tc vMerge="1">
                  <a:txBody>
                    <a:bodyPr/>
                    <a:lstStyle/>
                    <a:p>
                      <a:pPr algn="l" fontAlgn="t"/>
                      <a:endParaRPr lang="pl-PL" sz="1200" i="0" u="none" strike="noStrike" dirty="0">
                        <a:solidFill>
                          <a:schemeClr val="tx1"/>
                        </a:solidFill>
                        <a:effectLst/>
                        <a:latin typeface="Roboto Bold"/>
                        <a:ea typeface="Tahoma" panose="020B0604030504040204" pitchFamily="34" charset="0"/>
                        <a:cs typeface="Tahoma" panose="020B0604030504040204" pitchFamily="34" charset="0"/>
                        <a:sym typeface="Palatino"/>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t"/>
                      <a:r>
                        <a:rPr lang="pl-PL" sz="1200" u="none" strike="noStrike" dirty="0" smtClean="0">
                          <a:solidFill>
                            <a:schemeClr val="tx1"/>
                          </a:solidFill>
                          <a:effectLst/>
                          <a:latin typeface="Roboto Bold"/>
                          <a:ea typeface="Tahoma" panose="020B0604030504040204" pitchFamily="34" charset="0"/>
                          <a:cs typeface="Tahoma" panose="020B0604030504040204" pitchFamily="34" charset="0"/>
                          <a:sym typeface="Palatino"/>
                        </a:rPr>
                        <a:t>500 000</a:t>
                      </a:r>
                      <a:endParaRPr lang="pl-PL" sz="1200" u="none" strike="noStrike" dirty="0">
                        <a:solidFill>
                          <a:schemeClr val="tx1"/>
                        </a:solidFill>
                        <a:effectLst/>
                        <a:latin typeface="Roboto Bold"/>
                        <a:ea typeface="Tahoma" panose="020B0604030504040204" pitchFamily="34" charset="0"/>
                        <a:cs typeface="Tahoma" panose="020B0604030504040204" pitchFamily="34" charset="0"/>
                        <a:sym typeface="Palatino"/>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lvl="0" indent="0" algn="just">
                        <a:spcAft>
                          <a:spcPts val="0"/>
                        </a:spcAft>
                        <a:buFont typeface="Wingdings" panose="05000000000000000000" pitchFamily="2" charset="2"/>
                        <a:buNone/>
                      </a:pPr>
                      <a:endParaRPr lang="pl-PL" sz="1200" dirty="0" smtClean="0">
                        <a:effectLst/>
                        <a:latin typeface="Arial" panose="020B0604020202020204" pitchFamily="34" charset="0"/>
                        <a:ea typeface="Times New Roman" panose="02020603050405020304" pitchFamily="18" charset="0"/>
                      </a:endParaRPr>
                    </a:p>
                    <a:p>
                      <a:pPr marL="0" lvl="0" indent="0" algn="just">
                        <a:spcAft>
                          <a:spcPts val="0"/>
                        </a:spcAft>
                        <a:buFont typeface="Wingdings" panose="05000000000000000000" pitchFamily="2" charset="2"/>
                        <a:buNone/>
                      </a:pPr>
                      <a:r>
                        <a:rPr lang="pl-PL" sz="1200" dirty="0" smtClean="0">
                          <a:effectLst/>
                          <a:latin typeface="Arial" panose="020B0604020202020204" pitchFamily="34" charset="0"/>
                          <a:ea typeface="Times New Roman" panose="02020603050405020304" pitchFamily="18" charset="0"/>
                        </a:rPr>
                        <a:t>Otwarty konkurs ofert z dziedziny turystyki „Małopolska Gościnna” (tj. do kwoty 2 824 000 zł), w ramach którego organizacje pozarządowe będą mogły ubiegać się o środki finansowe m.in. na zaproponowane działania: Małopolski Historyczny Szlak Pamięci, Szlak ucieczki Rotmistrza Witolda Pileckiego z Auschwitz oraz na działania związane z utrzymaniem oznakowania znajdującego się na Szlaku Karola Wojtyły w Wadowicach, w związku z 100. rocznicą urodzin św. Jana Pawła II</a:t>
                      </a:r>
                    </a:p>
                    <a:p>
                      <a:pPr marL="0" lvl="0" indent="0" algn="just">
                        <a:spcAft>
                          <a:spcPts val="0"/>
                        </a:spcAft>
                        <a:buFont typeface="Wingdings" panose="05000000000000000000" pitchFamily="2" charset="2"/>
                        <a:buNone/>
                      </a:pPr>
                      <a:endParaRPr lang="pl-PL" sz="1200" b="1" i="0" u="none" strike="noStrike" dirty="0" smtClean="0">
                        <a:solidFill>
                          <a:schemeClr val="tx1"/>
                        </a:solidFill>
                        <a:effectLst/>
                        <a:latin typeface="Roboto Bold"/>
                      </a:endParaRPr>
                    </a:p>
                  </a:txBody>
                  <a:tcPr marL="9525" marR="9525" marT="9525" marB="0" anchor="ct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2146898623"/>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508000" y="800100"/>
            <a:ext cx="11988800" cy="1219200"/>
          </a:xfrm>
          <a:prstGeom prst="rect">
            <a:avLst/>
          </a:prstGeom>
        </p:spPr>
        <p:txBody>
          <a:bodyPr>
            <a:noAutofit/>
          </a:bodyPr>
          <a:lstStyle>
            <a:lvl1pPr defTabSz="461518">
              <a:spcBef>
                <a:spcPts val="100"/>
              </a:spcBef>
              <a:defRPr sz="3792"/>
            </a:lvl1pPr>
          </a:lstStyle>
          <a:p>
            <a:pPr lvl="0" algn="ctr">
              <a:defRPr sz="1800" b="0">
                <a:solidFill>
                  <a:srgbClr val="000000"/>
                </a:solidFill>
              </a:defRPr>
            </a:pPr>
            <a:r>
              <a:rPr lang="pl-PL" altLang="pl-PL" sz="3200" b="1" dirty="0">
                <a:solidFill>
                  <a:schemeClr val="tx1"/>
                </a:solidFill>
                <a:cs typeface="Tahoma" panose="020B0604030504040204" pitchFamily="34" charset="0"/>
              </a:rPr>
              <a:t>Autopoprawka nr 2 </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zmiany związane z wnioskami zgłoszonymi przez Radnych </a:t>
            </a:r>
            <a:r>
              <a:rPr lang="pl-PL" altLang="pl-PL" sz="3200" b="1" dirty="0" smtClean="0">
                <a:solidFill>
                  <a:schemeClr val="tx1"/>
                </a:solidFill>
                <a:cs typeface="Tahoma" panose="020B0604030504040204" pitchFamily="34" charset="0"/>
              </a:rPr>
              <a:t/>
            </a:r>
            <a:br>
              <a:rPr lang="pl-PL" altLang="pl-PL" sz="3200" b="1" dirty="0" smtClean="0">
                <a:solidFill>
                  <a:schemeClr val="tx1"/>
                </a:solidFill>
                <a:cs typeface="Tahoma" panose="020B0604030504040204" pitchFamily="34" charset="0"/>
              </a:rPr>
            </a:br>
            <a:r>
              <a:rPr lang="pl-PL" altLang="pl-PL" sz="3200" b="1" dirty="0" smtClean="0">
                <a:solidFill>
                  <a:schemeClr val="tx1"/>
                </a:solidFill>
                <a:cs typeface="Tahoma" panose="020B0604030504040204" pitchFamily="34" charset="0"/>
              </a:rPr>
              <a:t>i </a:t>
            </a:r>
            <a:r>
              <a:rPr lang="pl-PL" altLang="pl-PL" sz="3200" b="1" dirty="0">
                <a:solidFill>
                  <a:schemeClr val="tx1"/>
                </a:solidFill>
                <a:cs typeface="Tahoma" panose="020B0604030504040204" pitchFamily="34" charset="0"/>
              </a:rPr>
              <a:t>Kluby Radnych SWM</a:t>
            </a:r>
            <a:r>
              <a:rPr lang="pl-PL" altLang="pl-PL" sz="2400" b="1" dirty="0">
                <a:solidFill>
                  <a:srgbClr val="000066"/>
                </a:solidFill>
                <a:latin typeface="Tahoma" panose="020B0604030504040204" pitchFamily="34" charset="0"/>
                <a:cs typeface="Tahoma" panose="020B0604030504040204" pitchFamily="34" charset="0"/>
              </a:rPr>
              <a:t/>
            </a:r>
            <a:br>
              <a:rPr lang="pl-PL" altLang="pl-PL" sz="2400" b="1" dirty="0">
                <a:solidFill>
                  <a:srgbClr val="000066"/>
                </a:solidFill>
                <a:latin typeface="Tahoma" panose="020B0604030504040204" pitchFamily="34" charset="0"/>
                <a:cs typeface="Tahoma" panose="020B0604030504040204" pitchFamily="34" charset="0"/>
              </a:rPr>
            </a:br>
            <a:r>
              <a:rPr lang="pl-PL" altLang="pl-PL" sz="2400" b="1" dirty="0">
                <a:solidFill>
                  <a:srgbClr val="3333FF"/>
                </a:solidFill>
                <a:latin typeface="Tahoma" panose="020B0604030504040204" pitchFamily="34" charset="0"/>
              </a:rPr>
              <a:t>Zwiększenie wydatków budżetu w działach:</a:t>
            </a:r>
            <a:endParaRPr sz="2400" b="1" dirty="0">
              <a:solidFill>
                <a:srgbClr val="414241"/>
              </a:solidFill>
            </a:endParaRPr>
          </a:p>
        </p:txBody>
      </p:sp>
      <p:sp>
        <p:nvSpPr>
          <p:cNvPr id="101" name="Shape 101"/>
          <p:cNvSpPr>
            <a:spLocks noGrp="1"/>
          </p:cNvSpPr>
          <p:nvPr>
            <p:ph type="body" idx="1"/>
          </p:nvPr>
        </p:nvSpPr>
        <p:spPr>
          <a:prstGeom prst="rect">
            <a:avLst/>
          </a:prstGeom>
        </p:spPr>
        <p:txBody>
          <a:bodyPr>
            <a:normAutofit/>
          </a:bodyPr>
          <a:lstStyle>
            <a:lvl1pPr marL="0" indent="0">
              <a:lnSpc>
                <a:spcPct val="110000"/>
              </a:lnSpc>
              <a:spcBef>
                <a:spcPts val="0"/>
              </a:spcBef>
              <a:buSzTx/>
              <a:buNone/>
            </a:lvl1pPr>
          </a:lstStyle>
          <a:p>
            <a:pPr marL="457200" lvl="0" indent="-457200">
              <a:buFont typeface="Arial" panose="020B0604020202020204" pitchFamily="34" charset="0"/>
              <a:buChar char="•"/>
              <a:defRPr sz="1800">
                <a:solidFill>
                  <a:srgbClr val="000000"/>
                </a:solidFill>
              </a:defRPr>
            </a:pPr>
            <a:endParaRPr lang="pl-PL" sz="2800" dirty="0"/>
          </a:p>
          <a:p>
            <a:pPr marL="285750" lvl="0" indent="-285750">
              <a:buFont typeface="Arial" panose="020B0604020202020204" pitchFamily="34" charset="0"/>
              <a:buChar char="•"/>
              <a:defRPr sz="1800">
                <a:solidFill>
                  <a:srgbClr val="000000"/>
                </a:solidFill>
              </a:defRPr>
            </a:pPr>
            <a:endParaRPr sz="2800" dirty="0">
              <a:solidFill>
                <a:srgbClr val="414141"/>
              </a:solidFill>
            </a:endParaRPr>
          </a:p>
        </p:txBody>
      </p:sp>
      <p:graphicFrame>
        <p:nvGraphicFramePr>
          <p:cNvPr id="2" name="Tabela 1"/>
          <p:cNvGraphicFramePr>
            <a:graphicFrameLocks noGrp="1"/>
          </p:cNvGraphicFramePr>
          <p:nvPr>
            <p:extLst>
              <p:ext uri="{D42A27DB-BD31-4B8C-83A1-F6EECF244321}">
                <p14:modId xmlns:p14="http://schemas.microsoft.com/office/powerpoint/2010/main" val="3821108691"/>
              </p:ext>
            </p:extLst>
          </p:nvPr>
        </p:nvGraphicFramePr>
        <p:xfrm>
          <a:off x="508001" y="2776045"/>
          <a:ext cx="11194004" cy="5020418"/>
        </p:xfrm>
        <a:graphic>
          <a:graphicData uri="http://schemas.openxmlformats.org/drawingml/2006/table">
            <a:tbl>
              <a:tblPr/>
              <a:tblGrid>
                <a:gridCol w="4673271"/>
                <a:gridCol w="1239556"/>
                <a:gridCol w="5281177"/>
              </a:tblGrid>
              <a:tr h="558029">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w 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314013">
                <a:tc gridSpan="3">
                  <a:txBody>
                    <a:bodyPr/>
                    <a:lstStyle/>
                    <a:p>
                      <a:pPr algn="ctr" fontAlgn="t"/>
                      <a:r>
                        <a:rPr lang="pl-PL" sz="1400" b="1" i="0" u="none" strike="noStrike" dirty="0" smtClean="0">
                          <a:solidFill>
                            <a:schemeClr val="tx1"/>
                          </a:solidFill>
                          <a:effectLst/>
                          <a:latin typeface="Roboto Bold"/>
                        </a:rPr>
                        <a:t>Oświata i wychowanie na zadania:</a:t>
                      </a:r>
                      <a:endParaRPr lang="pl-PL" sz="1400" b="1"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927090">
                <a:tc>
                  <a:txBody>
                    <a:bodyPr/>
                    <a:lstStyle/>
                    <a:p>
                      <a:pPr algn="l" fontAlgn="ctr"/>
                      <a:r>
                        <a:rPr lang="pl-PL" sz="1200" b="0" i="0" u="none" strike="noStrike" dirty="0" smtClean="0">
                          <a:solidFill>
                            <a:schemeClr val="tx1"/>
                          </a:solidFill>
                          <a:effectLst/>
                          <a:latin typeface="Roboto Bold"/>
                        </a:rPr>
                        <a:t>Wsparcie realizacji zadań wychowawczych szkoły</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pl-PL" sz="1200" b="0" i="0" u="none" strike="noStrike" dirty="0" smtClean="0">
                          <a:solidFill>
                            <a:schemeClr val="tx1"/>
                          </a:solidFill>
                          <a:effectLst/>
                          <a:latin typeface="Roboto Bold"/>
                        </a:rPr>
                        <a:t>100 </a:t>
                      </a:r>
                      <a:r>
                        <a:rPr lang="pl-PL" sz="1200" b="0" i="0" u="none" strike="noStrike" dirty="0">
                          <a:solidFill>
                            <a:schemeClr val="tx1"/>
                          </a:solidFill>
                          <a:effectLst/>
                          <a:latin typeface="Roboto Bold"/>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l"/>
                      <a:r>
                        <a:rPr lang="pl-PL" sz="1200" b="0" i="0" u="none" strike="noStrike" dirty="0" smtClean="0">
                          <a:solidFill>
                            <a:schemeClr val="tx1"/>
                          </a:solidFill>
                          <a:effectLst/>
                          <a:latin typeface="Roboto Bold"/>
                          <a:ea typeface="+mn-ea"/>
                          <a:cs typeface="+mn-cs"/>
                          <a:sym typeface="Palatino"/>
                        </a:rPr>
                        <a:t>Wsparcie kształcenia w zawodzie jeździec.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135533">
                <a:tc rowSpan="2">
                  <a:txBody>
                    <a:bodyPr/>
                    <a:lstStyle/>
                    <a:p>
                      <a:pPr algn="l" fontAlgn="ctr"/>
                      <a:r>
                        <a:rPr lang="pl-PL" sz="1200" b="0" i="0" u="none" strike="noStrike" dirty="0" smtClean="0">
                          <a:solidFill>
                            <a:schemeClr val="tx1"/>
                          </a:solidFill>
                          <a:effectLst/>
                          <a:latin typeface="Roboto Bold"/>
                        </a:rPr>
                        <a:t>Zespół Szkół - Małopolska Szkoła Gościnności im. Tytusa Chałubińskiego w Myślenicach</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pl-PL" sz="1200" b="0" i="0" u="none" strike="noStrike" dirty="0" smtClean="0">
                          <a:solidFill>
                            <a:schemeClr val="tx1"/>
                          </a:solidFill>
                          <a:effectLst/>
                          <a:latin typeface="Roboto Bold"/>
                        </a:rPr>
                        <a:t>60 </a:t>
                      </a:r>
                      <a:r>
                        <a:rPr lang="pl-PL" sz="1200" b="0" i="0" u="none" strike="noStrike" dirty="0">
                          <a:solidFill>
                            <a:schemeClr val="tx1"/>
                          </a:solidFill>
                          <a:effectLst/>
                          <a:latin typeface="Roboto Bold"/>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pl-PL" sz="1200" b="0" i="0" u="none" strike="noStrike" dirty="0" smtClean="0">
                        <a:solidFill>
                          <a:schemeClr val="tx1"/>
                        </a:solidFill>
                        <a:effectLst/>
                        <a:latin typeface="Roboto Bold"/>
                      </a:endParaRPr>
                    </a:p>
                    <a:p>
                      <a:pPr algn="l" fontAlgn="t"/>
                      <a:r>
                        <a:rPr lang="pl-PL" sz="1200" b="0" i="0" u="none" strike="noStrike" dirty="0" smtClean="0">
                          <a:solidFill>
                            <a:schemeClr val="tx1"/>
                          </a:solidFill>
                          <a:effectLst/>
                          <a:latin typeface="Roboto Bold"/>
                        </a:rPr>
                        <a:t>Warsztaty Metodyczne w Małopolskiej Szkole Gościnności w Myślenicach dla nauczycieli szkół polonijnych za granicą.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085753">
                <a:tc vMerge="1">
                  <a:txBody>
                    <a:bodyPr/>
                    <a:lstStyle/>
                    <a:p>
                      <a:pPr algn="l" fontAlgn="ct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pl-PL" sz="1200" b="0" i="0" u="none" strike="noStrike" dirty="0" smtClean="0">
                          <a:solidFill>
                            <a:schemeClr val="tx1"/>
                          </a:solidFill>
                          <a:effectLst/>
                          <a:latin typeface="Roboto Bold"/>
                        </a:rPr>
                        <a:t>30 </a:t>
                      </a:r>
                      <a:r>
                        <a:rPr lang="pl-PL" sz="1200" b="0" i="0" u="none" strike="noStrike" dirty="0">
                          <a:solidFill>
                            <a:schemeClr val="tx1"/>
                          </a:solidFill>
                          <a:effectLst/>
                          <a:latin typeface="Roboto Bold"/>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pl-PL" sz="1200" b="0" i="0" u="none" strike="noStrike" dirty="0" smtClean="0">
                          <a:solidFill>
                            <a:schemeClr val="tx1"/>
                          </a:solidFill>
                          <a:effectLst/>
                          <a:latin typeface="Roboto Bold"/>
                        </a:rPr>
                        <a:t>Organizacja przez Małopolską Szkołę Gościnności w Myślenicach pobytu uczestników Międzynarodowych Małopolskich Spotkań z Folklorem.</a:t>
                      </a:r>
                      <a:r>
                        <a:rPr lang="pl-PL" sz="1200" b="0" i="0" u="none" strike="noStrike" dirty="0" smtClean="0">
                          <a:solidFill>
                            <a:schemeClr val="tx1"/>
                          </a:solidFill>
                          <a:effectLst/>
                          <a:latin typeface="Roboto Bold"/>
                          <a:ea typeface="+mn-ea"/>
                          <a:cs typeface="+mn-cs"/>
                          <a:sym typeface="Palatino"/>
                        </a:rPr>
                        <a:t>.</a:t>
                      </a:r>
                    </a:p>
                    <a:p>
                      <a:pPr algn="l" fontAlgn="t"/>
                      <a:r>
                        <a:rPr lang="pl-PL" sz="1200" b="0" i="0" u="none" strike="noStrike" dirty="0" smtClean="0">
                          <a:solidFill>
                            <a:schemeClr val="tx1"/>
                          </a:solidFill>
                          <a:effectLst/>
                          <a:latin typeface="Roboto Bold"/>
                          <a:ea typeface="+mn-ea"/>
                          <a:cs typeface="+mn-cs"/>
                          <a:sym typeface="Palatino"/>
                        </a:rPr>
                        <a:t> </a:t>
                      </a:r>
                      <a:endParaRPr lang="pl-PL" sz="1200" b="1" i="0" u="none" strike="noStrike" dirty="0">
                        <a:solidFill>
                          <a:srgbClr val="FF0000"/>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067103718"/>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508000" y="800100"/>
            <a:ext cx="11988800" cy="1219200"/>
          </a:xfrm>
          <a:prstGeom prst="rect">
            <a:avLst/>
          </a:prstGeom>
        </p:spPr>
        <p:txBody>
          <a:bodyPr>
            <a:noAutofit/>
          </a:bodyPr>
          <a:lstStyle>
            <a:lvl1pPr defTabSz="461518">
              <a:spcBef>
                <a:spcPts val="100"/>
              </a:spcBef>
              <a:defRPr sz="3792"/>
            </a:lvl1pPr>
          </a:lstStyle>
          <a:p>
            <a:pPr lvl="0" algn="ctr">
              <a:defRPr sz="1800" b="0">
                <a:solidFill>
                  <a:srgbClr val="000000"/>
                </a:solidFill>
              </a:defRPr>
            </a:pPr>
            <a:r>
              <a:rPr lang="pl-PL" altLang="pl-PL" sz="3200" b="1" dirty="0">
                <a:solidFill>
                  <a:schemeClr val="tx1"/>
                </a:solidFill>
                <a:cs typeface="Tahoma" panose="020B0604030504040204" pitchFamily="34" charset="0"/>
              </a:rPr>
              <a:t>Autopoprawka nr 2 </a:t>
            </a:r>
            <a:br>
              <a:rPr lang="pl-PL" altLang="pl-PL" sz="3200" b="1" dirty="0">
                <a:solidFill>
                  <a:schemeClr val="tx1"/>
                </a:solidFill>
                <a:cs typeface="Tahoma" panose="020B0604030504040204" pitchFamily="34" charset="0"/>
              </a:rPr>
            </a:br>
            <a:r>
              <a:rPr lang="pl-PL" altLang="pl-PL" sz="3200" b="1" dirty="0">
                <a:solidFill>
                  <a:schemeClr val="tx1"/>
                </a:solidFill>
                <a:cs typeface="Tahoma" panose="020B0604030504040204" pitchFamily="34" charset="0"/>
              </a:rPr>
              <a:t>zmiany związane z wnioskami zgłoszonymi przez Radnych </a:t>
            </a:r>
            <a:r>
              <a:rPr lang="pl-PL" altLang="pl-PL" sz="3200" b="1" dirty="0" smtClean="0">
                <a:solidFill>
                  <a:schemeClr val="tx1"/>
                </a:solidFill>
                <a:cs typeface="Tahoma" panose="020B0604030504040204" pitchFamily="34" charset="0"/>
              </a:rPr>
              <a:t/>
            </a:r>
            <a:br>
              <a:rPr lang="pl-PL" altLang="pl-PL" sz="3200" b="1" dirty="0" smtClean="0">
                <a:solidFill>
                  <a:schemeClr val="tx1"/>
                </a:solidFill>
                <a:cs typeface="Tahoma" panose="020B0604030504040204" pitchFamily="34" charset="0"/>
              </a:rPr>
            </a:br>
            <a:r>
              <a:rPr lang="pl-PL" altLang="pl-PL" sz="3200" b="1" dirty="0" smtClean="0">
                <a:solidFill>
                  <a:schemeClr val="tx1"/>
                </a:solidFill>
                <a:cs typeface="Tahoma" panose="020B0604030504040204" pitchFamily="34" charset="0"/>
              </a:rPr>
              <a:t>i </a:t>
            </a:r>
            <a:r>
              <a:rPr lang="pl-PL" altLang="pl-PL" sz="3200" b="1" dirty="0">
                <a:solidFill>
                  <a:schemeClr val="tx1"/>
                </a:solidFill>
                <a:cs typeface="Tahoma" panose="020B0604030504040204" pitchFamily="34" charset="0"/>
              </a:rPr>
              <a:t>Kluby Radnych SWM</a:t>
            </a:r>
            <a:r>
              <a:rPr lang="pl-PL" altLang="pl-PL" sz="2400" b="1" dirty="0">
                <a:solidFill>
                  <a:srgbClr val="000066"/>
                </a:solidFill>
                <a:latin typeface="Tahoma" panose="020B0604030504040204" pitchFamily="34" charset="0"/>
                <a:cs typeface="Tahoma" panose="020B0604030504040204" pitchFamily="34" charset="0"/>
              </a:rPr>
              <a:t/>
            </a:r>
            <a:br>
              <a:rPr lang="pl-PL" altLang="pl-PL" sz="2400" b="1" dirty="0">
                <a:solidFill>
                  <a:srgbClr val="000066"/>
                </a:solidFill>
                <a:latin typeface="Tahoma" panose="020B0604030504040204" pitchFamily="34" charset="0"/>
                <a:cs typeface="Tahoma" panose="020B0604030504040204" pitchFamily="34" charset="0"/>
              </a:rPr>
            </a:br>
            <a:r>
              <a:rPr lang="pl-PL" altLang="pl-PL" sz="2400" b="1" dirty="0">
                <a:solidFill>
                  <a:srgbClr val="3333FF"/>
                </a:solidFill>
                <a:latin typeface="Tahoma" panose="020B0604030504040204" pitchFamily="34" charset="0"/>
              </a:rPr>
              <a:t>Zwiększenie wydatków budżetu w działach:</a:t>
            </a:r>
            <a:endParaRPr sz="2400" b="1" dirty="0">
              <a:solidFill>
                <a:srgbClr val="414241"/>
              </a:solidFill>
            </a:endParaRPr>
          </a:p>
        </p:txBody>
      </p:sp>
      <p:sp>
        <p:nvSpPr>
          <p:cNvPr id="101" name="Shape 101"/>
          <p:cNvSpPr>
            <a:spLocks noGrp="1"/>
          </p:cNvSpPr>
          <p:nvPr>
            <p:ph type="body" idx="1"/>
          </p:nvPr>
        </p:nvSpPr>
        <p:spPr>
          <a:prstGeom prst="rect">
            <a:avLst/>
          </a:prstGeom>
        </p:spPr>
        <p:txBody>
          <a:bodyPr>
            <a:normAutofit/>
          </a:bodyPr>
          <a:lstStyle>
            <a:lvl1pPr marL="0" indent="0">
              <a:lnSpc>
                <a:spcPct val="110000"/>
              </a:lnSpc>
              <a:spcBef>
                <a:spcPts val="0"/>
              </a:spcBef>
              <a:buSzTx/>
              <a:buNone/>
            </a:lvl1pPr>
          </a:lstStyle>
          <a:p>
            <a:pPr marL="457200" lvl="0" indent="-457200">
              <a:buFont typeface="Arial" panose="020B0604020202020204" pitchFamily="34" charset="0"/>
              <a:buChar char="•"/>
              <a:defRPr sz="1800">
                <a:solidFill>
                  <a:srgbClr val="000000"/>
                </a:solidFill>
              </a:defRPr>
            </a:pPr>
            <a:endParaRPr lang="pl-PL" sz="2800" dirty="0"/>
          </a:p>
          <a:p>
            <a:pPr marL="285750" lvl="0" indent="-285750">
              <a:buFont typeface="Arial" panose="020B0604020202020204" pitchFamily="34" charset="0"/>
              <a:buChar char="•"/>
              <a:defRPr sz="1800">
                <a:solidFill>
                  <a:srgbClr val="000000"/>
                </a:solidFill>
              </a:defRPr>
            </a:pPr>
            <a:endParaRPr sz="2800" dirty="0">
              <a:solidFill>
                <a:srgbClr val="414141"/>
              </a:solidFill>
            </a:endParaRPr>
          </a:p>
        </p:txBody>
      </p:sp>
      <p:graphicFrame>
        <p:nvGraphicFramePr>
          <p:cNvPr id="2" name="Tabela 1"/>
          <p:cNvGraphicFramePr>
            <a:graphicFrameLocks noGrp="1"/>
          </p:cNvGraphicFramePr>
          <p:nvPr>
            <p:extLst>
              <p:ext uri="{D42A27DB-BD31-4B8C-83A1-F6EECF244321}">
                <p14:modId xmlns:p14="http://schemas.microsoft.com/office/powerpoint/2010/main" val="693933018"/>
              </p:ext>
            </p:extLst>
          </p:nvPr>
        </p:nvGraphicFramePr>
        <p:xfrm>
          <a:off x="899886" y="2282560"/>
          <a:ext cx="11031040" cy="6639833"/>
        </p:xfrm>
        <a:graphic>
          <a:graphicData uri="http://schemas.openxmlformats.org/drawingml/2006/table">
            <a:tbl>
              <a:tblPr/>
              <a:tblGrid>
                <a:gridCol w="4605237"/>
                <a:gridCol w="1221511"/>
                <a:gridCol w="5204292"/>
              </a:tblGrid>
              <a:tr h="377350">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w 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224111">
                <a:tc gridSpan="3">
                  <a:txBody>
                    <a:bodyPr/>
                    <a:lstStyle/>
                    <a:p>
                      <a:pPr algn="ctr" fontAlgn="t"/>
                      <a:r>
                        <a:rPr lang="pl-PL" sz="1400" b="1" i="0" u="none" strike="noStrike" dirty="0" smtClean="0">
                          <a:solidFill>
                            <a:schemeClr val="tx1"/>
                          </a:solidFill>
                          <a:effectLst/>
                          <a:latin typeface="Roboto Bold"/>
                        </a:rPr>
                        <a:t>Ochrona zdrowia na zadania:</a:t>
                      </a:r>
                      <a:endParaRPr lang="pl-PL" sz="1400" b="1"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882710">
                <a:tc>
                  <a:txBody>
                    <a:bodyPr/>
                    <a:lstStyle/>
                    <a:p>
                      <a:pPr algn="l" fontAlgn="ctr"/>
                      <a:r>
                        <a:rPr lang="pl-PL" sz="1200" b="0" i="0" u="none" strike="noStrike" dirty="0" smtClean="0">
                          <a:solidFill>
                            <a:schemeClr val="tx1"/>
                          </a:solidFill>
                          <a:effectLst/>
                          <a:latin typeface="Roboto Bold"/>
                        </a:rPr>
                        <a:t>Budowa nowego budynku Krakowskiego Pogotowia Ratunkowego - miejsca stacjonowania Zespołów Ratownictwa Medycznego w Wieliczce (Krakowskie Pogotowie Ratunkowe)</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pl-PL" sz="1200" b="0" i="0" u="none" strike="noStrike" dirty="0">
                          <a:solidFill>
                            <a:schemeClr val="tx1"/>
                          </a:solidFill>
                          <a:effectLst/>
                          <a:latin typeface="Roboto Bold"/>
                        </a:rPr>
                        <a:t>1</a:t>
                      </a:r>
                      <a:r>
                        <a:rPr lang="pl-PL" sz="1200" b="0" i="0" u="none" strike="noStrike" dirty="0" smtClean="0">
                          <a:solidFill>
                            <a:schemeClr val="tx1"/>
                          </a:solidFill>
                          <a:effectLst/>
                          <a:latin typeface="Roboto Bold"/>
                        </a:rPr>
                        <a:t> </a:t>
                      </a:r>
                      <a:r>
                        <a:rPr lang="pl-PL" sz="1200" b="0" i="0" u="none" strike="noStrike" dirty="0">
                          <a:solidFill>
                            <a:schemeClr val="tx1"/>
                          </a:solidFill>
                          <a:effectLst/>
                          <a:latin typeface="Roboto Bold"/>
                        </a:rPr>
                        <a:t>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l"/>
                      <a:endParaRPr lang="pl-PL" sz="1200" b="0" i="0" u="none" strike="noStrike" dirty="0" smtClean="0">
                        <a:solidFill>
                          <a:schemeClr val="tx1"/>
                        </a:solidFill>
                        <a:effectLst/>
                        <a:latin typeface="Roboto Bold"/>
                        <a:ea typeface="+mn-ea"/>
                        <a:cs typeface="+mn-cs"/>
                        <a:sym typeface="Palatino"/>
                      </a:endParaRPr>
                    </a:p>
                    <a:p>
                      <a:pPr lvl="0" algn="l"/>
                      <a:r>
                        <a:rPr lang="pl-PL" sz="1200" b="0" i="0" u="none" strike="noStrike" dirty="0" smtClean="0">
                          <a:solidFill>
                            <a:schemeClr val="tx1"/>
                          </a:solidFill>
                          <a:effectLst/>
                          <a:latin typeface="Roboto Bold"/>
                          <a:ea typeface="+mn-ea"/>
                          <a:cs typeface="+mn-cs"/>
                          <a:sym typeface="Palatino"/>
                        </a:rPr>
                        <a:t>Dotacja celowa na zadanie inwestycyjne pn.: Budowa nowego budynku Krakowskiego Pogotowia Ratunkowego - miejsca stacjonowania Zespołów Ratownictwa Medycznego w Wieliczce.</a:t>
                      </a:r>
                    </a:p>
                    <a:p>
                      <a:pPr lvl="0" algn="l"/>
                      <a:endParaRPr lang="pl-PL" sz="1200" b="1" u="none" strike="noStrike" dirty="0" smtClean="0">
                        <a:solidFill>
                          <a:schemeClr val="tx1"/>
                        </a:solidFill>
                        <a:effectLst/>
                        <a:latin typeface="Roboto Bold"/>
                        <a:ea typeface="Tahoma" panose="020B0604030504040204" pitchFamily="34" charset="0"/>
                        <a:cs typeface="Tahoma" panose="020B0604030504040204" pitchFamily="34" charset="0"/>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82783">
                <a:tc rowSpan="3">
                  <a:txBody>
                    <a:bodyPr/>
                    <a:lstStyle/>
                    <a:p>
                      <a:pPr algn="l" fontAlgn="ctr"/>
                      <a:r>
                        <a:rPr lang="pl-PL" sz="1200" b="0" i="0" u="none" strike="noStrike" dirty="0">
                          <a:solidFill>
                            <a:schemeClr val="tx1"/>
                          </a:solidFill>
                          <a:effectLst/>
                          <a:latin typeface="Roboto Bold"/>
                        </a:rPr>
                        <a:t>Rozwijanie i wdrażanie Wojewódzkich Programów w zakresie ochrony zdrowia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pl-PL" sz="1200" b="0" i="0" u="none" strike="noStrike" dirty="0" smtClean="0">
                          <a:solidFill>
                            <a:schemeClr val="tx1"/>
                          </a:solidFill>
                          <a:effectLst/>
                          <a:latin typeface="Roboto Bold"/>
                        </a:rPr>
                        <a:t>100 </a:t>
                      </a:r>
                      <a:r>
                        <a:rPr lang="pl-PL" sz="1200" b="0" i="0" u="none" strike="noStrike" dirty="0">
                          <a:solidFill>
                            <a:schemeClr val="tx1"/>
                          </a:solidFill>
                          <a:effectLst/>
                          <a:latin typeface="Roboto Bold"/>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pl-PL" sz="1200" b="0" i="0" u="none" strike="noStrike" baseline="0" dirty="0" smtClean="0">
                          <a:solidFill>
                            <a:schemeClr val="tx1"/>
                          </a:solidFill>
                          <a:effectLst/>
                          <a:latin typeface="Roboto Bold"/>
                        </a:rPr>
                        <a:t>Realizacja </a:t>
                      </a:r>
                      <a:r>
                        <a:rPr lang="pl-PL" sz="1200" b="0" i="0" u="none" strike="noStrike" dirty="0" smtClean="0">
                          <a:solidFill>
                            <a:schemeClr val="tx1"/>
                          </a:solidFill>
                          <a:effectLst/>
                          <a:latin typeface="Roboto Bold"/>
                        </a:rPr>
                        <a:t>Programu Polityki zdrowotnej w zakresie zapobiegania samobójstwom dzieci i młodzieży na terenie Małopolski – 100 000 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57432">
                <a:tc vMerge="1">
                  <a:txBody>
                    <a:bodyPr/>
                    <a:lstStyle/>
                    <a:p>
                      <a:pPr algn="l" fontAlgn="ct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pl-PL" sz="1200" b="0" i="0" u="none" strike="noStrike" dirty="0" smtClean="0">
                          <a:solidFill>
                            <a:schemeClr val="tx1"/>
                          </a:solidFill>
                          <a:effectLst/>
                          <a:latin typeface="Roboto Bold"/>
                        </a:rPr>
                        <a:t>580 000</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pl-PL" sz="1200" b="0" i="0" u="none" strike="noStrike" dirty="0" smtClean="0">
                        <a:solidFill>
                          <a:schemeClr val="tx1"/>
                        </a:solidFill>
                        <a:effectLst/>
                        <a:latin typeface="Roboto Bold"/>
                      </a:endParaRPr>
                    </a:p>
                    <a:p>
                      <a:pPr algn="l" fontAlgn="t"/>
                      <a:r>
                        <a:rPr lang="pl-PL" sz="1200" b="0" i="0" u="none" strike="noStrike" dirty="0" smtClean="0">
                          <a:solidFill>
                            <a:schemeClr val="tx1"/>
                          </a:solidFill>
                          <a:effectLst/>
                          <a:latin typeface="Roboto Bold"/>
                        </a:rPr>
                        <a:t>Realizacja</a:t>
                      </a:r>
                      <a:r>
                        <a:rPr lang="pl-PL" sz="1200" b="0" i="0" u="none" strike="noStrike" baseline="0" dirty="0" smtClean="0">
                          <a:solidFill>
                            <a:schemeClr val="tx1"/>
                          </a:solidFill>
                          <a:effectLst/>
                          <a:latin typeface="Roboto Bold"/>
                        </a:rPr>
                        <a:t> </a:t>
                      </a:r>
                      <a:r>
                        <a:rPr lang="pl-PL" sz="1200" b="0" i="0" u="none" strike="noStrike" dirty="0" smtClean="0">
                          <a:solidFill>
                            <a:schemeClr val="tx1"/>
                          </a:solidFill>
                          <a:effectLst/>
                          <a:latin typeface="Roboto Bold"/>
                        </a:rPr>
                        <a:t>programu polityki zdrowotnej pn.: </a:t>
                      </a:r>
                      <a:r>
                        <a:rPr lang="pl-PL" sz="1200" b="0" i="1" u="none" strike="noStrike" dirty="0" smtClean="0">
                          <a:solidFill>
                            <a:schemeClr val="tx1"/>
                          </a:solidFill>
                          <a:effectLst/>
                          <a:latin typeface="Roboto Bold"/>
                        </a:rPr>
                        <a:t>Zapobieganie nadwadze i otyłości w województwie małopolskim</a:t>
                      </a:r>
                      <a:r>
                        <a:rPr lang="pl-PL" sz="1200" b="0" i="0" u="none" strike="noStrike" dirty="0" smtClean="0">
                          <a:solidFill>
                            <a:schemeClr val="tx1"/>
                          </a:solidFill>
                          <a:effectLst/>
                          <a:latin typeface="Roboto Bold"/>
                        </a:rPr>
                        <a:t> (do kwoty 754 250 zł). Planuje się rozszerzenie jego realizacji na wszystkie subregiony województwa małopolskiego</a:t>
                      </a:r>
                    </a:p>
                    <a:p>
                      <a:pPr algn="l" fontAlgn="t"/>
                      <a:endParaRPr lang="pl-PL" sz="1200" b="0" i="0" u="none" strike="noStrike" dirty="0" smtClean="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232154">
                <a:tc vMerge="1">
                  <a:txBody>
                    <a:bodyPr/>
                    <a:lstStyle/>
                    <a:p>
                      <a:pPr algn="ctr" fontAlgn="ctr"/>
                      <a:endParaRPr lang="pl-PL" sz="1400" b="1"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defTabSz="584200" eaLnBrk="1" fontAlgn="t" hangingPunct="1"/>
                      <a:r>
                        <a:rPr lang="pl-PL" sz="1200" b="0" i="0" u="none" strike="noStrike" dirty="0" smtClean="0">
                          <a:solidFill>
                            <a:schemeClr val="tx1"/>
                          </a:solidFill>
                          <a:effectLst/>
                          <a:latin typeface="Roboto Bold"/>
                          <a:ea typeface="+mn-ea"/>
                          <a:cs typeface="+mn-cs"/>
                          <a:sym typeface="Palatino"/>
                        </a:rPr>
                        <a:t>200 000</a:t>
                      </a:r>
                      <a:endParaRPr lang="pl-PL" sz="1200" b="0"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defTabSz="584200" eaLnBrk="1" fontAlgn="t" hangingPunct="1"/>
                      <a:endParaRPr lang="pl-PL" sz="1200" b="0" i="0" u="none" strike="noStrike" dirty="0" smtClean="0">
                        <a:solidFill>
                          <a:schemeClr val="tx1"/>
                        </a:solidFill>
                        <a:effectLst/>
                        <a:latin typeface="Roboto Bold"/>
                        <a:ea typeface="+mn-ea"/>
                        <a:cs typeface="+mn-cs"/>
                        <a:sym typeface="Palatino"/>
                      </a:endParaRPr>
                    </a:p>
                    <a:p>
                      <a:pPr algn="l" defTabSz="584200" eaLnBrk="1" fontAlgn="t" hangingPunct="1"/>
                      <a:r>
                        <a:rPr lang="pl-PL" sz="1200" b="0" i="0" u="none" strike="noStrike" dirty="0" smtClean="0">
                          <a:solidFill>
                            <a:schemeClr val="tx1"/>
                          </a:solidFill>
                          <a:effectLst/>
                          <a:latin typeface="Roboto Bold"/>
                          <a:ea typeface="+mn-ea"/>
                          <a:cs typeface="+mn-cs"/>
                          <a:sym typeface="Palatino"/>
                        </a:rPr>
                        <a:t>Organizacja Małopolskich Dni Profilaktyki i Zdrowia (do kwoty 242 000 zł) na pomoc finansową dla jednostek samorządu terytorialnego. Z uwagi na regionalny charakter wydarzenia zasadnym wydaje się rozszerzenie zasięgu i zakresu na całe Województwo Małopolskie poprzez organizację profilaktycznych imprez plenerowych w subregionach Małopolski</a:t>
                      </a:r>
                    </a:p>
                    <a:p>
                      <a:pPr algn="l" defTabSz="584200" eaLnBrk="1" fontAlgn="t" hangingPunct="1"/>
                      <a:endParaRPr lang="pl-PL" sz="1200" b="0"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57432">
                <a:tc>
                  <a:txBody>
                    <a:bodyPr/>
                    <a:lstStyle/>
                    <a:p>
                      <a:pPr algn="l" defTabSz="584200" eaLnBrk="1" fontAlgn="ctr" hangingPunct="1"/>
                      <a:r>
                        <a:rPr lang="pl-PL" sz="1200" b="0" i="0" u="none" strike="noStrike" dirty="0" smtClean="0">
                          <a:solidFill>
                            <a:schemeClr val="tx1"/>
                          </a:solidFill>
                          <a:effectLst/>
                          <a:latin typeface="Roboto Bold"/>
                          <a:ea typeface="+mn-ea"/>
                          <a:cs typeface="+mn-cs"/>
                          <a:sym typeface="Palatino"/>
                        </a:rPr>
                        <a:t>Działania na rzecz osób starszych w Województwie Małopolskim </a:t>
                      </a:r>
                      <a:endParaRPr lang="pl-PL" sz="1200" b="0"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a:r>
                        <a:rPr lang="pl-PL" sz="1200" b="0" i="0" u="none" strike="noStrike" dirty="0" smtClean="0">
                          <a:solidFill>
                            <a:schemeClr val="tx1"/>
                          </a:solidFill>
                          <a:effectLst/>
                          <a:latin typeface="Roboto Bold"/>
                          <a:ea typeface="+mn-ea"/>
                          <a:cs typeface="+mn-cs"/>
                          <a:sym typeface="Palatino"/>
                        </a:rPr>
                        <a:t>100 000</a:t>
                      </a:r>
                      <a:endParaRPr lang="pl-PL" sz="1200" b="0"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defTabSz="584200" eaLnBrk="1" fontAlgn="t" hangingPunct="1"/>
                      <a:endParaRPr lang="pl-PL" sz="1200" b="0" i="0" u="none" strike="noStrike" dirty="0" smtClean="0">
                        <a:solidFill>
                          <a:schemeClr val="tx1"/>
                        </a:solidFill>
                        <a:effectLst/>
                        <a:latin typeface="Roboto Bold"/>
                        <a:ea typeface="+mn-ea"/>
                        <a:cs typeface="+mn-cs"/>
                        <a:sym typeface="Palatino"/>
                      </a:endParaRPr>
                    </a:p>
                    <a:p>
                      <a:pPr algn="l" defTabSz="584200" eaLnBrk="1" fontAlgn="t" hangingPunct="1"/>
                      <a:r>
                        <a:rPr lang="pl-PL" sz="1200" b="0" i="0" u="none" strike="noStrike" dirty="0" smtClean="0">
                          <a:solidFill>
                            <a:schemeClr val="tx1"/>
                          </a:solidFill>
                          <a:effectLst/>
                          <a:latin typeface="Roboto Bold"/>
                          <a:ea typeface="+mn-ea"/>
                          <a:cs typeface="+mn-cs"/>
                          <a:sym typeface="Palatino"/>
                        </a:rPr>
                        <a:t>Otwarty konkurs ofert pn.: </a:t>
                      </a:r>
                      <a:r>
                        <a:rPr lang="pl-PL" sz="1200" b="0" i="1" u="none" strike="noStrike" dirty="0" smtClean="0">
                          <a:solidFill>
                            <a:schemeClr val="tx1"/>
                          </a:solidFill>
                          <a:effectLst/>
                          <a:latin typeface="Roboto Bold"/>
                          <a:ea typeface="+mn-ea"/>
                          <a:cs typeface="+mn-cs"/>
                          <a:sym typeface="Palatino"/>
                        </a:rPr>
                        <a:t>Działania na rzecz osób starszych </a:t>
                      </a:r>
                      <a:br>
                        <a:rPr lang="pl-PL" sz="1200" b="0" i="1" u="none" strike="noStrike" dirty="0" smtClean="0">
                          <a:solidFill>
                            <a:schemeClr val="tx1"/>
                          </a:solidFill>
                          <a:effectLst/>
                          <a:latin typeface="Roboto Bold"/>
                          <a:ea typeface="+mn-ea"/>
                          <a:cs typeface="+mn-cs"/>
                          <a:sym typeface="Palatino"/>
                        </a:rPr>
                      </a:br>
                      <a:r>
                        <a:rPr lang="pl-PL" sz="1200" b="0" i="1" u="none" strike="noStrike" dirty="0" smtClean="0">
                          <a:solidFill>
                            <a:schemeClr val="tx1"/>
                          </a:solidFill>
                          <a:effectLst/>
                          <a:latin typeface="Roboto Bold"/>
                          <a:ea typeface="+mn-ea"/>
                          <a:cs typeface="+mn-cs"/>
                          <a:sym typeface="Palatino"/>
                        </a:rPr>
                        <a:t>w Województwie Małopolskim - promocja wiedzy o prawach konsumenta - rozwój działań promujących integrację międzypokoleniową </a:t>
                      </a:r>
                      <a:r>
                        <a:rPr lang="pl-PL" sz="1200" b="0" i="0" u="none" strike="noStrike" dirty="0" smtClean="0">
                          <a:solidFill>
                            <a:schemeClr val="tx1"/>
                          </a:solidFill>
                          <a:effectLst/>
                          <a:latin typeface="Roboto Bold"/>
                          <a:ea typeface="+mn-ea"/>
                          <a:cs typeface="+mn-cs"/>
                          <a:sym typeface="Palatino"/>
                        </a:rPr>
                        <a:t>(tj. do kwoty </a:t>
                      </a:r>
                      <a:br>
                        <a:rPr lang="pl-PL" sz="1200" b="0" i="0" u="none" strike="noStrike" dirty="0" smtClean="0">
                          <a:solidFill>
                            <a:schemeClr val="tx1"/>
                          </a:solidFill>
                          <a:effectLst/>
                          <a:latin typeface="Roboto Bold"/>
                          <a:ea typeface="+mn-ea"/>
                          <a:cs typeface="+mn-cs"/>
                          <a:sym typeface="Palatino"/>
                        </a:rPr>
                      </a:br>
                      <a:r>
                        <a:rPr lang="pl-PL" sz="1200" b="0" i="0" u="none" strike="noStrike" dirty="0" smtClean="0">
                          <a:solidFill>
                            <a:schemeClr val="tx1"/>
                          </a:solidFill>
                          <a:effectLst/>
                          <a:latin typeface="Roboto Bold"/>
                          <a:ea typeface="+mn-ea"/>
                          <a:cs typeface="+mn-cs"/>
                          <a:sym typeface="Palatino"/>
                        </a:rPr>
                        <a:t>300 000 zł).</a:t>
                      </a:r>
                    </a:p>
                    <a:p>
                      <a:pPr algn="l" defTabSz="584200" eaLnBrk="1" fontAlgn="t" hangingPunct="1"/>
                      <a:endParaRPr lang="pl-PL" sz="1200" b="0" i="1"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34460">
                <a:tc gridSpan="3">
                  <a:txBody>
                    <a:bodyPr/>
                    <a:lstStyle/>
                    <a:p>
                      <a:pPr algn="ctr" fontAlgn="ctr"/>
                      <a:r>
                        <a:rPr lang="pl-PL" sz="1400" b="1" i="0" u="none" strike="noStrike" dirty="0" smtClean="0">
                          <a:solidFill>
                            <a:schemeClr val="tx1"/>
                          </a:solidFill>
                          <a:effectLst/>
                          <a:latin typeface="Roboto Bold"/>
                          <a:ea typeface="+mn-ea"/>
                          <a:cs typeface="+mn-cs"/>
                          <a:sym typeface="Palatino"/>
                        </a:rPr>
                        <a:t>Rodzina na zadania:</a:t>
                      </a:r>
                      <a:endParaRPr lang="pl-PL" sz="1400" b="1"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fontAlgn="t"/>
                      <a:endParaRPr lang="pl-PL" sz="11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t"/>
                      <a:endParaRPr lang="pl-PL" sz="1100" b="1"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93909">
                <a:tc>
                  <a:txBody>
                    <a:bodyPr/>
                    <a:lstStyle/>
                    <a:p>
                      <a:pPr algn="l" fontAlgn="ctr"/>
                      <a:r>
                        <a:rPr lang="pl-PL" sz="1200" b="0" i="0" u="none" strike="noStrike" dirty="0" smtClean="0">
                          <a:solidFill>
                            <a:schemeClr val="tx1"/>
                          </a:solidFill>
                          <a:effectLst/>
                          <a:latin typeface="Roboto Bold"/>
                        </a:rPr>
                        <a:t>Małopolskie Dni Rodziny</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pl-PL" sz="1200" b="0" i="0" u="none" strike="noStrike" dirty="0" smtClean="0">
                          <a:solidFill>
                            <a:schemeClr val="tx1"/>
                          </a:solidFill>
                          <a:effectLst/>
                          <a:latin typeface="Roboto Bold"/>
                        </a:rPr>
                        <a:t>200 000</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pl-PL" sz="1200" b="0" i="0" u="none" strike="noStrike" dirty="0" smtClean="0">
                        <a:solidFill>
                          <a:schemeClr val="tx1"/>
                        </a:solidFill>
                        <a:effectLst/>
                        <a:latin typeface="Roboto Bold"/>
                      </a:endParaRPr>
                    </a:p>
                    <a:p>
                      <a:pPr algn="l" fontAlgn="t"/>
                      <a:r>
                        <a:rPr lang="pl-PL" sz="1200" b="0" i="0" u="none" strike="noStrike" dirty="0" smtClean="0">
                          <a:solidFill>
                            <a:schemeClr val="tx1"/>
                          </a:solidFill>
                          <a:effectLst/>
                          <a:latin typeface="Roboto Bold"/>
                        </a:rPr>
                        <a:t>Małopolskie Dni Rodziny organizowane w subregionach Województwa Małopolskiego</a:t>
                      </a:r>
                    </a:p>
                    <a:p>
                      <a:pPr algn="l" fontAlgn="t"/>
                      <a:endParaRPr lang="pl-PL" sz="1200" b="0" i="0" u="none" strike="noStrike" dirty="0" smtClean="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344284272"/>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349504" y="373380"/>
            <a:ext cx="11988800" cy="1219200"/>
          </a:xfrm>
          <a:prstGeom prst="rect">
            <a:avLst/>
          </a:prstGeom>
        </p:spPr>
        <p:txBody>
          <a:bodyPr>
            <a:noAutofit/>
          </a:bodyPr>
          <a:lstStyle>
            <a:lvl1pPr defTabSz="461518">
              <a:spcBef>
                <a:spcPts val="100"/>
              </a:spcBef>
              <a:defRPr sz="3792"/>
            </a:lvl1pPr>
          </a:lstStyle>
          <a:p>
            <a:pPr lvl="0" algn="ctr">
              <a:defRPr sz="1800" b="0">
                <a:solidFill>
                  <a:srgbClr val="000000"/>
                </a:solidFill>
              </a:defRPr>
            </a:pPr>
            <a:r>
              <a:rPr lang="pl-PL" altLang="pl-PL" sz="2400" b="1" dirty="0">
                <a:solidFill>
                  <a:schemeClr val="tx1"/>
                </a:solidFill>
                <a:cs typeface="Tahoma" panose="020B0604030504040204" pitchFamily="34" charset="0"/>
              </a:rPr>
              <a:t>Autopoprawka nr 2 </a:t>
            </a:r>
            <a:br>
              <a:rPr lang="pl-PL" altLang="pl-PL" sz="2400" b="1" dirty="0">
                <a:solidFill>
                  <a:schemeClr val="tx1"/>
                </a:solidFill>
                <a:cs typeface="Tahoma" panose="020B0604030504040204" pitchFamily="34" charset="0"/>
              </a:rPr>
            </a:br>
            <a:r>
              <a:rPr lang="pl-PL" altLang="pl-PL" sz="2400" b="1" dirty="0">
                <a:solidFill>
                  <a:schemeClr val="tx1"/>
                </a:solidFill>
                <a:cs typeface="Tahoma" panose="020B0604030504040204" pitchFamily="34" charset="0"/>
              </a:rPr>
              <a:t>zmiany związane z wnioskami zgłoszonymi przez Radnych </a:t>
            </a:r>
            <a:r>
              <a:rPr lang="pl-PL" altLang="pl-PL" sz="2400" b="1" dirty="0" smtClean="0">
                <a:solidFill>
                  <a:schemeClr val="tx1"/>
                </a:solidFill>
                <a:cs typeface="Tahoma" panose="020B0604030504040204" pitchFamily="34" charset="0"/>
              </a:rPr>
              <a:t/>
            </a:r>
            <a:br>
              <a:rPr lang="pl-PL" altLang="pl-PL" sz="2400" b="1" dirty="0" smtClean="0">
                <a:solidFill>
                  <a:schemeClr val="tx1"/>
                </a:solidFill>
                <a:cs typeface="Tahoma" panose="020B0604030504040204" pitchFamily="34" charset="0"/>
              </a:rPr>
            </a:br>
            <a:r>
              <a:rPr lang="pl-PL" altLang="pl-PL" sz="2400" b="1" dirty="0" smtClean="0">
                <a:solidFill>
                  <a:schemeClr val="tx1"/>
                </a:solidFill>
                <a:cs typeface="Tahoma" panose="020B0604030504040204" pitchFamily="34" charset="0"/>
              </a:rPr>
              <a:t>i </a:t>
            </a:r>
            <a:r>
              <a:rPr lang="pl-PL" altLang="pl-PL" sz="2400" b="1" dirty="0">
                <a:solidFill>
                  <a:schemeClr val="tx1"/>
                </a:solidFill>
                <a:cs typeface="Tahoma" panose="020B0604030504040204" pitchFamily="34" charset="0"/>
              </a:rPr>
              <a:t>Kluby Radnych SWM</a:t>
            </a:r>
            <a:r>
              <a:rPr lang="pl-PL" altLang="pl-PL" sz="3200" b="1" dirty="0">
                <a:solidFill>
                  <a:schemeClr val="tx1"/>
                </a:solidFill>
                <a:cs typeface="Tahoma" panose="020B0604030504040204" pitchFamily="34" charset="0"/>
              </a:rPr>
              <a:t/>
            </a:r>
            <a:br>
              <a:rPr lang="pl-PL" altLang="pl-PL" sz="3200" b="1" dirty="0">
                <a:solidFill>
                  <a:schemeClr val="tx1"/>
                </a:solidFill>
                <a:cs typeface="Tahoma" panose="020B0604030504040204" pitchFamily="34" charset="0"/>
              </a:rPr>
            </a:br>
            <a:r>
              <a:rPr lang="pl-PL" altLang="pl-PL" sz="2200" b="1" dirty="0">
                <a:solidFill>
                  <a:srgbClr val="3333FF"/>
                </a:solidFill>
                <a:latin typeface="Tahoma" panose="020B0604030504040204" pitchFamily="34" charset="0"/>
              </a:rPr>
              <a:t>Zwiększenie wydatków budżetu w działach:</a:t>
            </a:r>
            <a:endParaRPr sz="2200" b="1" dirty="0">
              <a:solidFill>
                <a:srgbClr val="414241"/>
              </a:solidFill>
            </a:endParaRPr>
          </a:p>
        </p:txBody>
      </p:sp>
      <p:sp>
        <p:nvSpPr>
          <p:cNvPr id="101" name="Shape 101"/>
          <p:cNvSpPr>
            <a:spLocks noGrp="1"/>
          </p:cNvSpPr>
          <p:nvPr>
            <p:ph type="body" idx="1"/>
          </p:nvPr>
        </p:nvSpPr>
        <p:spPr>
          <a:prstGeom prst="rect">
            <a:avLst/>
          </a:prstGeom>
        </p:spPr>
        <p:txBody>
          <a:bodyPr>
            <a:normAutofit/>
          </a:bodyPr>
          <a:lstStyle>
            <a:lvl1pPr marL="0" indent="0">
              <a:lnSpc>
                <a:spcPct val="110000"/>
              </a:lnSpc>
              <a:spcBef>
                <a:spcPts val="0"/>
              </a:spcBef>
              <a:buSzTx/>
              <a:buNone/>
            </a:lvl1pPr>
          </a:lstStyle>
          <a:p>
            <a:pPr marL="457200" lvl="0" indent="-457200">
              <a:buFont typeface="Arial" panose="020B0604020202020204" pitchFamily="34" charset="0"/>
              <a:buChar char="•"/>
              <a:defRPr sz="1800">
                <a:solidFill>
                  <a:srgbClr val="000000"/>
                </a:solidFill>
              </a:defRPr>
            </a:pPr>
            <a:endParaRPr lang="pl-PL" sz="2800" dirty="0"/>
          </a:p>
          <a:p>
            <a:pPr marL="285750" lvl="0" indent="-285750">
              <a:buFont typeface="Arial" panose="020B0604020202020204" pitchFamily="34" charset="0"/>
              <a:buChar char="•"/>
              <a:defRPr sz="1800">
                <a:solidFill>
                  <a:srgbClr val="000000"/>
                </a:solidFill>
              </a:defRPr>
            </a:pPr>
            <a:endParaRPr sz="2800" dirty="0">
              <a:solidFill>
                <a:srgbClr val="414141"/>
              </a:solidFill>
            </a:endParaRPr>
          </a:p>
        </p:txBody>
      </p:sp>
      <p:graphicFrame>
        <p:nvGraphicFramePr>
          <p:cNvPr id="2" name="Tabela 1"/>
          <p:cNvGraphicFramePr>
            <a:graphicFrameLocks noGrp="1"/>
          </p:cNvGraphicFramePr>
          <p:nvPr>
            <p:extLst>
              <p:ext uri="{D42A27DB-BD31-4B8C-83A1-F6EECF244321}">
                <p14:modId xmlns:p14="http://schemas.microsoft.com/office/powerpoint/2010/main" val="1639759112"/>
              </p:ext>
            </p:extLst>
          </p:nvPr>
        </p:nvGraphicFramePr>
        <p:xfrm>
          <a:off x="947982" y="2182841"/>
          <a:ext cx="10660283" cy="5959672"/>
        </p:xfrm>
        <a:graphic>
          <a:graphicData uri="http://schemas.openxmlformats.org/drawingml/2006/table">
            <a:tbl>
              <a:tblPr/>
              <a:tblGrid>
                <a:gridCol w="4450454"/>
                <a:gridCol w="1180455"/>
                <a:gridCol w="5029374"/>
              </a:tblGrid>
              <a:tr h="404526">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w 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240252">
                <a:tc gridSpan="3">
                  <a:txBody>
                    <a:bodyPr/>
                    <a:lstStyle/>
                    <a:p>
                      <a:pPr algn="ctr" fontAlgn="t"/>
                      <a:r>
                        <a:rPr lang="pl-PL" sz="1400" b="1" i="0" u="none" strike="noStrike" dirty="0" smtClean="0">
                          <a:solidFill>
                            <a:schemeClr val="tx1"/>
                          </a:solidFill>
                          <a:effectLst/>
                          <a:latin typeface="Roboto Bold"/>
                          <a:ea typeface="+mn-ea"/>
                          <a:cs typeface="+mn-cs"/>
                          <a:sym typeface="Palatino"/>
                        </a:rPr>
                        <a:t>Kultura i ochrona dziedzictwa narodowego na zadania:</a:t>
                      </a:r>
                      <a:endParaRPr lang="pl-PL" sz="1400" b="1"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1650104">
                <a:tc>
                  <a:txBody>
                    <a:bodyPr/>
                    <a:lstStyle/>
                    <a:p>
                      <a:pPr algn="l" fontAlgn="t"/>
                      <a:r>
                        <a:rPr lang="pl-PL" sz="1200" b="0" i="0" u="none" strike="noStrike" dirty="0" smtClean="0">
                          <a:solidFill>
                            <a:schemeClr val="tx1"/>
                          </a:solidFill>
                          <a:effectLst/>
                          <a:latin typeface="Roboto Bold"/>
                        </a:rPr>
                        <a:t>Rozwój regionalnych instytucji kultury</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l-PL" sz="1200" b="0" i="0" u="none" strike="noStrike" dirty="0" smtClean="0">
                          <a:solidFill>
                            <a:schemeClr val="tx1"/>
                          </a:solidFill>
                          <a:effectLst/>
                          <a:latin typeface="Roboto Bold"/>
                        </a:rPr>
                        <a:t>300 </a:t>
                      </a:r>
                      <a:r>
                        <a:rPr lang="pl-PL" sz="1200" b="0" i="0" u="none" strike="noStrike" dirty="0">
                          <a:solidFill>
                            <a:schemeClr val="tx1"/>
                          </a:solidFill>
                          <a:effectLst/>
                          <a:latin typeface="Roboto Bold"/>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pl-PL" sz="1200" b="0" i="0" u="none" strike="noStrike" dirty="0" smtClean="0">
                        <a:solidFill>
                          <a:schemeClr val="tx1"/>
                        </a:solidFill>
                        <a:effectLst/>
                        <a:latin typeface="Roboto Bold"/>
                      </a:endParaRPr>
                    </a:p>
                    <a:p>
                      <a:pPr algn="l" fontAlgn="t"/>
                      <a:r>
                        <a:rPr lang="pl-PL" sz="1200" b="0" i="0" u="none" strike="noStrike" dirty="0" smtClean="0">
                          <a:solidFill>
                            <a:schemeClr val="tx1"/>
                          </a:solidFill>
                          <a:effectLst/>
                          <a:latin typeface="Roboto Bold"/>
                        </a:rPr>
                        <a:t>Wsparcie projektów rozwojowych regionalnych instytucji kultury, w tym w szczególności realizacja zadania </a:t>
                      </a:r>
                      <a:r>
                        <a:rPr lang="pl-PL" sz="1200" b="0" i="1" u="none" strike="noStrike" dirty="0" smtClean="0">
                          <a:solidFill>
                            <a:schemeClr val="tx1"/>
                          </a:solidFill>
                          <a:effectLst/>
                          <a:latin typeface="Roboto Bold"/>
                        </a:rPr>
                        <a:t>Wielcy z Małopolski </a:t>
                      </a:r>
                      <a:r>
                        <a:rPr lang="pl-PL" sz="1200" b="0" i="0" u="none" strike="noStrike" dirty="0" smtClean="0">
                          <a:solidFill>
                            <a:schemeClr val="tx1"/>
                          </a:solidFill>
                          <a:effectLst/>
                          <a:latin typeface="Roboto Bold"/>
                        </a:rPr>
                        <a:t>realizowanego przez Muzeum Lotnictwa Polskiego</a:t>
                      </a:r>
                      <a:endParaRPr lang="pl-PL" sz="1200" b="0" i="0" u="none" strike="noStrike" dirty="0" smtClean="0">
                        <a:solidFill>
                          <a:schemeClr val="tx1"/>
                        </a:solidFill>
                        <a:effectLst/>
                        <a:latin typeface="Roboto Bold"/>
                        <a:ea typeface="+mn-ea"/>
                        <a:cs typeface="+mn-cs"/>
                        <a:sym typeface="Palatino"/>
                      </a:endParaRPr>
                    </a:p>
                    <a:p>
                      <a:pPr marL="0" marR="0" lvl="0" indent="0" algn="l" defTabSz="584200" eaLnBrk="1" fontAlgn="t" latinLnBrk="0" hangingPunct="1">
                        <a:lnSpc>
                          <a:spcPct val="100000"/>
                        </a:lnSpc>
                        <a:spcBef>
                          <a:spcPts val="0"/>
                        </a:spcBef>
                        <a:spcAft>
                          <a:spcPts val="0"/>
                        </a:spcAft>
                        <a:buClrTx/>
                        <a:buSzTx/>
                        <a:buFontTx/>
                        <a:buNone/>
                        <a:tabLst/>
                        <a:defRPr/>
                      </a:pPr>
                      <a:endParaRPr lang="pl-PL" sz="1200" b="0" i="0" u="none" strike="noStrike" dirty="0" smtClean="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2395">
                <a:tc>
                  <a:txBody>
                    <a:bodyPr/>
                    <a:lstStyle/>
                    <a:p>
                      <a:pPr algn="l" fontAlgn="t"/>
                      <a:r>
                        <a:rPr lang="pl-PL" sz="1200" b="0" i="0" u="none" strike="noStrike" dirty="0" smtClean="0">
                          <a:solidFill>
                            <a:schemeClr val="tx1"/>
                          </a:solidFill>
                          <a:effectLst/>
                          <a:latin typeface="Roboto Bold"/>
                        </a:rPr>
                        <a:t>Wsparcie funkcji lokalnych centrów kultury</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l-PL" sz="1200" b="0" i="0" u="none" strike="noStrike" dirty="0" smtClean="0">
                          <a:solidFill>
                            <a:schemeClr val="tx1"/>
                          </a:solidFill>
                          <a:effectLst/>
                          <a:latin typeface="Roboto Bold"/>
                        </a:rPr>
                        <a:t>135 </a:t>
                      </a:r>
                      <a:r>
                        <a:rPr lang="pl-PL" sz="1200" b="0" i="0" u="none" strike="noStrike" dirty="0">
                          <a:solidFill>
                            <a:schemeClr val="tx1"/>
                          </a:solidFill>
                          <a:effectLst/>
                          <a:latin typeface="Roboto Bold"/>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pl-PL" sz="1200" b="0" i="0" u="none" strike="noStrike" dirty="0" smtClean="0">
                        <a:solidFill>
                          <a:schemeClr val="tx1"/>
                        </a:solidFill>
                        <a:effectLst/>
                        <a:latin typeface="Roboto Bold"/>
                        <a:ea typeface="+mn-ea"/>
                        <a:cs typeface="+mn-cs"/>
                        <a:sym typeface="Palatino"/>
                      </a:endParaRPr>
                    </a:p>
                    <a:p>
                      <a:pPr algn="l" fontAlgn="t"/>
                      <a:r>
                        <a:rPr lang="pl-PL" sz="1200" b="0" i="0" u="none" strike="noStrike" dirty="0" smtClean="0">
                          <a:solidFill>
                            <a:schemeClr val="tx1"/>
                          </a:solidFill>
                          <a:effectLst/>
                          <a:latin typeface="Roboto Bold"/>
                          <a:ea typeface="+mn-ea"/>
                          <a:cs typeface="+mn-cs"/>
                          <a:sym typeface="Palatino"/>
                        </a:rPr>
                        <a:t>- dla Galerii Sztuki Współczesnej Biuro Wystaw   Artystycznych w   Olkuszu – 85 000 zł, </a:t>
                      </a:r>
                    </a:p>
                    <a:p>
                      <a:pPr marL="171450" indent="-171450" algn="l" fontAlgn="t">
                        <a:buFontTx/>
                        <a:buChar char="-"/>
                      </a:pPr>
                      <a:r>
                        <a:rPr lang="pl-PL" sz="1200" b="0" i="0" u="none" strike="noStrike" dirty="0" smtClean="0">
                          <a:solidFill>
                            <a:schemeClr val="tx1"/>
                          </a:solidFill>
                          <a:effectLst/>
                          <a:latin typeface="Roboto Bold"/>
                          <a:ea typeface="+mn-ea"/>
                          <a:cs typeface="+mn-cs"/>
                          <a:sym typeface="Palatino"/>
                        </a:rPr>
                        <a:t>na organizację projektu </a:t>
                      </a:r>
                      <a:r>
                        <a:rPr lang="pl-PL" sz="1200" b="0" i="1" u="none" strike="noStrike" dirty="0" smtClean="0">
                          <a:solidFill>
                            <a:schemeClr val="tx1"/>
                          </a:solidFill>
                          <a:effectLst/>
                          <a:latin typeface="Roboto Bold"/>
                          <a:ea typeface="+mn-ea"/>
                          <a:cs typeface="+mn-cs"/>
                          <a:sym typeface="Palatino"/>
                        </a:rPr>
                        <a:t>Rok Mikołaja Zebrzydowskiego - cykl wydarzeń</a:t>
                      </a:r>
                      <a:r>
                        <a:rPr lang="pl-PL" sz="1200" b="0" i="0" u="none" strike="noStrike" dirty="0" smtClean="0">
                          <a:solidFill>
                            <a:schemeClr val="tx1"/>
                          </a:solidFill>
                          <a:effectLst/>
                          <a:latin typeface="Roboto Bold"/>
                          <a:ea typeface="+mn-ea"/>
                          <a:cs typeface="+mn-cs"/>
                          <a:sym typeface="Palatino"/>
                        </a:rPr>
                        <a:t>, realizowanego przez Gminę Kalwaria Zebrzydowska (pomoc finansowa) – 50 000 zł</a:t>
                      </a:r>
                    </a:p>
                    <a:p>
                      <a:pPr marL="0" indent="0" algn="l" fontAlgn="t">
                        <a:buFontTx/>
                        <a:buNone/>
                      </a:pPr>
                      <a:endParaRPr lang="pl-PL" sz="1200" b="0" i="0" u="none" strike="noStrike" dirty="0" smtClean="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2395">
                <a:tc>
                  <a:txBody>
                    <a:bodyPr/>
                    <a:lstStyle/>
                    <a:p>
                      <a:pPr algn="l" fontAlgn="ctr"/>
                      <a:r>
                        <a:rPr lang="pl-PL" sz="1200" b="0" i="0" u="none" strike="noStrike" dirty="0">
                          <a:solidFill>
                            <a:schemeClr val="tx1"/>
                          </a:solidFill>
                          <a:effectLst/>
                          <a:latin typeface="Roboto Bold"/>
                        </a:rPr>
                        <a:t>Regionalny obieg kultury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l-PL" sz="1200" b="0" i="0" u="none" strike="noStrike" dirty="0" smtClean="0">
                          <a:solidFill>
                            <a:schemeClr val="tx1"/>
                          </a:solidFill>
                          <a:effectLst/>
                          <a:latin typeface="Roboto Bold"/>
                        </a:rPr>
                        <a:t>400 </a:t>
                      </a:r>
                      <a:r>
                        <a:rPr lang="pl-PL" sz="1200" b="0" i="0" u="none" strike="noStrike" dirty="0">
                          <a:solidFill>
                            <a:schemeClr val="tx1"/>
                          </a:solidFill>
                          <a:effectLst/>
                          <a:latin typeface="Roboto Bold"/>
                        </a:rPr>
                        <a:t>000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fontAlgn="t">
                        <a:buFont typeface="Wingdings" panose="05000000000000000000" pitchFamily="2" charset="2"/>
                        <a:buNone/>
                      </a:pPr>
                      <a:endParaRPr lang="pl-PL" sz="1200" b="0" i="0" u="none" strike="noStrike" dirty="0" smtClean="0">
                        <a:solidFill>
                          <a:schemeClr val="tx1"/>
                        </a:solidFill>
                        <a:effectLst/>
                        <a:latin typeface="Roboto Bold"/>
                      </a:endParaRPr>
                    </a:p>
                    <a:p>
                      <a:pPr marL="0" indent="0" algn="l" fontAlgn="t">
                        <a:buFont typeface="Wingdings" panose="05000000000000000000" pitchFamily="2" charset="2"/>
                        <a:buNone/>
                      </a:pPr>
                      <a:r>
                        <a:rPr lang="pl-PL" sz="1200" b="0" i="0" u="none" strike="noStrike" dirty="0" smtClean="0">
                          <a:solidFill>
                            <a:schemeClr val="tx1"/>
                          </a:solidFill>
                          <a:effectLst/>
                          <a:latin typeface="Roboto Bold"/>
                        </a:rPr>
                        <a:t>Organizacja projektu: Media Audiowizualne - podzadanie </a:t>
                      </a:r>
                      <a:r>
                        <a:rPr lang="pl-PL" sz="1200" b="0" i="1" u="none" strike="noStrike" dirty="0" smtClean="0">
                          <a:solidFill>
                            <a:schemeClr val="tx1"/>
                          </a:solidFill>
                          <a:effectLst/>
                          <a:latin typeface="Roboto Bold"/>
                        </a:rPr>
                        <a:t>Filmoteka Małopolska</a:t>
                      </a:r>
                      <a:r>
                        <a:rPr lang="pl-PL" sz="1200" b="0" i="0" u="none" strike="noStrike" dirty="0" smtClean="0">
                          <a:solidFill>
                            <a:schemeClr val="tx1"/>
                          </a:solidFill>
                          <a:effectLst/>
                          <a:latin typeface="Roboto Bold"/>
                        </a:rPr>
                        <a:t>. W ramach zadania przewiduje się dofinansowanie filmów dokumentalnych związanych z 40 - </a:t>
                      </a:r>
                      <a:r>
                        <a:rPr lang="pl-PL" sz="1200" b="0" i="0" u="none" strike="noStrike" dirty="0" err="1" smtClean="0">
                          <a:solidFill>
                            <a:schemeClr val="tx1"/>
                          </a:solidFill>
                          <a:effectLst/>
                          <a:latin typeface="Roboto Bold"/>
                        </a:rPr>
                        <a:t>leciem</a:t>
                      </a:r>
                      <a:r>
                        <a:rPr lang="pl-PL" sz="1200" b="0" i="0" u="none" strike="noStrike" dirty="0" smtClean="0">
                          <a:solidFill>
                            <a:schemeClr val="tx1"/>
                          </a:solidFill>
                          <a:effectLst/>
                          <a:latin typeface="Roboto Bold"/>
                        </a:rPr>
                        <a:t> powstania NSZZ Solidarność, 30 - </a:t>
                      </a:r>
                      <a:r>
                        <a:rPr lang="pl-PL" sz="1200" b="0" i="0" u="none" strike="noStrike" dirty="0" err="1" smtClean="0">
                          <a:solidFill>
                            <a:schemeClr val="tx1"/>
                          </a:solidFill>
                          <a:effectLst/>
                          <a:latin typeface="Roboto Bold"/>
                        </a:rPr>
                        <a:t>leciem</a:t>
                      </a:r>
                      <a:r>
                        <a:rPr lang="pl-PL" sz="1200" b="0" i="0" u="none" strike="noStrike" dirty="0" smtClean="0">
                          <a:solidFill>
                            <a:schemeClr val="tx1"/>
                          </a:solidFill>
                          <a:effectLst/>
                          <a:latin typeface="Roboto Bold"/>
                        </a:rPr>
                        <a:t> powstania samorządu gminnego oraz 100 rocznicą urodzin Jana Pawła II.</a:t>
                      </a:r>
                    </a:p>
                    <a:p>
                      <a:pPr marL="0" indent="0" algn="l" fontAlgn="t">
                        <a:buFont typeface="Wingdings" panose="05000000000000000000" pitchFamily="2" charset="2"/>
                        <a:buNone/>
                      </a:pPr>
                      <a:endParaRPr lang="pl-PL" sz="1200" b="1" i="0" u="none" strike="noStrike" dirty="0" smtClean="0">
                        <a:solidFill>
                          <a:srgbClr val="FF0000"/>
                        </a:solidFill>
                        <a:effectLst/>
                        <a:latin typeface="Roboto Bold"/>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88504425"/>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349504" y="373380"/>
            <a:ext cx="11988800" cy="1219200"/>
          </a:xfrm>
          <a:prstGeom prst="rect">
            <a:avLst/>
          </a:prstGeom>
        </p:spPr>
        <p:txBody>
          <a:bodyPr>
            <a:noAutofit/>
          </a:bodyPr>
          <a:lstStyle>
            <a:lvl1pPr defTabSz="461518">
              <a:spcBef>
                <a:spcPts val="100"/>
              </a:spcBef>
              <a:defRPr sz="3792"/>
            </a:lvl1pPr>
          </a:lstStyle>
          <a:p>
            <a:pPr lvl="0" algn="ctr">
              <a:defRPr sz="1800" b="0">
                <a:solidFill>
                  <a:srgbClr val="000000"/>
                </a:solidFill>
              </a:defRPr>
            </a:pPr>
            <a:r>
              <a:rPr lang="pl-PL" altLang="pl-PL" sz="2400" b="1" dirty="0">
                <a:solidFill>
                  <a:schemeClr val="tx1"/>
                </a:solidFill>
                <a:cs typeface="Tahoma" panose="020B0604030504040204" pitchFamily="34" charset="0"/>
              </a:rPr>
              <a:t>Autopoprawka nr 2 </a:t>
            </a:r>
            <a:br>
              <a:rPr lang="pl-PL" altLang="pl-PL" sz="2400" b="1" dirty="0">
                <a:solidFill>
                  <a:schemeClr val="tx1"/>
                </a:solidFill>
                <a:cs typeface="Tahoma" panose="020B0604030504040204" pitchFamily="34" charset="0"/>
              </a:rPr>
            </a:br>
            <a:r>
              <a:rPr lang="pl-PL" altLang="pl-PL" sz="2400" b="1" dirty="0">
                <a:solidFill>
                  <a:schemeClr val="tx1"/>
                </a:solidFill>
                <a:cs typeface="Tahoma" panose="020B0604030504040204" pitchFamily="34" charset="0"/>
              </a:rPr>
              <a:t>zmiany związane z wnioskami zgłoszonymi przez Radnych </a:t>
            </a:r>
            <a:r>
              <a:rPr lang="pl-PL" altLang="pl-PL" sz="2400" b="1" dirty="0" smtClean="0">
                <a:solidFill>
                  <a:schemeClr val="tx1"/>
                </a:solidFill>
                <a:cs typeface="Tahoma" panose="020B0604030504040204" pitchFamily="34" charset="0"/>
              </a:rPr>
              <a:t/>
            </a:r>
            <a:br>
              <a:rPr lang="pl-PL" altLang="pl-PL" sz="2400" b="1" dirty="0" smtClean="0">
                <a:solidFill>
                  <a:schemeClr val="tx1"/>
                </a:solidFill>
                <a:cs typeface="Tahoma" panose="020B0604030504040204" pitchFamily="34" charset="0"/>
              </a:rPr>
            </a:br>
            <a:r>
              <a:rPr lang="pl-PL" altLang="pl-PL" sz="2400" b="1" dirty="0" smtClean="0">
                <a:solidFill>
                  <a:schemeClr val="tx1"/>
                </a:solidFill>
                <a:cs typeface="Tahoma" panose="020B0604030504040204" pitchFamily="34" charset="0"/>
              </a:rPr>
              <a:t>i </a:t>
            </a:r>
            <a:r>
              <a:rPr lang="pl-PL" altLang="pl-PL" sz="2400" b="1" dirty="0">
                <a:solidFill>
                  <a:schemeClr val="tx1"/>
                </a:solidFill>
                <a:cs typeface="Tahoma" panose="020B0604030504040204" pitchFamily="34" charset="0"/>
              </a:rPr>
              <a:t>Kluby Radnych SWM</a:t>
            </a:r>
            <a:r>
              <a:rPr lang="pl-PL" altLang="pl-PL" sz="3200" b="1" dirty="0">
                <a:solidFill>
                  <a:schemeClr val="tx1"/>
                </a:solidFill>
                <a:cs typeface="Tahoma" panose="020B0604030504040204" pitchFamily="34" charset="0"/>
              </a:rPr>
              <a:t/>
            </a:r>
            <a:br>
              <a:rPr lang="pl-PL" altLang="pl-PL" sz="3200" b="1" dirty="0">
                <a:solidFill>
                  <a:schemeClr val="tx1"/>
                </a:solidFill>
                <a:cs typeface="Tahoma" panose="020B0604030504040204" pitchFamily="34" charset="0"/>
              </a:rPr>
            </a:br>
            <a:r>
              <a:rPr lang="pl-PL" altLang="pl-PL" sz="2200" b="1" dirty="0">
                <a:solidFill>
                  <a:srgbClr val="3333FF"/>
                </a:solidFill>
                <a:latin typeface="Tahoma" panose="020B0604030504040204" pitchFamily="34" charset="0"/>
              </a:rPr>
              <a:t>Zwiększenie wydatków budżetu w działach:</a:t>
            </a:r>
            <a:endParaRPr sz="2200" b="1" dirty="0">
              <a:solidFill>
                <a:srgbClr val="414241"/>
              </a:solidFill>
            </a:endParaRPr>
          </a:p>
        </p:txBody>
      </p:sp>
      <p:sp>
        <p:nvSpPr>
          <p:cNvPr id="101" name="Shape 101"/>
          <p:cNvSpPr>
            <a:spLocks noGrp="1"/>
          </p:cNvSpPr>
          <p:nvPr>
            <p:ph type="body" idx="1"/>
          </p:nvPr>
        </p:nvSpPr>
        <p:spPr>
          <a:prstGeom prst="rect">
            <a:avLst/>
          </a:prstGeom>
        </p:spPr>
        <p:txBody>
          <a:bodyPr>
            <a:normAutofit/>
          </a:bodyPr>
          <a:lstStyle>
            <a:lvl1pPr marL="0" indent="0">
              <a:lnSpc>
                <a:spcPct val="110000"/>
              </a:lnSpc>
              <a:spcBef>
                <a:spcPts val="0"/>
              </a:spcBef>
              <a:buSzTx/>
              <a:buNone/>
            </a:lvl1pPr>
          </a:lstStyle>
          <a:p>
            <a:pPr marL="457200" lvl="0" indent="-457200">
              <a:buFont typeface="Arial" panose="020B0604020202020204" pitchFamily="34" charset="0"/>
              <a:buChar char="•"/>
              <a:defRPr sz="1800">
                <a:solidFill>
                  <a:srgbClr val="000000"/>
                </a:solidFill>
              </a:defRPr>
            </a:pPr>
            <a:endParaRPr lang="pl-PL" sz="2800" dirty="0"/>
          </a:p>
          <a:p>
            <a:pPr marL="285750" lvl="0" indent="-285750">
              <a:buFont typeface="Arial" panose="020B0604020202020204" pitchFamily="34" charset="0"/>
              <a:buChar char="•"/>
              <a:defRPr sz="1800">
                <a:solidFill>
                  <a:srgbClr val="000000"/>
                </a:solidFill>
              </a:defRPr>
            </a:pPr>
            <a:endParaRPr sz="2800" dirty="0">
              <a:solidFill>
                <a:srgbClr val="414141"/>
              </a:solidFill>
            </a:endParaRPr>
          </a:p>
        </p:txBody>
      </p:sp>
      <p:graphicFrame>
        <p:nvGraphicFramePr>
          <p:cNvPr id="2" name="Tabela 1"/>
          <p:cNvGraphicFramePr>
            <a:graphicFrameLocks noGrp="1"/>
          </p:cNvGraphicFramePr>
          <p:nvPr>
            <p:extLst>
              <p:ext uri="{D42A27DB-BD31-4B8C-83A1-F6EECF244321}">
                <p14:modId xmlns:p14="http://schemas.microsoft.com/office/powerpoint/2010/main" val="2198097038"/>
              </p:ext>
            </p:extLst>
          </p:nvPr>
        </p:nvGraphicFramePr>
        <p:xfrm>
          <a:off x="657697" y="2017488"/>
          <a:ext cx="11010047" cy="5602513"/>
        </p:xfrm>
        <a:graphic>
          <a:graphicData uri="http://schemas.openxmlformats.org/drawingml/2006/table">
            <a:tbl>
              <a:tblPr/>
              <a:tblGrid>
                <a:gridCol w="4613951"/>
                <a:gridCol w="1223821"/>
                <a:gridCol w="5172275"/>
              </a:tblGrid>
              <a:tr h="696954">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w zł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Uzasadnienie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r>
              <a:tr h="523266">
                <a:tc gridSpan="3">
                  <a:txBody>
                    <a:bodyPr/>
                    <a:lstStyle/>
                    <a:p>
                      <a:pPr marL="0" marR="0" lvl="0" indent="0" algn="ctr" defTabSz="584200" eaLnBrk="1" fontAlgn="ctr" latinLnBrk="0" hangingPunct="1">
                        <a:lnSpc>
                          <a:spcPct val="100000"/>
                        </a:lnSpc>
                        <a:spcBef>
                          <a:spcPts val="0"/>
                        </a:spcBef>
                        <a:spcAft>
                          <a:spcPts val="0"/>
                        </a:spcAft>
                        <a:buClrTx/>
                        <a:buSzTx/>
                        <a:buFontTx/>
                        <a:buNone/>
                        <a:tabLst/>
                        <a:defRPr/>
                      </a:pPr>
                      <a:r>
                        <a:rPr lang="pl-PL" sz="1400" b="1" i="0" u="none" strike="noStrike" dirty="0" smtClean="0">
                          <a:solidFill>
                            <a:schemeClr val="tx1"/>
                          </a:solidFill>
                          <a:effectLst/>
                          <a:latin typeface="Roboto Bold"/>
                        </a:rPr>
                        <a:t>Kultura fizyczna na zadanie: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pl-PL" sz="11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indent="0" algn="l" fontAlgn="t">
                        <a:buFont typeface="Wingdings" panose="05000000000000000000" pitchFamily="2" charset="2"/>
                        <a:buNone/>
                      </a:pPr>
                      <a:endParaRPr lang="pl-PL" sz="1100" b="1" i="0" u="none" strike="noStrike" dirty="0">
                        <a:solidFill>
                          <a:srgbClr val="FF0000"/>
                        </a:solidFill>
                        <a:effectLst/>
                        <a:latin typeface="Roboto Bold"/>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74203">
                <a:tc>
                  <a:txBody>
                    <a:bodyPr/>
                    <a:lstStyle/>
                    <a:p>
                      <a:pPr marL="0" marR="0" indent="0" algn="l" defTabSz="584200" eaLnBrk="1" fontAlgn="t" latinLnBrk="0" hangingPunct="1">
                        <a:lnSpc>
                          <a:spcPct val="100000"/>
                        </a:lnSpc>
                        <a:spcBef>
                          <a:spcPts val="0"/>
                        </a:spcBef>
                        <a:spcAft>
                          <a:spcPts val="0"/>
                        </a:spcAft>
                        <a:buClrTx/>
                        <a:buSzTx/>
                        <a:buFontTx/>
                        <a:buNone/>
                        <a:tabLst/>
                        <a:defRPr/>
                      </a:pPr>
                      <a:r>
                        <a:rPr lang="pl-PL" sz="1200" b="0" i="0" u="none" strike="noStrike" dirty="0" smtClean="0">
                          <a:solidFill>
                            <a:schemeClr val="tx1"/>
                          </a:solidFill>
                          <a:effectLst/>
                          <a:latin typeface="Roboto Bold"/>
                          <a:ea typeface="+mn-ea"/>
                          <a:cs typeface="+mn-cs"/>
                          <a:sym typeface="Palatino"/>
                        </a:rPr>
                        <a:t>"Małopolska infrastruktura </a:t>
                      </a:r>
                      <a:r>
                        <a:rPr lang="pl-PL" sz="1200" b="0" i="0" u="none" strike="noStrike" dirty="0" err="1" smtClean="0">
                          <a:solidFill>
                            <a:schemeClr val="tx1"/>
                          </a:solidFill>
                          <a:effectLst/>
                          <a:latin typeface="Roboto Bold"/>
                          <a:ea typeface="+mn-ea"/>
                          <a:cs typeface="+mn-cs"/>
                          <a:sym typeface="Palatino"/>
                        </a:rPr>
                        <a:t>rekreacyjno</a:t>
                      </a:r>
                      <a:r>
                        <a:rPr lang="pl-PL" sz="1200" b="0" i="0" u="none" strike="noStrike" dirty="0" smtClean="0">
                          <a:solidFill>
                            <a:schemeClr val="tx1"/>
                          </a:solidFill>
                          <a:effectLst/>
                          <a:latin typeface="Roboto Bold"/>
                          <a:ea typeface="+mn-ea"/>
                          <a:cs typeface="+mn-cs"/>
                          <a:sym typeface="Palatino"/>
                        </a:rPr>
                        <a:t> – sportowa - MIRS” w ramach Programu modernizacji boisk i miejsc rekreacji w oparciu o pomoc finansową </a:t>
                      </a:r>
                      <a:r>
                        <a:rPr lang="pl-PL" sz="1200" b="0" i="0" u="none" strike="noStrike" dirty="0" err="1" smtClean="0">
                          <a:solidFill>
                            <a:schemeClr val="tx1"/>
                          </a:solidFill>
                          <a:effectLst/>
                          <a:latin typeface="Roboto Bold"/>
                          <a:ea typeface="+mn-ea"/>
                          <a:cs typeface="+mn-cs"/>
                          <a:sym typeface="Palatino"/>
                        </a:rPr>
                        <a:t>jst</a:t>
                      </a:r>
                      <a:endParaRPr lang="pl-PL" sz="1200" b="0" i="0" u="none" strike="noStrike" dirty="0" smtClean="0">
                        <a:solidFill>
                          <a:schemeClr val="tx1"/>
                        </a:solidFill>
                        <a:effectLst/>
                        <a:latin typeface="Roboto Bold"/>
                        <a:ea typeface="+mn-ea"/>
                        <a:cs typeface="+mn-cs"/>
                        <a:sym typeface="Palatino"/>
                      </a:endParaRPr>
                    </a:p>
                  </a:txBody>
                  <a:tcPr marL="9301" marR="9301" marT="93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584200" eaLnBrk="1" fontAlgn="ctr" latinLnBrk="0" hangingPunct="1">
                        <a:lnSpc>
                          <a:spcPct val="100000"/>
                        </a:lnSpc>
                        <a:spcBef>
                          <a:spcPts val="0"/>
                        </a:spcBef>
                        <a:spcAft>
                          <a:spcPts val="0"/>
                        </a:spcAft>
                        <a:buClrTx/>
                        <a:buSzTx/>
                        <a:buFontTx/>
                        <a:buNone/>
                        <a:tabLst/>
                        <a:defRPr/>
                      </a:pPr>
                      <a:r>
                        <a:rPr kumimoji="0" lang="pl-PL" sz="1200" b="0" i="0" u="none" strike="noStrike" kern="0" cap="none" spc="0" normalizeH="0" baseline="0" noProof="0" dirty="0" smtClean="0">
                          <a:ln>
                            <a:noFill/>
                          </a:ln>
                          <a:solidFill>
                            <a:srgbClr val="414141"/>
                          </a:solidFill>
                          <a:effectLst/>
                          <a:uLnTx/>
                          <a:uFillTx/>
                          <a:latin typeface="Roboto Bold"/>
                          <a:sym typeface="Palatino"/>
                        </a:rPr>
                        <a:t>3 000 000</a:t>
                      </a:r>
                    </a:p>
                  </a:txBody>
                  <a:tcPr marL="9301" marR="9301" marT="93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84200" eaLnBrk="1" fontAlgn="t" latinLnBrk="0" hangingPunct="1">
                        <a:lnSpc>
                          <a:spcPct val="100000"/>
                        </a:lnSpc>
                        <a:spcBef>
                          <a:spcPts val="0"/>
                        </a:spcBef>
                        <a:spcAft>
                          <a:spcPts val="0"/>
                        </a:spcAft>
                        <a:buClrTx/>
                        <a:buSzTx/>
                        <a:buFontTx/>
                        <a:buNone/>
                        <a:tabLst/>
                        <a:defRPr/>
                      </a:pPr>
                      <a:endParaRPr lang="pl-PL" sz="1200" b="0" i="0" u="none" strike="noStrike" dirty="0" smtClean="0">
                        <a:solidFill>
                          <a:schemeClr val="tx1"/>
                        </a:solidFill>
                        <a:effectLst/>
                        <a:latin typeface="Roboto Bold"/>
                        <a:ea typeface="+mn-ea"/>
                        <a:cs typeface="+mn-cs"/>
                        <a:sym typeface="Palatino"/>
                      </a:endParaRPr>
                    </a:p>
                    <a:p>
                      <a:pPr marL="0" marR="0" lvl="0" indent="0" algn="l" defTabSz="584200" eaLnBrk="1" fontAlgn="t" latinLnBrk="0" hangingPunct="1">
                        <a:lnSpc>
                          <a:spcPct val="100000"/>
                        </a:lnSpc>
                        <a:spcBef>
                          <a:spcPts val="0"/>
                        </a:spcBef>
                        <a:spcAft>
                          <a:spcPts val="0"/>
                        </a:spcAft>
                        <a:buClrTx/>
                        <a:buSzTx/>
                        <a:buFontTx/>
                        <a:buNone/>
                        <a:tabLst/>
                        <a:defRPr/>
                      </a:pPr>
                      <a:r>
                        <a:rPr lang="pl-PL" sz="1200" b="0" i="0" u="none" strike="noStrike" dirty="0" smtClean="0">
                          <a:solidFill>
                            <a:schemeClr val="tx1"/>
                          </a:solidFill>
                          <a:effectLst/>
                          <a:latin typeface="Roboto Bold"/>
                          <a:ea typeface="+mn-ea"/>
                          <a:cs typeface="+mn-cs"/>
                          <a:sym typeface="Palatino"/>
                        </a:rPr>
                        <a:t>Pomoc finansowa dla jednostek samorządu terytorialnego na modernizację boisk i miejsc rekreacji.</a:t>
                      </a:r>
                    </a:p>
                    <a:p>
                      <a:pPr marL="0" marR="0" lvl="0" indent="0" algn="l" defTabSz="584200" eaLnBrk="1" fontAlgn="t" latinLnBrk="0" hangingPunct="1">
                        <a:lnSpc>
                          <a:spcPct val="100000"/>
                        </a:lnSpc>
                        <a:spcBef>
                          <a:spcPts val="0"/>
                        </a:spcBef>
                        <a:spcAft>
                          <a:spcPts val="0"/>
                        </a:spcAft>
                        <a:buClrTx/>
                        <a:buSzTx/>
                        <a:buFontTx/>
                        <a:buNone/>
                        <a:tabLst/>
                        <a:defRPr/>
                      </a:pPr>
                      <a:endParaRPr lang="pl-PL" sz="1200" b="0" i="0" u="none" strike="noStrike" dirty="0" smtClean="0">
                        <a:solidFill>
                          <a:schemeClr val="tx1"/>
                        </a:solidFill>
                        <a:effectLst/>
                        <a:latin typeface="Roboto Bold"/>
                        <a:ea typeface="+mn-ea"/>
                        <a:cs typeface="+mn-cs"/>
                        <a:sym typeface="Palatino"/>
                      </a:endParaRPr>
                    </a:p>
                  </a:txBody>
                  <a:tcPr marL="9301" marR="9301" marT="93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53824">
                <a:tc>
                  <a:txBody>
                    <a:bodyPr/>
                    <a:lstStyle/>
                    <a:p>
                      <a:pPr algn="l" fontAlgn="ctr"/>
                      <a:r>
                        <a:rPr lang="pl-PL" sz="1200" b="0" i="0" u="none" strike="noStrike" dirty="0" smtClean="0">
                          <a:solidFill>
                            <a:schemeClr val="tx1"/>
                          </a:solidFill>
                          <a:effectLst/>
                          <a:latin typeface="Roboto Bold"/>
                        </a:rPr>
                        <a:t>Upowszechnianie kultury fizycznej</a:t>
                      </a:r>
                      <a:endParaRPr lang="pl-PL" sz="1200" b="0" i="0" u="none" strike="noStrike" dirty="0">
                        <a:solidFill>
                          <a:schemeClr val="tx1"/>
                        </a:solidFill>
                        <a:effectLst/>
                        <a:latin typeface="Roboto Bold"/>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l-PL" sz="1200" b="0" i="0" u="none" strike="noStrike" dirty="0" smtClean="0">
                          <a:solidFill>
                            <a:schemeClr val="tx1"/>
                          </a:solidFill>
                          <a:effectLst/>
                          <a:latin typeface="Roboto Bold"/>
                        </a:rPr>
                        <a:t>500 </a:t>
                      </a:r>
                      <a:r>
                        <a:rPr lang="pl-PL" sz="1200" b="0" i="0" u="none" strike="noStrike" dirty="0">
                          <a:solidFill>
                            <a:schemeClr val="tx1"/>
                          </a:solidFill>
                          <a:effectLst/>
                          <a:latin typeface="Roboto Bold"/>
                        </a:rPr>
                        <a:t>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pl-PL" sz="1200" b="0" i="0" u="none" strike="noStrike" dirty="0" smtClean="0">
                        <a:solidFill>
                          <a:schemeClr val="tx1"/>
                        </a:solidFill>
                        <a:effectLst/>
                        <a:latin typeface="Roboto Bold"/>
                      </a:endParaRPr>
                    </a:p>
                    <a:p>
                      <a:pPr algn="l" fontAlgn="t"/>
                      <a:r>
                        <a:rPr lang="pl-PL" sz="1200" b="0" i="0" u="none" strike="noStrike" dirty="0" smtClean="0">
                          <a:solidFill>
                            <a:schemeClr val="tx1"/>
                          </a:solidFill>
                          <a:effectLst/>
                          <a:latin typeface="Roboto Bold"/>
                        </a:rPr>
                        <a:t>Na przedsięwzięcie „Małopolska na sportowo” (do kwoty 2 385 000 zł) na otwarty konkurs ofert na wsparcie kolejnych wartościowych imprez sportowych odbywających się na terenie województwa małopolskiego, </a:t>
                      </a:r>
                      <a:br>
                        <a:rPr lang="pl-PL" sz="1200" b="0" i="0" u="none" strike="noStrike" dirty="0" smtClean="0">
                          <a:solidFill>
                            <a:schemeClr val="tx1"/>
                          </a:solidFill>
                          <a:effectLst/>
                          <a:latin typeface="Roboto Bold"/>
                        </a:rPr>
                      </a:br>
                      <a:r>
                        <a:rPr lang="pl-PL" sz="1200" b="0" i="0" u="none" strike="noStrike" dirty="0" smtClean="0">
                          <a:solidFill>
                            <a:schemeClr val="tx1"/>
                          </a:solidFill>
                          <a:effectLst/>
                          <a:latin typeface="Roboto Bold"/>
                        </a:rPr>
                        <a:t>w różnych dyscyplinach sportowych. W ramach konkursu organizacje pozarządowe mogą ubiegać się o środki finansowe na wsparcie organizacji imprez sportowych, m.in. w sportach jeździeckich</a:t>
                      </a:r>
                    </a:p>
                    <a:p>
                      <a:pPr algn="l" fontAlgn="t"/>
                      <a:endParaRPr lang="pl-PL" sz="1200" b="0" i="0" u="none" strike="noStrike" dirty="0" smtClean="0">
                        <a:solidFill>
                          <a:schemeClr val="tx1"/>
                        </a:solidFill>
                        <a:effectLst/>
                        <a:latin typeface="Roboto Bold"/>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9241">
                <a:tc gridSpan="3">
                  <a:txBody>
                    <a:bodyPr/>
                    <a:lstStyle/>
                    <a:p>
                      <a:pPr algn="ctr" fontAlgn="ctr"/>
                      <a:r>
                        <a:rPr lang="pl-PL" sz="1400" b="1" i="0" u="none" strike="noStrike" dirty="0" smtClean="0">
                          <a:solidFill>
                            <a:schemeClr val="tx1"/>
                          </a:solidFill>
                          <a:effectLst/>
                          <a:latin typeface="Roboto Bold"/>
                          <a:ea typeface="+mn-ea"/>
                          <a:cs typeface="+mn-cs"/>
                          <a:sym typeface="Palatino"/>
                        </a:rPr>
                        <a:t>Ponadto:</a:t>
                      </a:r>
                      <a:endParaRPr lang="pl-PL" sz="1400" b="1" i="0" u="none" strike="noStrike" dirty="0">
                        <a:solidFill>
                          <a:schemeClr val="tx1"/>
                        </a:solidFill>
                        <a:effectLst/>
                        <a:latin typeface="Roboto Bold"/>
                        <a:ea typeface="+mn-ea"/>
                        <a:cs typeface="+mn-cs"/>
                        <a:sym typeface="Palatin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pl-PL" sz="1200" b="0" i="0" u="none" strike="noStrike" dirty="0">
                        <a:solidFill>
                          <a:schemeClr val="tx1"/>
                        </a:solidFill>
                        <a:effectLst/>
                        <a:latin typeface="Roboto Bold"/>
                      </a:endParaRP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t"/>
                      <a:endParaRPr lang="pl-PL" sz="1200" b="0" i="0" u="none" strike="noStrike" dirty="0" smtClean="0">
                        <a:solidFill>
                          <a:schemeClr val="tx1"/>
                        </a:solidFill>
                        <a:effectLst/>
                        <a:latin typeface="Roboto Bold"/>
                      </a:endParaRP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65025">
                <a:tc>
                  <a:txBody>
                    <a:bodyPr/>
                    <a:lstStyle/>
                    <a:p>
                      <a:pPr algn="l" fontAlgn="ctr"/>
                      <a:r>
                        <a:rPr lang="pl-PL" sz="1200" b="0" i="0" u="none" strike="noStrike" dirty="0" smtClean="0">
                          <a:solidFill>
                            <a:schemeClr val="tx1"/>
                          </a:solidFill>
                          <a:effectLst/>
                          <a:latin typeface="Roboto Bold"/>
                        </a:rPr>
                        <a:t>Małopolska Dostępność Plus</a:t>
                      </a:r>
                      <a:endParaRPr lang="pl-PL" sz="1200" b="0" i="0" u="none" strike="noStrike" dirty="0">
                        <a:solidFill>
                          <a:schemeClr val="tx1"/>
                        </a:solidFill>
                        <a:effectLst/>
                        <a:latin typeface="Roboto Bold"/>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l-PL" sz="1200" b="0" i="0" u="none" strike="noStrike" dirty="0" smtClean="0">
                          <a:solidFill>
                            <a:schemeClr val="tx1"/>
                          </a:solidFill>
                          <a:effectLst/>
                          <a:latin typeface="Roboto Bold"/>
                        </a:rPr>
                        <a:t>Rezerwy:</a:t>
                      </a:r>
                    </a:p>
                    <a:p>
                      <a:pPr algn="ctr" fontAlgn="ctr"/>
                      <a:r>
                        <a:rPr lang="pl-PL" sz="1200" b="0" i="0" u="none" strike="noStrike" dirty="0" smtClean="0">
                          <a:solidFill>
                            <a:schemeClr val="tx1"/>
                          </a:solidFill>
                          <a:effectLst/>
                          <a:latin typeface="Roboto Bold"/>
                        </a:rPr>
                        <a:t>bieżąca i inwestycyjna</a:t>
                      </a:r>
                      <a:endParaRPr lang="pl-PL" sz="1200" b="0" i="0" u="none" strike="noStrike" dirty="0">
                        <a:solidFill>
                          <a:schemeClr val="tx1"/>
                        </a:solidFill>
                        <a:effectLst/>
                        <a:latin typeface="Roboto Bold"/>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pl-PL" sz="1200" spc="-20" dirty="0" smtClean="0">
                          <a:effectLst/>
                          <a:latin typeface="Arial" panose="020B0604020202020204" pitchFamily="34" charset="0"/>
                          <a:ea typeface="Times New Roman" panose="02020603050405020304" pitchFamily="18" charset="0"/>
                        </a:rPr>
                        <a:t>Zadanie będzie realizowane ze środków zabezpieczonych w rezerwach zaplanowanych w projekcie budżetu Województwa Małopolskiego na 2020 r.</a:t>
                      </a:r>
                      <a:endParaRPr lang="pl-PL" sz="1200" b="0" i="0" u="none" strike="noStrike" dirty="0" smtClean="0">
                        <a:solidFill>
                          <a:schemeClr val="tx1"/>
                        </a:solidFill>
                        <a:effectLst/>
                        <a:latin typeface="Roboto Bold"/>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6333808"/>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508000" y="800100"/>
            <a:ext cx="11988800" cy="1219200"/>
          </a:xfrm>
          <a:prstGeom prst="rect">
            <a:avLst/>
          </a:prstGeom>
        </p:spPr>
        <p:txBody>
          <a:bodyPr>
            <a:noAutofit/>
          </a:bodyPr>
          <a:lstStyle>
            <a:lvl1pPr defTabSz="461518">
              <a:spcBef>
                <a:spcPts val="100"/>
              </a:spcBef>
              <a:defRPr sz="3792"/>
            </a:lvl1pPr>
          </a:lstStyle>
          <a:p>
            <a:pPr lvl="0" algn="ctr">
              <a:defRPr sz="1800" b="0">
                <a:solidFill>
                  <a:srgbClr val="000000"/>
                </a:solidFill>
              </a:defRPr>
            </a:pPr>
            <a:r>
              <a:rPr lang="pl-PL" altLang="pl-PL" sz="3200" b="1" dirty="0">
                <a:solidFill>
                  <a:schemeClr val="tx1"/>
                </a:solidFill>
                <a:cs typeface="Tahoma" panose="020B0604030504040204" pitchFamily="34" charset="0"/>
              </a:rPr>
              <a:t>Autopoprawka nr 2 </a:t>
            </a:r>
            <a:br>
              <a:rPr lang="pl-PL" altLang="pl-PL" sz="3200" b="1" dirty="0">
                <a:solidFill>
                  <a:schemeClr val="tx1"/>
                </a:solidFill>
                <a:cs typeface="Tahoma" panose="020B0604030504040204" pitchFamily="34" charset="0"/>
              </a:rPr>
            </a:br>
            <a:r>
              <a:rPr lang="pl-PL" altLang="pl-PL" sz="3200" b="1" dirty="0" smtClean="0">
                <a:solidFill>
                  <a:schemeClr val="tx1"/>
                </a:solidFill>
                <a:cs typeface="Tahoma" panose="020B0604030504040204" pitchFamily="34" charset="0"/>
              </a:rPr>
              <a:t>pozostałe zmiany</a:t>
            </a:r>
            <a:r>
              <a:rPr lang="pl-PL" altLang="pl-PL" sz="2400" b="1" dirty="0">
                <a:solidFill>
                  <a:srgbClr val="000066"/>
                </a:solidFill>
                <a:latin typeface="Tahoma" panose="020B0604030504040204" pitchFamily="34" charset="0"/>
                <a:cs typeface="Tahoma" panose="020B0604030504040204" pitchFamily="34" charset="0"/>
              </a:rPr>
              <a:t/>
            </a:r>
            <a:br>
              <a:rPr lang="pl-PL" altLang="pl-PL" sz="2400" b="1" dirty="0">
                <a:solidFill>
                  <a:srgbClr val="000066"/>
                </a:solidFill>
                <a:latin typeface="Tahoma" panose="020B0604030504040204" pitchFamily="34" charset="0"/>
                <a:cs typeface="Tahoma" panose="020B0604030504040204" pitchFamily="34" charset="0"/>
              </a:rPr>
            </a:br>
            <a:r>
              <a:rPr lang="pl-PL" altLang="pl-PL" sz="2400" b="1" dirty="0" smtClean="0">
                <a:solidFill>
                  <a:srgbClr val="3333FF"/>
                </a:solidFill>
                <a:latin typeface="Tahoma" panose="020B0604030504040204" pitchFamily="34" charset="0"/>
              </a:rPr>
              <a:t>Zmniejszenie wydatków </a:t>
            </a:r>
            <a:r>
              <a:rPr lang="pl-PL" altLang="pl-PL" sz="2400" b="1" dirty="0">
                <a:solidFill>
                  <a:srgbClr val="3333FF"/>
                </a:solidFill>
                <a:latin typeface="Tahoma" panose="020B0604030504040204" pitchFamily="34" charset="0"/>
              </a:rPr>
              <a:t>budżetu w </a:t>
            </a:r>
            <a:r>
              <a:rPr lang="pl-PL" altLang="pl-PL" sz="2400" b="1" dirty="0" smtClean="0">
                <a:solidFill>
                  <a:srgbClr val="3333FF"/>
                </a:solidFill>
                <a:latin typeface="Tahoma" panose="020B0604030504040204" pitchFamily="34" charset="0"/>
              </a:rPr>
              <a:t>działach:</a:t>
            </a:r>
            <a:endParaRPr sz="2400" b="1" dirty="0">
              <a:solidFill>
                <a:srgbClr val="414241"/>
              </a:solidFill>
            </a:endParaRPr>
          </a:p>
        </p:txBody>
      </p:sp>
      <p:sp>
        <p:nvSpPr>
          <p:cNvPr id="101" name="Shape 101"/>
          <p:cNvSpPr>
            <a:spLocks noGrp="1"/>
          </p:cNvSpPr>
          <p:nvPr>
            <p:ph type="body" idx="1"/>
          </p:nvPr>
        </p:nvSpPr>
        <p:spPr>
          <a:prstGeom prst="rect">
            <a:avLst/>
          </a:prstGeom>
        </p:spPr>
        <p:txBody>
          <a:bodyPr>
            <a:normAutofit/>
          </a:bodyPr>
          <a:lstStyle>
            <a:lvl1pPr marL="0" indent="0">
              <a:lnSpc>
                <a:spcPct val="110000"/>
              </a:lnSpc>
              <a:spcBef>
                <a:spcPts val="0"/>
              </a:spcBef>
              <a:buSzTx/>
              <a:buNone/>
            </a:lvl1pPr>
          </a:lstStyle>
          <a:p>
            <a:pPr marL="457200" lvl="0" indent="-457200">
              <a:buFont typeface="Arial" panose="020B0604020202020204" pitchFamily="34" charset="0"/>
              <a:buChar char="•"/>
              <a:defRPr sz="1800">
                <a:solidFill>
                  <a:srgbClr val="000000"/>
                </a:solidFill>
              </a:defRPr>
            </a:pPr>
            <a:endParaRPr lang="pl-PL" sz="2800" dirty="0"/>
          </a:p>
          <a:p>
            <a:pPr marL="285750" lvl="0" indent="-285750">
              <a:buFont typeface="Arial" panose="020B0604020202020204" pitchFamily="34" charset="0"/>
              <a:buChar char="•"/>
              <a:defRPr sz="1800">
                <a:solidFill>
                  <a:srgbClr val="000000"/>
                </a:solidFill>
              </a:defRPr>
            </a:pPr>
            <a:endParaRPr sz="2800" dirty="0">
              <a:solidFill>
                <a:srgbClr val="414141"/>
              </a:solidFill>
            </a:endParaRPr>
          </a:p>
        </p:txBody>
      </p:sp>
      <p:graphicFrame>
        <p:nvGraphicFramePr>
          <p:cNvPr id="2" name="Tabela 1"/>
          <p:cNvGraphicFramePr>
            <a:graphicFrameLocks noGrp="1"/>
          </p:cNvGraphicFramePr>
          <p:nvPr>
            <p:extLst>
              <p:ext uri="{D42A27DB-BD31-4B8C-83A1-F6EECF244321}">
                <p14:modId xmlns:p14="http://schemas.microsoft.com/office/powerpoint/2010/main" val="958200049"/>
              </p:ext>
            </p:extLst>
          </p:nvPr>
        </p:nvGraphicFramePr>
        <p:xfrm>
          <a:off x="888642" y="2397186"/>
          <a:ext cx="10663708" cy="5280871"/>
        </p:xfrm>
        <a:graphic>
          <a:graphicData uri="http://schemas.openxmlformats.org/drawingml/2006/table">
            <a:tbl>
              <a:tblPr/>
              <a:tblGrid>
                <a:gridCol w="3992451"/>
                <a:gridCol w="1558344"/>
                <a:gridCol w="5112913"/>
              </a:tblGrid>
              <a:tr h="866883">
                <a:tc>
                  <a:txBody>
                    <a:bodyPr/>
                    <a:lstStyle/>
                    <a:p>
                      <a:pPr algn="ctr" fontAlgn="ctr"/>
                      <a:r>
                        <a:rPr lang="pl-PL" sz="1200" b="1" i="0" u="none" strike="noStrike" dirty="0">
                          <a:solidFill>
                            <a:schemeClr val="tx1"/>
                          </a:solidFill>
                          <a:effectLst/>
                          <a:latin typeface="Roboto Bold"/>
                        </a:rPr>
                        <a:t>Nazwa zadania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dirty="0">
                          <a:solidFill>
                            <a:schemeClr val="tx1"/>
                          </a:solidFill>
                          <a:effectLst/>
                          <a:latin typeface="Roboto Bold"/>
                        </a:rPr>
                        <a:t>Kwota                       w zł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pl-PL" sz="1200" b="1" i="0" u="none" strike="noStrike">
                          <a:solidFill>
                            <a:schemeClr val="tx1"/>
                          </a:solidFill>
                          <a:effectLst/>
                          <a:latin typeface="Roboto Bold"/>
                        </a:rPr>
                        <a:t>Uzasadnienie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446750">
                <a:tc gridSpan="3">
                  <a:txBody>
                    <a:bodyPr/>
                    <a:lstStyle/>
                    <a:p>
                      <a:pPr algn="ctr" fontAlgn="t"/>
                      <a:r>
                        <a:rPr lang="pl-PL" sz="1400" b="1" i="0" u="none" strike="noStrike" dirty="0" smtClean="0">
                          <a:solidFill>
                            <a:schemeClr val="tx1"/>
                          </a:solidFill>
                          <a:effectLst/>
                          <a:latin typeface="Roboto Bold"/>
                        </a:rPr>
                        <a:t>Obsługa długu publicznego</a:t>
                      </a:r>
                      <a:r>
                        <a:rPr lang="pl-PL" sz="1400" b="1" i="0" u="none" strike="noStrike" baseline="0" dirty="0" smtClean="0">
                          <a:solidFill>
                            <a:schemeClr val="tx1"/>
                          </a:solidFill>
                          <a:effectLst/>
                          <a:latin typeface="Roboto Bold"/>
                        </a:rPr>
                        <a:t> </a:t>
                      </a:r>
                      <a:r>
                        <a:rPr lang="pl-PL" sz="1400" b="1" i="0" u="none" strike="noStrike" dirty="0" smtClean="0">
                          <a:solidFill>
                            <a:schemeClr val="tx1"/>
                          </a:solidFill>
                          <a:effectLst/>
                          <a:latin typeface="Roboto Bold"/>
                        </a:rPr>
                        <a:t>na zadania:</a:t>
                      </a:r>
                      <a:endParaRPr lang="pl-PL" sz="1400" b="1"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1165318">
                <a:tc>
                  <a:txBody>
                    <a:bodyPr/>
                    <a:lstStyle/>
                    <a:p>
                      <a:pPr algn="l" fontAlgn="ctr"/>
                      <a:r>
                        <a:rPr lang="pl-PL" sz="1200" b="0" i="0" u="none" strike="noStrike" dirty="0" smtClean="0">
                          <a:solidFill>
                            <a:schemeClr val="tx1"/>
                          </a:solidFill>
                          <a:effectLst/>
                          <a:latin typeface="Roboto Bold"/>
                        </a:rPr>
                        <a:t>Obsługa zadłużenia</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l-PL" sz="1200" b="0" i="0" u="none" strike="noStrike" dirty="0" smtClean="0">
                          <a:solidFill>
                            <a:schemeClr val="tx1"/>
                          </a:solidFill>
                          <a:effectLst/>
                          <a:latin typeface="Roboto Bold"/>
                        </a:rPr>
                        <a:t>- 2</a:t>
                      </a:r>
                      <a:r>
                        <a:rPr lang="pl-PL" sz="1200" b="0" i="0" u="none" strike="noStrike" baseline="0" dirty="0" smtClean="0">
                          <a:solidFill>
                            <a:schemeClr val="tx1"/>
                          </a:solidFill>
                          <a:effectLst/>
                          <a:latin typeface="Roboto Bold"/>
                        </a:rPr>
                        <a:t> 0</a:t>
                      </a:r>
                      <a:r>
                        <a:rPr lang="pl-PL" sz="1200" b="0" i="0" u="none" strike="noStrike" dirty="0" smtClean="0">
                          <a:solidFill>
                            <a:schemeClr val="tx1"/>
                          </a:solidFill>
                          <a:effectLst/>
                          <a:latin typeface="Roboto Bold"/>
                        </a:rPr>
                        <a:t>00 </a:t>
                      </a:r>
                      <a:r>
                        <a:rPr lang="pl-PL" sz="1200" b="0" i="0" u="none" strike="noStrike" dirty="0">
                          <a:solidFill>
                            <a:schemeClr val="tx1"/>
                          </a:solidFill>
                          <a:effectLst/>
                          <a:latin typeface="Roboto Bold"/>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pl-PL" sz="1200" b="0" i="0" u="none" strike="noStrike" dirty="0" smtClean="0">
                          <a:solidFill>
                            <a:schemeClr val="tx1"/>
                          </a:solidFill>
                          <a:effectLst/>
                          <a:latin typeface="Roboto Bold"/>
                        </a:rPr>
                        <a:t>W </a:t>
                      </a:r>
                      <a:r>
                        <a:rPr lang="pl-PL" sz="1200" b="0" i="0" u="none" strike="noStrike" dirty="0">
                          <a:solidFill>
                            <a:schemeClr val="tx1"/>
                          </a:solidFill>
                          <a:effectLst/>
                          <a:latin typeface="Roboto Bold"/>
                        </a:rPr>
                        <a:t>związku z </a:t>
                      </a:r>
                      <a:r>
                        <a:rPr lang="pl-PL" sz="1200" b="0" i="0" u="none" strike="noStrike" dirty="0" smtClean="0">
                          <a:solidFill>
                            <a:schemeClr val="tx1"/>
                          </a:solidFill>
                          <a:effectLst/>
                          <a:latin typeface="Roboto Bold"/>
                        </a:rPr>
                        <a:t>niezaciągnięciem w 2019 roku kredytu komercyjnego na pokrycie planowanego deficytu WM oraz niższą kwotą kredytu pomostowego w roku 2019.</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9030">
                <a:tc gridSpan="3">
                  <a:txBody>
                    <a:bodyPr/>
                    <a:lstStyle/>
                    <a:p>
                      <a:pPr algn="ctr" fontAlgn="t"/>
                      <a:r>
                        <a:rPr lang="pl-PL" sz="1400" b="1" i="0" u="none" strike="noStrike" dirty="0" smtClean="0">
                          <a:solidFill>
                            <a:schemeClr val="tx1"/>
                          </a:solidFill>
                          <a:effectLst/>
                          <a:latin typeface="Roboto Bold"/>
                          <a:ea typeface="+mn-ea"/>
                          <a:cs typeface="+mn-cs"/>
                          <a:sym typeface="Palatino"/>
                        </a:rPr>
                        <a:t>Ochrona zdrowia:</a:t>
                      </a:r>
                      <a:endParaRPr lang="pl-PL" sz="1400" b="1"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1004789">
                <a:tc>
                  <a:txBody>
                    <a:bodyPr/>
                    <a:lstStyle/>
                    <a:p>
                      <a:pPr algn="l" defTabSz="584200" eaLnBrk="1" fontAlgn="ctr" hangingPunct="1"/>
                      <a:r>
                        <a:rPr lang="pl-PL" sz="1200" b="0" i="0" u="none" strike="noStrike" dirty="0" smtClean="0">
                          <a:solidFill>
                            <a:schemeClr val="tx1"/>
                          </a:solidFill>
                          <a:effectLst/>
                          <a:latin typeface="Roboto Bold"/>
                          <a:ea typeface="+mn-ea"/>
                          <a:cs typeface="+mn-cs"/>
                          <a:sym typeface="Palatino"/>
                        </a:rPr>
                        <a:t>Rozwijanie i wdrażanie Wojewódzkich Programów w zakresie ochrony zdrowia</a:t>
                      </a:r>
                      <a:endParaRPr lang="pl-PL" sz="1200" b="0"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200" b="0" i="0" u="none" strike="noStrike" dirty="0" smtClean="0">
                          <a:solidFill>
                            <a:schemeClr val="tx1"/>
                          </a:solidFill>
                          <a:effectLst/>
                          <a:latin typeface="Roboto Bold"/>
                          <a:ea typeface="+mn-ea"/>
                          <a:cs typeface="+mn-cs"/>
                          <a:sym typeface="Palatino"/>
                        </a:rPr>
                        <a:t>- 580 000</a:t>
                      </a:r>
                      <a:endParaRPr lang="pl-PL" sz="1200" b="0"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defTabSz="584200" eaLnBrk="1" fontAlgn="ctr" hangingPunct="1"/>
                      <a:endParaRPr lang="pl-PL" sz="1200" b="0" i="0" u="none" strike="noStrike" dirty="0" smtClean="0">
                        <a:solidFill>
                          <a:schemeClr val="tx1"/>
                        </a:solidFill>
                        <a:effectLst/>
                        <a:latin typeface="Roboto Bold"/>
                        <a:ea typeface="+mn-ea"/>
                        <a:cs typeface="+mn-cs"/>
                        <a:sym typeface="Palatino"/>
                      </a:endParaRPr>
                    </a:p>
                    <a:p>
                      <a:pPr algn="l" defTabSz="584200" eaLnBrk="1" fontAlgn="ctr" hangingPunct="1"/>
                      <a:r>
                        <a:rPr lang="pl-PL" sz="1200" b="0" i="0" u="none" strike="noStrike" dirty="0" smtClean="0">
                          <a:solidFill>
                            <a:schemeClr val="tx1"/>
                          </a:solidFill>
                          <a:effectLst/>
                          <a:latin typeface="Roboto Bold"/>
                          <a:ea typeface="+mn-ea"/>
                          <a:cs typeface="+mn-cs"/>
                          <a:sym typeface="Palatino"/>
                        </a:rPr>
                        <a:t>Z</a:t>
                      </a:r>
                      <a:r>
                        <a:rPr lang="pl-PL" sz="1200" b="0" i="0" u="none" strike="noStrike" baseline="0" dirty="0" smtClean="0">
                          <a:solidFill>
                            <a:schemeClr val="tx1"/>
                          </a:solidFill>
                          <a:effectLst/>
                          <a:latin typeface="Roboto Bold"/>
                          <a:ea typeface="+mn-ea"/>
                          <a:cs typeface="+mn-cs"/>
                          <a:sym typeface="Palatino"/>
                        </a:rPr>
                        <a:t> wydatków </a:t>
                      </a:r>
                      <a:r>
                        <a:rPr lang="pl-PL" sz="1200" b="0" i="0" u="none" strike="noStrike" dirty="0" smtClean="0">
                          <a:solidFill>
                            <a:schemeClr val="tx1"/>
                          </a:solidFill>
                          <a:effectLst/>
                          <a:latin typeface="Roboto Bold"/>
                          <a:ea typeface="+mn-ea"/>
                          <a:cs typeface="+mn-cs"/>
                          <a:sym typeface="Palatino"/>
                        </a:rPr>
                        <a:t>przeznaczonych na realizację </a:t>
                      </a:r>
                      <a:r>
                        <a:rPr lang="pl-PL" sz="1200" b="0" i="1" u="none" strike="noStrike" dirty="0" smtClean="0">
                          <a:solidFill>
                            <a:schemeClr val="tx1"/>
                          </a:solidFill>
                          <a:effectLst/>
                          <a:latin typeface="Roboto Bold"/>
                          <a:ea typeface="+mn-ea"/>
                          <a:cs typeface="+mn-cs"/>
                          <a:sym typeface="Palatino"/>
                        </a:rPr>
                        <a:t>Programu polityki zdrowotnej dotyczący profilaktyki zakażeń </a:t>
                      </a:r>
                      <a:r>
                        <a:rPr lang="pl-PL" sz="1200" b="0" i="1" u="none" strike="noStrike" dirty="0" err="1" smtClean="0">
                          <a:solidFill>
                            <a:schemeClr val="tx1"/>
                          </a:solidFill>
                          <a:effectLst/>
                          <a:latin typeface="Roboto Bold"/>
                          <a:ea typeface="+mn-ea"/>
                          <a:cs typeface="+mn-cs"/>
                          <a:sym typeface="Palatino"/>
                        </a:rPr>
                        <a:t>meningokowych</a:t>
                      </a:r>
                      <a:r>
                        <a:rPr lang="pl-PL" sz="1200" b="0" i="1" u="none" strike="noStrike" dirty="0" smtClean="0">
                          <a:solidFill>
                            <a:schemeClr val="tx1"/>
                          </a:solidFill>
                          <a:effectLst/>
                          <a:latin typeface="Roboto Bold"/>
                          <a:ea typeface="+mn-ea"/>
                          <a:cs typeface="+mn-cs"/>
                          <a:sym typeface="Palatino"/>
                        </a:rPr>
                        <a:t> w Województwie Małopolskim</a:t>
                      </a:r>
                    </a:p>
                    <a:p>
                      <a:pPr algn="l" defTabSz="584200" eaLnBrk="1" fontAlgn="ctr" hangingPunct="1"/>
                      <a:endParaRPr lang="pl-PL" sz="1200" b="0" i="1"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9030">
                <a:tc gridSpan="3">
                  <a:txBody>
                    <a:bodyPr/>
                    <a:lstStyle/>
                    <a:p>
                      <a:pPr algn="ctr" fontAlgn="t"/>
                      <a:r>
                        <a:rPr lang="pl-PL" sz="1400" b="1" i="0" u="none" strike="noStrike" dirty="0" smtClean="0">
                          <a:solidFill>
                            <a:schemeClr val="tx1"/>
                          </a:solidFill>
                          <a:effectLst/>
                          <a:latin typeface="Roboto Bold"/>
                          <a:ea typeface="+mn-ea"/>
                          <a:cs typeface="+mn-cs"/>
                          <a:sym typeface="Palatino"/>
                        </a:rPr>
                        <a:t>Kultura i ochrona dziedzictwa narodowego na zadania:</a:t>
                      </a:r>
                      <a:endParaRPr lang="pl-PL" sz="1400" b="1" i="0" u="none" strike="noStrike" dirty="0">
                        <a:solidFill>
                          <a:schemeClr val="tx1"/>
                        </a:solidFill>
                        <a:effectLst/>
                        <a:latin typeface="Roboto Bold"/>
                        <a:ea typeface="+mn-ea"/>
                        <a:cs typeface="+mn-cs"/>
                        <a:sym typeface="Palatino"/>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r>
              <a:tr h="899071">
                <a:tc>
                  <a:txBody>
                    <a:bodyPr/>
                    <a:lstStyle/>
                    <a:p>
                      <a:pPr algn="l" fontAlgn="ctr"/>
                      <a:r>
                        <a:rPr lang="pl-PL" sz="1200" b="0" i="0" u="none" strike="noStrike" dirty="0" smtClean="0">
                          <a:solidFill>
                            <a:schemeClr val="tx1"/>
                          </a:solidFill>
                          <a:effectLst/>
                          <a:latin typeface="Roboto Bold"/>
                        </a:rPr>
                        <a:t>Regionalny obieg kultury</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l-PL" sz="1200" b="0" i="0" u="none" strike="noStrike" dirty="0" smtClean="0">
                          <a:solidFill>
                            <a:schemeClr val="tx1"/>
                          </a:solidFill>
                          <a:effectLst/>
                          <a:latin typeface="Roboto Bold"/>
                        </a:rPr>
                        <a:t>- 50 </a:t>
                      </a:r>
                      <a:r>
                        <a:rPr lang="pl-PL" sz="1200" b="0" i="0" u="none" strike="noStrike" dirty="0">
                          <a:solidFill>
                            <a:schemeClr val="tx1"/>
                          </a:solidFill>
                          <a:effectLst/>
                          <a:latin typeface="Roboto Bold"/>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pl-PL" sz="1200" dirty="0" smtClean="0">
                          <a:solidFill>
                            <a:schemeClr val="tx1"/>
                          </a:solidFill>
                          <a:effectLst/>
                          <a:latin typeface="Roboto Bold"/>
                          <a:ea typeface="Times New Roman" panose="02020603050405020304" pitchFamily="18" charset="0"/>
                        </a:rPr>
                        <a:t>Zmniejszenie na przedsięwzięciu : Propagowanie kultury, literatury, stenografii, architektury i dziedzictwa kulturowego regionu</a:t>
                      </a:r>
                      <a:endParaRPr lang="pl-PL" sz="1200" b="0" i="0" u="none" strike="noStrike" dirty="0">
                        <a:solidFill>
                          <a:schemeClr val="tx1"/>
                        </a:solidFill>
                        <a:effectLst/>
                        <a:latin typeface="Roboto Bold"/>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79414365"/>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3699" y="538843"/>
            <a:ext cx="11988800" cy="4859340"/>
          </a:xfrm>
        </p:spPr>
        <p:txBody>
          <a:bodyPr>
            <a:noAutofit/>
          </a:bodyPr>
          <a:lstStyle/>
          <a:p>
            <a:pPr algn="ctr">
              <a:spcBef>
                <a:spcPct val="0"/>
              </a:spcBef>
            </a:pPr>
            <a:r>
              <a:rPr lang="pl-PL" altLang="pl-PL" sz="3200" b="1" dirty="0" smtClean="0">
                <a:solidFill>
                  <a:schemeClr val="tx1"/>
                </a:solidFill>
                <a:cs typeface="Tahoma" panose="020B0604030504040204" pitchFamily="34" charset="0"/>
              </a:rPr>
              <a:t>Autopoprawka nr 2 </a:t>
            </a:r>
            <a:br>
              <a:rPr lang="pl-PL" altLang="pl-PL" sz="3200" b="1" dirty="0" smtClean="0">
                <a:solidFill>
                  <a:schemeClr val="tx1"/>
                </a:solidFill>
                <a:cs typeface="Tahoma" panose="020B0604030504040204" pitchFamily="34" charset="0"/>
              </a:rPr>
            </a:br>
            <a:r>
              <a:rPr lang="pl-PL" altLang="pl-PL" sz="3200" b="1" dirty="0" smtClean="0">
                <a:solidFill>
                  <a:schemeClr val="tx1"/>
                </a:solidFill>
                <a:cs typeface="Tahoma" panose="020B0604030504040204" pitchFamily="34" charset="0"/>
              </a:rPr>
              <a:t>pozostałe zmiany</a:t>
            </a:r>
            <a:br>
              <a:rPr lang="pl-PL" altLang="pl-PL" sz="3200" b="1" dirty="0" smtClean="0">
                <a:solidFill>
                  <a:schemeClr val="tx1"/>
                </a:solidFill>
                <a:cs typeface="Tahoma" panose="020B0604030504040204" pitchFamily="34" charset="0"/>
              </a:rPr>
            </a:br>
            <a:r>
              <a:rPr lang="pl-PL" altLang="pl-PL" sz="2800" b="1" dirty="0" smtClean="0">
                <a:solidFill>
                  <a:srgbClr val="0000FF"/>
                </a:solidFill>
                <a:latin typeface="Tahoma" panose="020B0604030504040204" pitchFamily="34" charset="0"/>
              </a:rPr>
              <a:t>Zwiększenie dochodów budżetu o kwotę 3 960 160 zł </a:t>
            </a:r>
            <a:br>
              <a:rPr lang="pl-PL" altLang="pl-PL" sz="2800" b="1" dirty="0" smtClean="0">
                <a:solidFill>
                  <a:srgbClr val="0000FF"/>
                </a:solidFill>
                <a:latin typeface="Tahoma" panose="020B0604030504040204" pitchFamily="34" charset="0"/>
              </a:rPr>
            </a:br>
            <a:r>
              <a:rPr lang="pl-PL" altLang="pl-PL" sz="2800" b="1" dirty="0" smtClean="0">
                <a:solidFill>
                  <a:srgbClr val="0000FF"/>
                </a:solidFill>
                <a:latin typeface="Tahoma" panose="020B0604030504040204" pitchFamily="34" charset="0"/>
              </a:rPr>
              <a:t>z tytułu refundacji wydatków poniesionych w 2018 r. dla projektów pn.:</a:t>
            </a:r>
            <a:br>
              <a:rPr lang="pl-PL" altLang="pl-PL" sz="2800" b="1" dirty="0" smtClean="0">
                <a:solidFill>
                  <a:srgbClr val="0000FF"/>
                </a:solidFill>
                <a:latin typeface="Tahoma" panose="020B0604030504040204" pitchFamily="34" charset="0"/>
              </a:rPr>
            </a:br>
            <a:r>
              <a:rPr lang="pl-PL" altLang="pl-PL" sz="2800" b="1" dirty="0" smtClean="0">
                <a:solidFill>
                  <a:srgbClr val="0000FF"/>
                </a:solidFill>
                <a:latin typeface="Tahoma" panose="020B0604030504040204" pitchFamily="34" charset="0"/>
              </a:rPr>
              <a:t/>
            </a:r>
            <a:br>
              <a:rPr lang="pl-PL" altLang="pl-PL" sz="2800" b="1" dirty="0" smtClean="0">
                <a:solidFill>
                  <a:srgbClr val="0000FF"/>
                </a:solidFill>
                <a:latin typeface="Tahoma" panose="020B0604030504040204" pitchFamily="34" charset="0"/>
              </a:rPr>
            </a:br>
            <a:r>
              <a:rPr lang="pl-PL" altLang="pl-PL" sz="2800" b="1" dirty="0" smtClean="0">
                <a:solidFill>
                  <a:srgbClr val="0000FF"/>
                </a:solidFill>
                <a:latin typeface="Tahoma" panose="020B0604030504040204" pitchFamily="34" charset="0"/>
              </a:rPr>
              <a:t/>
            </a:r>
            <a:br>
              <a:rPr lang="pl-PL" altLang="pl-PL" sz="2800" b="1" dirty="0" smtClean="0">
                <a:solidFill>
                  <a:srgbClr val="0000FF"/>
                </a:solidFill>
                <a:latin typeface="Tahoma" panose="020B0604030504040204" pitchFamily="34" charset="0"/>
              </a:rPr>
            </a:br>
            <a:endParaRPr lang="pl-PL" altLang="pl-PL" sz="3200" b="1" dirty="0">
              <a:solidFill>
                <a:srgbClr val="0000FF"/>
              </a:solidFill>
            </a:endParaRPr>
          </a:p>
        </p:txBody>
      </p:sp>
      <p:sp>
        <p:nvSpPr>
          <p:cNvPr id="4" name="Prostokąt 3"/>
          <p:cNvSpPr/>
          <p:nvPr/>
        </p:nvSpPr>
        <p:spPr>
          <a:xfrm>
            <a:off x="654956" y="3637117"/>
            <a:ext cx="11466285" cy="3046988"/>
          </a:xfrm>
          <a:prstGeom prst="rect">
            <a:avLst/>
          </a:prstGeom>
        </p:spPr>
        <p:txBody>
          <a:bodyPr wrap="square">
            <a:spAutoFit/>
          </a:bodyPr>
          <a:lstStyle/>
          <a:p>
            <a:pPr marL="342900" lvl="0" indent="-342900" algn="l">
              <a:buFont typeface="Wingdings" panose="05000000000000000000" pitchFamily="2" charset="2"/>
              <a:buChar char="Ø"/>
            </a:pPr>
            <a:r>
              <a:rPr lang="pl-PL" i="1" dirty="0" smtClean="0"/>
              <a:t>Rozbudowa </a:t>
            </a:r>
            <a:r>
              <a:rPr lang="pl-PL" i="1" dirty="0"/>
              <a:t>DW 984 Lisia Góra - Nowa Jastrząbka  - Działanie 7.1 RPO </a:t>
            </a:r>
            <a:r>
              <a:rPr lang="pl-PL" i="1" dirty="0" smtClean="0"/>
              <a:t/>
            </a:r>
            <a:br>
              <a:rPr lang="pl-PL" i="1" dirty="0" smtClean="0"/>
            </a:br>
            <a:r>
              <a:rPr lang="pl-PL" i="1" dirty="0" smtClean="0"/>
              <a:t>– </a:t>
            </a:r>
            <a:r>
              <a:rPr lang="pl-PL" b="1" dirty="0"/>
              <a:t>145 910 </a:t>
            </a:r>
            <a:r>
              <a:rPr lang="pl-PL" b="1" dirty="0" smtClean="0"/>
              <a:t>zł</a:t>
            </a:r>
          </a:p>
          <a:p>
            <a:pPr marL="342900" lvl="0" indent="-342900">
              <a:buFont typeface="Wingdings" panose="05000000000000000000" pitchFamily="2" charset="2"/>
              <a:buChar char="Ø"/>
            </a:pPr>
            <a:endParaRPr lang="pl-PL" b="1" dirty="0"/>
          </a:p>
          <a:p>
            <a:pPr marL="342900" lvl="0" indent="-342900" algn="l">
              <a:buFont typeface="Wingdings" panose="05000000000000000000" pitchFamily="2" charset="2"/>
              <a:buChar char="Ø"/>
            </a:pPr>
            <a:r>
              <a:rPr lang="pl-PL" i="1" dirty="0"/>
              <a:t>Rozbudowa DW 971 w m. Krynica - Zdrój - Działanie 7.1 RPO</a:t>
            </a:r>
            <a:br>
              <a:rPr lang="pl-PL" i="1" dirty="0"/>
            </a:br>
            <a:r>
              <a:rPr lang="pl-PL" i="1" dirty="0"/>
              <a:t> </a:t>
            </a:r>
            <a:r>
              <a:rPr lang="pl-PL" b="1" i="1" dirty="0"/>
              <a:t>–</a:t>
            </a:r>
            <a:r>
              <a:rPr lang="pl-PL" b="1" dirty="0"/>
              <a:t> 24 143 </a:t>
            </a:r>
            <a:r>
              <a:rPr lang="pl-PL" b="1" dirty="0" smtClean="0"/>
              <a:t>zł</a:t>
            </a:r>
          </a:p>
          <a:p>
            <a:pPr marL="342900" lvl="0" indent="-342900">
              <a:buFont typeface="Wingdings" panose="05000000000000000000" pitchFamily="2" charset="2"/>
              <a:buChar char="Ø"/>
            </a:pPr>
            <a:endParaRPr lang="pl-PL" b="1" dirty="0"/>
          </a:p>
          <a:p>
            <a:pPr marL="342900" lvl="0" indent="-342900" algn="l">
              <a:buFont typeface="Wingdings" panose="05000000000000000000" pitchFamily="2" charset="2"/>
              <a:buChar char="Ø"/>
            </a:pPr>
            <a:r>
              <a:rPr lang="pl-PL" i="1" dirty="0"/>
              <a:t>Budowa zintegrowanej sieci tras rowerowych w Województwie Małopolskim - Działanie 6.1 RPO </a:t>
            </a:r>
            <a:r>
              <a:rPr lang="pl-PL" b="1" i="1" dirty="0"/>
              <a:t>– </a:t>
            </a:r>
            <a:r>
              <a:rPr lang="pl-PL" b="1" dirty="0"/>
              <a:t>3 790 107 zł</a:t>
            </a:r>
          </a:p>
        </p:txBody>
      </p:sp>
    </p:spTree>
    <p:extLst>
      <p:ext uri="{BB962C8B-B14F-4D97-AF65-F5344CB8AC3E}">
        <p14:creationId xmlns:p14="http://schemas.microsoft.com/office/powerpoint/2010/main" val="677053869"/>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508000" y="800100"/>
            <a:ext cx="11988800" cy="1219200"/>
          </a:xfrm>
          <a:prstGeom prst="rect">
            <a:avLst/>
          </a:prstGeom>
        </p:spPr>
        <p:txBody>
          <a:bodyPr>
            <a:noAutofit/>
          </a:bodyPr>
          <a:lstStyle>
            <a:lvl1pPr defTabSz="461518">
              <a:spcBef>
                <a:spcPts val="100"/>
              </a:spcBef>
              <a:defRPr sz="3792"/>
            </a:lvl1pPr>
          </a:lstStyle>
          <a:p>
            <a:pPr lvl="0" algn="ctr">
              <a:defRPr sz="1800" b="0">
                <a:solidFill>
                  <a:srgbClr val="000000"/>
                </a:solidFill>
              </a:defRPr>
            </a:pPr>
            <a:r>
              <a:rPr lang="pl-PL" altLang="pl-PL" sz="3200" b="1" dirty="0">
                <a:solidFill>
                  <a:schemeClr val="tx1"/>
                </a:solidFill>
                <a:cs typeface="Tahoma" panose="020B0604030504040204" pitchFamily="34" charset="0"/>
              </a:rPr>
              <a:t>Autopoprawka nr 2 </a:t>
            </a:r>
            <a:br>
              <a:rPr lang="pl-PL" altLang="pl-PL" sz="3200" b="1" dirty="0">
                <a:solidFill>
                  <a:schemeClr val="tx1"/>
                </a:solidFill>
                <a:cs typeface="Tahoma" panose="020B0604030504040204" pitchFamily="34" charset="0"/>
              </a:rPr>
            </a:br>
            <a:r>
              <a:rPr lang="pl-PL" altLang="pl-PL" sz="2400" b="1" dirty="0">
                <a:solidFill>
                  <a:srgbClr val="000066"/>
                </a:solidFill>
                <a:latin typeface="Tahoma" panose="020B0604030504040204" pitchFamily="34" charset="0"/>
                <a:cs typeface="Tahoma" panose="020B0604030504040204" pitchFamily="34" charset="0"/>
              </a:rPr>
              <a:t/>
            </a:r>
            <a:br>
              <a:rPr lang="pl-PL" altLang="pl-PL" sz="2400" b="1" dirty="0">
                <a:solidFill>
                  <a:srgbClr val="000066"/>
                </a:solidFill>
                <a:latin typeface="Tahoma" panose="020B0604030504040204" pitchFamily="34" charset="0"/>
                <a:cs typeface="Tahoma" panose="020B0604030504040204" pitchFamily="34" charset="0"/>
              </a:rPr>
            </a:br>
            <a:r>
              <a:rPr lang="pl-PL" altLang="pl-PL" sz="2400" b="1" dirty="0" smtClean="0">
                <a:solidFill>
                  <a:srgbClr val="3333FF"/>
                </a:solidFill>
                <a:latin typeface="Tahoma" panose="020B0604030504040204" pitchFamily="34" charset="0"/>
              </a:rPr>
              <a:t>Źródła finansowania wydatków:</a:t>
            </a:r>
            <a:endParaRPr sz="2400" b="1" dirty="0">
              <a:solidFill>
                <a:srgbClr val="414241"/>
              </a:solidFill>
            </a:endParaRPr>
          </a:p>
        </p:txBody>
      </p:sp>
      <p:sp>
        <p:nvSpPr>
          <p:cNvPr id="101" name="Shape 101"/>
          <p:cNvSpPr>
            <a:spLocks noGrp="1"/>
          </p:cNvSpPr>
          <p:nvPr>
            <p:ph type="body" idx="1"/>
          </p:nvPr>
        </p:nvSpPr>
        <p:spPr>
          <a:xfrm>
            <a:off x="1172308" y="2628900"/>
            <a:ext cx="10058400" cy="5166946"/>
          </a:xfrm>
          <a:prstGeom prst="rect">
            <a:avLst/>
          </a:prstGeom>
          <a:noFill/>
        </p:spPr>
        <p:txBody>
          <a:bodyPr>
            <a:normAutofit/>
          </a:bodyPr>
          <a:lstStyle>
            <a:lvl1pPr marL="0" indent="0">
              <a:lnSpc>
                <a:spcPct val="110000"/>
              </a:lnSpc>
              <a:spcBef>
                <a:spcPts val="0"/>
              </a:spcBef>
              <a:buSzTx/>
              <a:buNone/>
            </a:lvl1pPr>
          </a:lstStyle>
          <a:p>
            <a:pPr marL="457200" lvl="0" indent="-457200">
              <a:buFont typeface="Arial" panose="020B0604020202020204" pitchFamily="34" charset="0"/>
              <a:buChar char="•"/>
              <a:defRPr sz="1800">
                <a:solidFill>
                  <a:srgbClr val="000000"/>
                </a:solidFill>
              </a:defRPr>
            </a:pPr>
            <a:endParaRPr lang="pl-PL" sz="2600" b="1" dirty="0" smtClean="0">
              <a:solidFill>
                <a:schemeClr val="tx1">
                  <a:lumMod val="50000"/>
                </a:schemeClr>
              </a:solidFill>
              <a:latin typeface="Roboto Bold"/>
              <a:ea typeface="Tahoma" panose="020B0604030504040204" pitchFamily="34" charset="0"/>
              <a:cs typeface="Tahoma" panose="020B0604030504040204" pitchFamily="34" charset="0"/>
            </a:endParaRPr>
          </a:p>
          <a:p>
            <a:pPr marL="457200" lvl="0" indent="-457200">
              <a:buFont typeface="Arial" panose="020B0604020202020204" pitchFamily="34" charset="0"/>
              <a:buChar char="•"/>
              <a:defRPr sz="1800">
                <a:solidFill>
                  <a:srgbClr val="000000"/>
                </a:solidFill>
              </a:defRPr>
            </a:pPr>
            <a:r>
              <a:rPr lang="pl-PL" sz="2800" dirty="0" smtClean="0">
                <a:solidFill>
                  <a:schemeClr val="tx1"/>
                </a:solidFill>
                <a:latin typeface="Roboto Bold"/>
                <a:ea typeface="Times New Roman" panose="02020603050405020304" pitchFamily="18" charset="0"/>
              </a:rPr>
              <a:t>podatek dochodowy </a:t>
            </a:r>
            <a:r>
              <a:rPr lang="pl-PL" sz="2800" dirty="0">
                <a:solidFill>
                  <a:schemeClr val="tx1"/>
                </a:solidFill>
                <a:latin typeface="Roboto Bold"/>
                <a:ea typeface="Times New Roman" panose="02020603050405020304" pitchFamily="18" charset="0"/>
              </a:rPr>
              <a:t>od osób </a:t>
            </a:r>
            <a:r>
              <a:rPr lang="pl-PL" sz="2800" dirty="0" smtClean="0">
                <a:solidFill>
                  <a:schemeClr val="tx1"/>
                </a:solidFill>
                <a:latin typeface="Roboto Bold"/>
                <a:ea typeface="Times New Roman" panose="02020603050405020304" pitchFamily="18" charset="0"/>
              </a:rPr>
              <a:t>fizycznych – 4 364 692 zł</a:t>
            </a:r>
          </a:p>
          <a:p>
            <a:pPr lvl="0">
              <a:defRPr sz="1800">
                <a:solidFill>
                  <a:srgbClr val="000000"/>
                </a:solidFill>
              </a:defRPr>
            </a:pPr>
            <a:endParaRPr lang="pl-PL" sz="2800" dirty="0" smtClean="0">
              <a:solidFill>
                <a:schemeClr val="tx1"/>
              </a:solidFill>
              <a:latin typeface="Roboto Bold"/>
              <a:ea typeface="Times New Roman" panose="02020603050405020304" pitchFamily="18" charset="0"/>
            </a:endParaRPr>
          </a:p>
          <a:p>
            <a:pPr marL="457200" lvl="0" indent="-457200">
              <a:buFont typeface="Arial" panose="020B0604020202020204" pitchFamily="34" charset="0"/>
              <a:buChar char="•"/>
              <a:defRPr sz="1800">
                <a:solidFill>
                  <a:srgbClr val="000000"/>
                </a:solidFill>
              </a:defRPr>
            </a:pPr>
            <a:r>
              <a:rPr lang="pl-PL" sz="2800" dirty="0">
                <a:solidFill>
                  <a:schemeClr val="tx1"/>
                </a:solidFill>
                <a:latin typeface="Roboto Bold"/>
                <a:ea typeface="Times New Roman" panose="02020603050405020304" pitchFamily="18" charset="0"/>
              </a:rPr>
              <a:t>d</a:t>
            </a:r>
            <a:r>
              <a:rPr lang="pl-PL" sz="2800" dirty="0" smtClean="0">
                <a:solidFill>
                  <a:schemeClr val="tx1"/>
                </a:solidFill>
                <a:latin typeface="Roboto Bold"/>
                <a:ea typeface="Times New Roman" panose="02020603050405020304" pitchFamily="18" charset="0"/>
              </a:rPr>
              <a:t>ochody z tytułu refundacji wydatków poniesionych </a:t>
            </a:r>
            <a:br>
              <a:rPr lang="pl-PL" sz="2800" dirty="0" smtClean="0">
                <a:solidFill>
                  <a:schemeClr val="tx1"/>
                </a:solidFill>
                <a:latin typeface="Roboto Bold"/>
                <a:ea typeface="Times New Roman" panose="02020603050405020304" pitchFamily="18" charset="0"/>
              </a:rPr>
            </a:br>
            <a:r>
              <a:rPr lang="pl-PL" sz="2800" dirty="0" smtClean="0">
                <a:solidFill>
                  <a:schemeClr val="tx1"/>
                </a:solidFill>
                <a:latin typeface="Roboto Bold"/>
                <a:ea typeface="Times New Roman" panose="02020603050405020304" pitchFamily="18" charset="0"/>
              </a:rPr>
              <a:t>w 2018 r. dla projektów RPO – 3 960 160 zł</a:t>
            </a:r>
          </a:p>
          <a:p>
            <a:pPr lvl="0">
              <a:defRPr sz="1800">
                <a:solidFill>
                  <a:srgbClr val="000000"/>
                </a:solidFill>
              </a:defRPr>
            </a:pPr>
            <a:endParaRPr lang="pl-PL" sz="2800" dirty="0" smtClean="0">
              <a:solidFill>
                <a:schemeClr val="tx1"/>
              </a:solidFill>
              <a:latin typeface="Roboto Bold"/>
              <a:ea typeface="Tahoma" panose="020B0604030504040204" pitchFamily="34" charset="0"/>
              <a:cs typeface="Tahoma" panose="020B0604030504040204" pitchFamily="34" charset="0"/>
            </a:endParaRPr>
          </a:p>
          <a:p>
            <a:pPr marL="457200" indent="-457200">
              <a:buFont typeface="Arial" panose="020B0604020202020204" pitchFamily="34" charset="0"/>
              <a:buChar char="•"/>
              <a:defRPr sz="1800">
                <a:solidFill>
                  <a:srgbClr val="000000"/>
                </a:solidFill>
              </a:defRPr>
            </a:pPr>
            <a:r>
              <a:rPr lang="pl-PL" sz="2800" dirty="0" smtClean="0">
                <a:solidFill>
                  <a:schemeClr val="tx1"/>
                </a:solidFill>
                <a:latin typeface="Roboto Bold"/>
                <a:ea typeface="Tahoma" panose="020B0604030504040204" pitchFamily="34" charset="0"/>
                <a:cs typeface="Tahoma" panose="020B0604030504040204" pitchFamily="34" charset="0"/>
              </a:rPr>
              <a:t>kredyt – 2 736 567 zł </a:t>
            </a:r>
          </a:p>
          <a:p>
            <a:pPr>
              <a:defRPr sz="1800">
                <a:solidFill>
                  <a:srgbClr val="000000"/>
                </a:solidFill>
              </a:defRPr>
            </a:pPr>
            <a:endParaRPr lang="pl-PL" sz="2800" dirty="0">
              <a:solidFill>
                <a:schemeClr val="tx1"/>
              </a:solidFill>
              <a:latin typeface="Roboto Bold"/>
              <a:ea typeface="Tahoma" panose="020B0604030504040204" pitchFamily="34" charset="0"/>
              <a:cs typeface="Tahoma" panose="020B0604030504040204" pitchFamily="34" charset="0"/>
            </a:endParaRPr>
          </a:p>
          <a:p>
            <a:pPr marL="457200" lvl="0" indent="-457200">
              <a:buFont typeface="Arial" panose="020B0604020202020204" pitchFamily="34" charset="0"/>
              <a:buChar char="•"/>
              <a:defRPr sz="1800">
                <a:solidFill>
                  <a:srgbClr val="000000"/>
                </a:solidFill>
              </a:defRPr>
            </a:pPr>
            <a:r>
              <a:rPr lang="pl-PL" sz="2800" dirty="0" smtClean="0">
                <a:solidFill>
                  <a:schemeClr val="tx1"/>
                </a:solidFill>
                <a:latin typeface="Roboto Bold"/>
                <a:ea typeface="Tahoma" panose="020B0604030504040204" pitchFamily="34" charset="0"/>
                <a:cs typeface="Tahoma" panose="020B0604030504040204" pitchFamily="34" charset="0"/>
              </a:rPr>
              <a:t>wolne środki </a:t>
            </a:r>
            <a:r>
              <a:rPr lang="pl-PL" sz="2800" dirty="0">
                <a:solidFill>
                  <a:schemeClr val="tx1"/>
                </a:solidFill>
                <a:latin typeface="Roboto Bold"/>
              </a:rPr>
              <a:t> </a:t>
            </a:r>
            <a:r>
              <a:rPr lang="pl-PL" sz="2800" dirty="0">
                <a:solidFill>
                  <a:schemeClr val="tx1"/>
                </a:solidFill>
                <a:latin typeface="Roboto Bold"/>
                <a:ea typeface="Tahoma" panose="020B0604030504040204" pitchFamily="34" charset="0"/>
                <a:cs typeface="Tahoma" panose="020B0604030504040204" pitchFamily="34" charset="0"/>
              </a:rPr>
              <a:t>jako nadwyżka środków pieniężnych na rachunku bieżącym budżetu wynikających z rozliczeń kredytów i pożyczek z lat </a:t>
            </a:r>
            <a:r>
              <a:rPr lang="pl-PL" sz="2800" dirty="0" smtClean="0">
                <a:solidFill>
                  <a:schemeClr val="tx1"/>
                </a:solidFill>
                <a:latin typeface="Roboto Bold"/>
                <a:ea typeface="Tahoma" panose="020B0604030504040204" pitchFamily="34" charset="0"/>
                <a:cs typeface="Tahoma" panose="020B0604030504040204" pitchFamily="34" charset="0"/>
              </a:rPr>
              <a:t>ubiegłych – 9 813 581 zł </a:t>
            </a:r>
          </a:p>
          <a:p>
            <a:pPr lvl="0">
              <a:defRPr sz="1800">
                <a:solidFill>
                  <a:srgbClr val="000000"/>
                </a:solidFill>
              </a:defRPr>
            </a:pPr>
            <a:endParaRPr lang="pl-PL" sz="2800" dirty="0" smtClean="0">
              <a:solidFill>
                <a:schemeClr val="tx1">
                  <a:lumMod val="50000"/>
                </a:schemeClr>
              </a:solidFill>
              <a:latin typeface="Roboto Bold"/>
              <a:ea typeface="Tahoma" panose="020B0604030504040204" pitchFamily="34" charset="0"/>
              <a:cs typeface="Tahoma" panose="020B0604030504040204" pitchFamily="34" charset="0"/>
            </a:endParaRPr>
          </a:p>
          <a:p>
            <a:pPr marL="285750" lvl="0" indent="-285750">
              <a:buFont typeface="Arial" panose="020B0604020202020204" pitchFamily="34" charset="0"/>
              <a:buChar char="•"/>
              <a:defRPr sz="1800">
                <a:solidFill>
                  <a:srgbClr val="000000"/>
                </a:solidFill>
              </a:defRPr>
            </a:pPr>
            <a:endParaRPr sz="2800" dirty="0">
              <a:solidFill>
                <a:srgbClr val="414141"/>
              </a:solidFill>
            </a:endParaRPr>
          </a:p>
        </p:txBody>
      </p:sp>
    </p:spTree>
    <p:extLst>
      <p:ext uri="{BB962C8B-B14F-4D97-AF65-F5344CB8AC3E}">
        <p14:creationId xmlns:p14="http://schemas.microsoft.com/office/powerpoint/2010/main" val="1742508652"/>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a:bodyPr>
          <a:lstStyle>
            <a:lvl1pPr defTabSz="461518">
              <a:spcBef>
                <a:spcPts val="100"/>
              </a:spcBef>
              <a:defRPr sz="3792"/>
            </a:lvl1pPr>
          </a:lstStyle>
          <a:p>
            <a:pPr lvl="0" algn="ctr">
              <a:defRPr sz="1800" b="0">
                <a:solidFill>
                  <a:srgbClr val="000000"/>
                </a:solidFill>
              </a:defRPr>
            </a:pPr>
            <a:r>
              <a:rPr lang="pl-PL" sz="3790" b="1" dirty="0">
                <a:solidFill>
                  <a:schemeClr val="tx1"/>
                </a:solidFill>
              </a:rPr>
              <a:t>Dochody budżetu Województwa na </a:t>
            </a:r>
            <a:r>
              <a:rPr lang="pl-PL" sz="3790" b="1" dirty="0" smtClean="0">
                <a:solidFill>
                  <a:schemeClr val="tx1"/>
                </a:solidFill>
              </a:rPr>
              <a:t>2019 </a:t>
            </a:r>
            <a:r>
              <a:rPr lang="pl-PL" sz="3790" b="1" dirty="0">
                <a:solidFill>
                  <a:schemeClr val="tx1"/>
                </a:solidFill>
              </a:rPr>
              <a:t>rok </a:t>
            </a:r>
            <a:br>
              <a:rPr lang="pl-PL" sz="3790" b="1" dirty="0">
                <a:solidFill>
                  <a:schemeClr val="tx1"/>
                </a:solidFill>
              </a:rPr>
            </a:br>
            <a:r>
              <a:rPr lang="pl-PL" sz="3790" b="1" dirty="0">
                <a:solidFill>
                  <a:schemeClr val="tx1"/>
                </a:solidFill>
              </a:rPr>
              <a:t>według źródeł powstawania</a:t>
            </a:r>
            <a:endParaRPr sz="3790" b="1" dirty="0">
              <a:solidFill>
                <a:schemeClr val="tx1"/>
              </a:solidFill>
            </a:endParaRPr>
          </a:p>
        </p:txBody>
      </p:sp>
      <p:graphicFrame>
        <p:nvGraphicFramePr>
          <p:cNvPr id="4" name="Tabela 3"/>
          <p:cNvGraphicFramePr>
            <a:graphicFrameLocks noGrp="1"/>
          </p:cNvGraphicFramePr>
          <p:nvPr>
            <p:extLst>
              <p:ext uri="{D42A27DB-BD31-4B8C-83A1-F6EECF244321}">
                <p14:modId xmlns:p14="http://schemas.microsoft.com/office/powerpoint/2010/main" val="2855068453"/>
              </p:ext>
            </p:extLst>
          </p:nvPr>
        </p:nvGraphicFramePr>
        <p:xfrm>
          <a:off x="1024128" y="2332356"/>
          <a:ext cx="10082784" cy="6360979"/>
        </p:xfrm>
        <a:graphic>
          <a:graphicData uri="http://schemas.openxmlformats.org/drawingml/2006/table">
            <a:tbl>
              <a:tblPr firstRow="1" bandRow="1">
                <a:tableStyleId>{7DF18680-E054-41AD-8BC1-D1AEF772440D}</a:tableStyleId>
              </a:tblPr>
              <a:tblGrid>
                <a:gridCol w="6435370">
                  <a:extLst>
                    <a:ext uri="{9D8B030D-6E8A-4147-A177-3AD203B41FA5}">
                      <a16:colId xmlns:a16="http://schemas.microsoft.com/office/drawing/2014/main" xmlns="" val="20000"/>
                    </a:ext>
                  </a:extLst>
                </a:gridCol>
                <a:gridCol w="3647414">
                  <a:extLst>
                    <a:ext uri="{9D8B030D-6E8A-4147-A177-3AD203B41FA5}">
                      <a16:colId xmlns:a16="http://schemas.microsoft.com/office/drawing/2014/main" xmlns="" val="20001"/>
                    </a:ext>
                  </a:extLst>
                </a:gridCol>
              </a:tblGrid>
              <a:tr h="787027">
                <a:tc>
                  <a:txBody>
                    <a:bodyPr/>
                    <a:lstStyle/>
                    <a:p>
                      <a:pPr marL="174625" marR="0" lvl="0" indent="0" algn="ctr" defTabSz="914400" rtl="0" eaLnBrk="1" fontAlgn="b" latinLnBrk="0" hangingPunct="1">
                        <a:lnSpc>
                          <a:spcPct val="100000"/>
                        </a:lnSpc>
                        <a:spcBef>
                          <a:spcPct val="0"/>
                        </a:spcBef>
                        <a:spcAft>
                          <a:spcPct val="0"/>
                        </a:spcAft>
                        <a:buClrTx/>
                        <a:buSzTx/>
                        <a:buFontTx/>
                        <a:buNone/>
                        <a:tabLst/>
                        <a:defRPr/>
                      </a:pPr>
                      <a:r>
                        <a:rPr kumimoji="0" lang="pl-PL" sz="2400" b="1" i="0" u="none" strike="noStrike" kern="1200" cap="none" spc="0" normalizeH="0" baseline="0" noProof="0" dirty="0">
                          <a:ln>
                            <a:noFill/>
                          </a:ln>
                          <a:solidFill>
                            <a:schemeClr val="tx1"/>
                          </a:solidFill>
                          <a:effectLst/>
                          <a:uLnTx/>
                          <a:uFillTx/>
                          <a:latin typeface="Roboto Regular"/>
                          <a:ea typeface="+mn-ea"/>
                          <a:cs typeface="+mn-cs"/>
                        </a:rPr>
                        <a:t>Źródło powstawania dochodu</a:t>
                      </a:r>
                    </a:p>
                  </a:txBody>
                  <a:tcPr marL="91430" marR="91430" marT="45705" marB="45705">
                    <a:solidFill>
                      <a:srgbClr val="00B9F2">
                        <a:alpha val="20000"/>
                      </a:srgbClr>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pl-PL" sz="2400" b="1" i="0" u="none" strike="noStrike" kern="1200" cap="none" spc="0" normalizeH="0" baseline="0" noProof="0" dirty="0">
                          <a:ln>
                            <a:noFill/>
                          </a:ln>
                          <a:solidFill>
                            <a:schemeClr val="tx1"/>
                          </a:solidFill>
                          <a:effectLst/>
                          <a:uLnTx/>
                          <a:uFillTx/>
                          <a:latin typeface="Roboto Regular"/>
                          <a:ea typeface="+mn-ea"/>
                          <a:cs typeface="+mn-cs"/>
                        </a:rPr>
                        <a:t>Kwota</a:t>
                      </a:r>
                    </a:p>
                  </a:txBody>
                  <a:tcPr marL="91430" marR="91430" marT="45705" marB="45705">
                    <a:solidFill>
                      <a:srgbClr val="00B9F2">
                        <a:alpha val="20000"/>
                      </a:srgbClr>
                    </a:solidFill>
                  </a:tcPr>
                </a:tc>
                <a:extLst>
                  <a:ext uri="{0D108BD9-81ED-4DB2-BD59-A6C34878D82A}">
                    <a16:rowId xmlns:a16="http://schemas.microsoft.com/office/drawing/2014/main" xmlns="" val="10000"/>
                  </a:ext>
                </a:extLst>
              </a:tr>
              <a:tr h="1118430">
                <a:tc>
                  <a:txBody>
                    <a:bodyPr/>
                    <a:lstStyle/>
                    <a:p>
                      <a:pPr marL="174625" marR="0" lvl="0" indent="0" algn="l" defTabSz="914400" rtl="0" eaLnBrk="1" fontAlgn="b" latinLnBrk="0" hangingPunct="1">
                        <a:lnSpc>
                          <a:spcPct val="100000"/>
                        </a:lnSpc>
                        <a:spcBef>
                          <a:spcPct val="0"/>
                        </a:spcBef>
                        <a:spcAft>
                          <a:spcPct val="0"/>
                        </a:spcAft>
                        <a:buClrTx/>
                        <a:buSzTx/>
                        <a:buFontTx/>
                        <a:buNone/>
                        <a:tabLst/>
                        <a:defRPr/>
                      </a:pPr>
                      <a:r>
                        <a:rPr kumimoji="0" lang="pl-PL" sz="2400" b="0" i="0" u="none" strike="noStrike" kern="1200" cap="none" spc="0" normalizeH="0" baseline="0" noProof="0" dirty="0">
                          <a:ln>
                            <a:noFill/>
                          </a:ln>
                          <a:solidFill>
                            <a:schemeClr val="tx1"/>
                          </a:solidFill>
                          <a:effectLst/>
                          <a:uLnTx/>
                          <a:uFillTx/>
                          <a:latin typeface="Roboto Regular"/>
                          <a:ea typeface="+mn-ea"/>
                          <a:cs typeface="+mn-cs"/>
                        </a:rPr>
                        <a:t>udziały w podatkach stanowiących dochód budżetu </a:t>
                      </a:r>
                      <a:r>
                        <a:rPr kumimoji="0" lang="pl-PL" sz="2400" b="0" i="0" u="none" strike="noStrike" kern="1200" cap="none" spc="0" normalizeH="0" baseline="0" noProof="0" dirty="0" smtClean="0">
                          <a:ln>
                            <a:noFill/>
                          </a:ln>
                          <a:solidFill>
                            <a:schemeClr val="tx1"/>
                          </a:solidFill>
                          <a:effectLst/>
                          <a:uLnTx/>
                          <a:uFillTx/>
                          <a:latin typeface="Roboto Regular"/>
                          <a:ea typeface="+mn-ea"/>
                          <a:cs typeface="+mn-cs"/>
                        </a:rPr>
                        <a:t>państwa, w tym:</a:t>
                      </a:r>
                    </a:p>
                    <a:p>
                      <a:pPr marL="517525" marR="0" lvl="0" indent="-342900" algn="l" defTabSz="914400" rtl="0" eaLnBrk="1" fontAlgn="b" latinLnBrk="0" hangingPunct="1">
                        <a:lnSpc>
                          <a:spcPct val="100000"/>
                        </a:lnSpc>
                        <a:spcBef>
                          <a:spcPct val="0"/>
                        </a:spcBef>
                        <a:spcAft>
                          <a:spcPct val="0"/>
                        </a:spcAft>
                        <a:buClrTx/>
                        <a:buSzTx/>
                        <a:buFontTx/>
                        <a:buChar char="-"/>
                        <a:tabLst/>
                        <a:defRPr/>
                      </a:pPr>
                      <a:r>
                        <a:rPr kumimoji="0" lang="pl-PL" sz="2000" b="0" i="1" u="none" strike="noStrike" kern="1200" cap="none" spc="0" normalizeH="0" baseline="0" noProof="0" dirty="0" smtClean="0">
                          <a:ln>
                            <a:noFill/>
                          </a:ln>
                          <a:solidFill>
                            <a:schemeClr val="tx1"/>
                          </a:solidFill>
                          <a:effectLst/>
                          <a:uLnTx/>
                          <a:uFillTx/>
                          <a:latin typeface="Roboto Regular"/>
                          <a:ea typeface="+mn-ea"/>
                          <a:cs typeface="+mn-cs"/>
                        </a:rPr>
                        <a:t>od osób fizycznych</a:t>
                      </a:r>
                    </a:p>
                    <a:p>
                      <a:pPr marL="517525" marR="0" lvl="0" indent="-342900" algn="l" defTabSz="914400" rtl="0" eaLnBrk="1" fontAlgn="b" latinLnBrk="0" hangingPunct="1">
                        <a:lnSpc>
                          <a:spcPct val="100000"/>
                        </a:lnSpc>
                        <a:spcBef>
                          <a:spcPct val="0"/>
                        </a:spcBef>
                        <a:spcAft>
                          <a:spcPct val="0"/>
                        </a:spcAft>
                        <a:buClrTx/>
                        <a:buSzTx/>
                        <a:buFontTx/>
                        <a:buChar char="-"/>
                        <a:tabLst/>
                        <a:defRPr/>
                      </a:pPr>
                      <a:r>
                        <a:rPr kumimoji="0" lang="pl-PL" sz="2000" b="0" i="1" u="none" strike="noStrike" kern="1200" cap="none" spc="0" normalizeH="0" baseline="0" noProof="0" dirty="0" smtClean="0">
                          <a:ln>
                            <a:noFill/>
                          </a:ln>
                          <a:solidFill>
                            <a:srgbClr val="414141"/>
                          </a:solidFill>
                          <a:effectLst/>
                          <a:uLnTx/>
                          <a:uFillTx/>
                          <a:latin typeface="Roboto Regular"/>
                          <a:ea typeface="+mn-ea"/>
                          <a:cs typeface="+mn-cs"/>
                          <a:sym typeface="Palatino"/>
                        </a:rPr>
                        <a:t>od osób prawnych</a:t>
                      </a:r>
                    </a:p>
                  </a:txBody>
                  <a:tcPr marL="91424" marR="91424" marT="45700" marB="45700">
                    <a:solidFill>
                      <a:srgbClr val="00B9F2">
                        <a:alpha val="20000"/>
                      </a:srgb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defRPr/>
                      </a:pPr>
                      <a:r>
                        <a:rPr lang="pl-PL" sz="2400" dirty="0" smtClean="0">
                          <a:effectLst/>
                          <a:latin typeface="Arial" panose="020B0604020202020204" pitchFamily="34" charset="0"/>
                          <a:ea typeface="Times New Roman" panose="02020603050405020304" pitchFamily="18" charset="0"/>
                        </a:rPr>
                        <a:t>726 364</a:t>
                      </a:r>
                      <a:r>
                        <a:rPr lang="pl-PL" sz="2400" baseline="0" dirty="0" smtClean="0">
                          <a:effectLst/>
                          <a:latin typeface="Arial" panose="020B0604020202020204" pitchFamily="34" charset="0"/>
                          <a:ea typeface="Times New Roman" panose="02020603050405020304" pitchFamily="18" charset="0"/>
                        </a:rPr>
                        <a:t> 692</a:t>
                      </a:r>
                      <a:endParaRPr lang="pl-PL" sz="2400" dirty="0" smtClean="0">
                        <a:effectLst/>
                        <a:latin typeface="Arial" panose="020B0604020202020204" pitchFamily="34" charset="0"/>
                        <a:ea typeface="Times New Roman" panose="02020603050405020304" pitchFamily="18" charset="0"/>
                      </a:endParaRPr>
                    </a:p>
                    <a:p>
                      <a:pPr marL="0" marR="0" lvl="0" indent="0" algn="r" defTabSz="914400" rtl="0" eaLnBrk="1" fontAlgn="b" latinLnBrk="0" hangingPunct="1">
                        <a:lnSpc>
                          <a:spcPct val="100000"/>
                        </a:lnSpc>
                        <a:spcBef>
                          <a:spcPct val="0"/>
                        </a:spcBef>
                        <a:spcAft>
                          <a:spcPct val="0"/>
                        </a:spcAft>
                        <a:buClrTx/>
                        <a:buSzTx/>
                        <a:buFontTx/>
                        <a:buNone/>
                        <a:tabLst/>
                        <a:defRPr/>
                      </a:pPr>
                      <a:endParaRPr kumimoji="0" lang="pl-PL" sz="2400" b="0" i="1" u="none" strike="noStrike" kern="1200" cap="none" spc="0" normalizeH="0" baseline="0" noProof="0" dirty="0" smtClean="0">
                        <a:ln>
                          <a:noFill/>
                        </a:ln>
                        <a:solidFill>
                          <a:schemeClr val="tx1"/>
                        </a:solidFill>
                        <a:effectLst/>
                        <a:uLnTx/>
                        <a:uFillTx/>
                        <a:latin typeface="Arial" panose="020B0604020202020204" pitchFamily="34" charset="0"/>
                        <a:ea typeface="+mn-ea"/>
                        <a:cs typeface="+mn-cs"/>
                      </a:endParaRPr>
                    </a:p>
                    <a:p>
                      <a:pPr marL="0" marR="0" lvl="0" indent="0" algn="r" defTabSz="914400" rtl="0" eaLnBrk="1" fontAlgn="b" latinLnBrk="0" hangingPunct="1">
                        <a:lnSpc>
                          <a:spcPct val="100000"/>
                        </a:lnSpc>
                        <a:spcBef>
                          <a:spcPct val="0"/>
                        </a:spcBef>
                        <a:spcAft>
                          <a:spcPct val="0"/>
                        </a:spcAft>
                        <a:buClrTx/>
                        <a:buSzTx/>
                        <a:buFontTx/>
                        <a:buNone/>
                        <a:tabLst/>
                        <a:defRPr/>
                      </a:pPr>
                      <a:r>
                        <a:rPr kumimoji="0" lang="pl-PL" sz="2000" b="0" i="1" u="none" strike="noStrike" kern="1200" cap="none" spc="0" normalizeH="0" baseline="0" noProof="0" dirty="0" smtClean="0">
                          <a:ln>
                            <a:noFill/>
                          </a:ln>
                          <a:solidFill>
                            <a:schemeClr val="tx1"/>
                          </a:solidFill>
                          <a:effectLst/>
                          <a:uLnTx/>
                          <a:uFillTx/>
                          <a:latin typeface="Arial" panose="020B0604020202020204" pitchFamily="34" charset="0"/>
                          <a:ea typeface="+mn-ea"/>
                          <a:cs typeface="+mn-cs"/>
                        </a:rPr>
                        <a:t>159 364 692</a:t>
                      </a:r>
                    </a:p>
                    <a:p>
                      <a:pPr marL="0" marR="0" lvl="0" indent="0" algn="r" defTabSz="914400" rtl="0" eaLnBrk="1" fontAlgn="b" latinLnBrk="0" hangingPunct="1">
                        <a:lnSpc>
                          <a:spcPct val="100000"/>
                        </a:lnSpc>
                        <a:spcBef>
                          <a:spcPct val="0"/>
                        </a:spcBef>
                        <a:spcAft>
                          <a:spcPct val="0"/>
                        </a:spcAft>
                        <a:buClrTx/>
                        <a:buSzTx/>
                        <a:buFontTx/>
                        <a:buNone/>
                        <a:tabLst/>
                        <a:defRPr/>
                      </a:pPr>
                      <a:r>
                        <a:rPr kumimoji="0" lang="pl-PL" sz="2000" b="0" i="1" u="none" strike="noStrike" kern="1200" cap="none" spc="0" normalizeH="0" baseline="0" noProof="0" dirty="0" smtClean="0">
                          <a:ln>
                            <a:noFill/>
                          </a:ln>
                          <a:solidFill>
                            <a:schemeClr val="tx1"/>
                          </a:solidFill>
                          <a:effectLst/>
                          <a:uLnTx/>
                          <a:uFillTx/>
                          <a:latin typeface="Roboto Regular"/>
                          <a:ea typeface="+mn-ea"/>
                          <a:cs typeface="+mn-cs"/>
                        </a:rPr>
                        <a:t>567 000 000</a:t>
                      </a:r>
                    </a:p>
                  </a:txBody>
                  <a:tcPr marL="91424" marR="91424" marT="45700" marB="45700">
                    <a:solidFill>
                      <a:srgbClr val="00B9F2">
                        <a:alpha val="20000"/>
                      </a:srgbClr>
                    </a:solidFill>
                  </a:tcPr>
                </a:tc>
                <a:extLst>
                  <a:ext uri="{0D108BD9-81ED-4DB2-BD59-A6C34878D82A}">
                    <a16:rowId xmlns:a16="http://schemas.microsoft.com/office/drawing/2014/main" xmlns="" val="10001"/>
                  </a:ext>
                </a:extLst>
              </a:tr>
              <a:tr h="787027">
                <a:tc>
                  <a:txBody>
                    <a:bodyPr/>
                    <a:lstStyle/>
                    <a:p>
                      <a:pPr marL="174625" marR="0" lvl="0" indent="0" algn="l" defTabSz="914400" rtl="0" eaLnBrk="1" fontAlgn="b" latinLnBrk="0" hangingPunct="1">
                        <a:lnSpc>
                          <a:spcPct val="100000"/>
                        </a:lnSpc>
                        <a:spcBef>
                          <a:spcPct val="0"/>
                        </a:spcBef>
                        <a:spcAft>
                          <a:spcPct val="0"/>
                        </a:spcAft>
                        <a:buClrTx/>
                        <a:buSzTx/>
                        <a:buFontTx/>
                        <a:buNone/>
                        <a:tabLst/>
                        <a:defRPr/>
                      </a:pPr>
                      <a:r>
                        <a:rPr kumimoji="0" lang="pl-PL" sz="2400" b="0" i="0" u="none" strike="noStrike" kern="1200" cap="none" spc="0" normalizeH="0" baseline="0" noProof="0" dirty="0">
                          <a:ln>
                            <a:noFill/>
                          </a:ln>
                          <a:solidFill>
                            <a:schemeClr val="tx1"/>
                          </a:solidFill>
                          <a:effectLst/>
                          <a:uLnTx/>
                          <a:uFillTx/>
                          <a:latin typeface="Roboto Regular"/>
                          <a:ea typeface="+mn-ea"/>
                          <a:cs typeface="+mn-cs"/>
                        </a:rPr>
                        <a:t>dotacje i środki na programy europejskie</a:t>
                      </a:r>
                    </a:p>
                  </a:txBody>
                  <a:tcPr marL="91430" marR="91430" marT="45705" marB="45705" anchor="ctr">
                    <a:solidFill>
                      <a:srgbClr val="00B9F2">
                        <a:alpha val="20000"/>
                      </a:srgb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defRPr/>
                      </a:pPr>
                      <a:r>
                        <a:rPr kumimoji="0" lang="pl-PL" sz="2400" b="0" i="0" u="none" strike="noStrike" kern="1200" cap="none" spc="0" normalizeH="0" baseline="0" dirty="0" smtClean="0">
                          <a:ln>
                            <a:noFill/>
                          </a:ln>
                          <a:solidFill>
                            <a:schemeClr val="tx1"/>
                          </a:solidFill>
                          <a:effectLst/>
                          <a:uLnTx/>
                          <a:uFillTx/>
                          <a:latin typeface="Roboto Regular"/>
                          <a:ea typeface="+mn-ea"/>
                          <a:cs typeface="+mn-cs"/>
                          <a:sym typeface="Palatino"/>
                        </a:rPr>
                        <a:t>752 668 327</a:t>
                      </a:r>
                      <a:endParaRPr kumimoji="0" lang="pl-PL" sz="2400" b="0" i="0" u="none" strike="noStrike" kern="1200" cap="none" spc="0" normalizeH="0" baseline="0" noProof="0" dirty="0">
                        <a:ln>
                          <a:noFill/>
                        </a:ln>
                        <a:solidFill>
                          <a:schemeClr val="tx1"/>
                        </a:solidFill>
                        <a:effectLst/>
                        <a:uLnTx/>
                        <a:uFillTx/>
                        <a:latin typeface="Roboto Regular"/>
                        <a:ea typeface="+mn-ea"/>
                        <a:cs typeface="+mn-cs"/>
                        <a:sym typeface="Palatino"/>
                      </a:endParaRPr>
                    </a:p>
                  </a:txBody>
                  <a:tcPr marL="91430" marR="91430" marT="45705" marB="45705" anchor="ctr">
                    <a:solidFill>
                      <a:srgbClr val="00B9F2">
                        <a:alpha val="20000"/>
                      </a:srgbClr>
                    </a:solidFill>
                  </a:tcPr>
                </a:tc>
                <a:extLst>
                  <a:ext uri="{0D108BD9-81ED-4DB2-BD59-A6C34878D82A}">
                    <a16:rowId xmlns:a16="http://schemas.microsoft.com/office/drawing/2014/main" xmlns="" val="10002"/>
                  </a:ext>
                </a:extLst>
              </a:tr>
              <a:tr h="1217464">
                <a:tc>
                  <a:txBody>
                    <a:bodyPr/>
                    <a:lstStyle/>
                    <a:p>
                      <a:pPr marL="174625" marR="0" lvl="0" indent="0" algn="l" defTabSz="914400" rtl="0" eaLnBrk="1" fontAlgn="b" latinLnBrk="0" hangingPunct="1">
                        <a:lnSpc>
                          <a:spcPct val="100000"/>
                        </a:lnSpc>
                        <a:spcBef>
                          <a:spcPct val="0"/>
                        </a:spcBef>
                        <a:spcAft>
                          <a:spcPct val="0"/>
                        </a:spcAft>
                        <a:buClrTx/>
                        <a:buSzTx/>
                        <a:buFontTx/>
                        <a:buNone/>
                        <a:tabLst/>
                        <a:defRPr/>
                      </a:pPr>
                      <a:r>
                        <a:rPr kumimoji="0" lang="pl-PL" sz="2400" b="0" i="0" u="none" strike="noStrike" kern="1200" cap="none" spc="0" normalizeH="0" baseline="0" noProof="0" dirty="0">
                          <a:ln>
                            <a:noFill/>
                          </a:ln>
                          <a:solidFill>
                            <a:schemeClr val="tx1"/>
                          </a:solidFill>
                          <a:effectLst/>
                          <a:uLnTx/>
                          <a:uFillTx/>
                          <a:latin typeface="Roboto Regular"/>
                          <a:ea typeface="+mn-ea"/>
                          <a:cs typeface="+mn-cs"/>
                        </a:rPr>
                        <a:t>Dotacje celowe z budżetu państwa, od innych j.s.t., </a:t>
                      </a:r>
                    </a:p>
                    <a:p>
                      <a:pPr marL="174625" marR="0" lvl="0" indent="0" algn="l" defTabSz="914400" rtl="0" eaLnBrk="1" fontAlgn="b" latinLnBrk="0" hangingPunct="1">
                        <a:lnSpc>
                          <a:spcPct val="100000"/>
                        </a:lnSpc>
                        <a:spcBef>
                          <a:spcPct val="0"/>
                        </a:spcBef>
                        <a:spcAft>
                          <a:spcPct val="0"/>
                        </a:spcAft>
                        <a:buClrTx/>
                        <a:buSzTx/>
                        <a:buFontTx/>
                        <a:buNone/>
                        <a:tabLst/>
                        <a:defRPr/>
                      </a:pPr>
                      <a:r>
                        <a:rPr kumimoji="0" lang="pl-PL" sz="2400" b="0" i="0" u="none" strike="noStrike" kern="1200" cap="none" spc="0" normalizeH="0" baseline="0" noProof="0" dirty="0">
                          <a:ln>
                            <a:noFill/>
                          </a:ln>
                          <a:solidFill>
                            <a:schemeClr val="tx1"/>
                          </a:solidFill>
                          <a:effectLst/>
                          <a:uLnTx/>
                          <a:uFillTx/>
                          <a:latin typeface="Roboto Regular"/>
                          <a:ea typeface="+mn-ea"/>
                          <a:cs typeface="+mn-cs"/>
                        </a:rPr>
                        <a:t>z funduszy celowych</a:t>
                      </a:r>
                    </a:p>
                  </a:txBody>
                  <a:tcPr marL="91430" marR="91430" marT="45705" marB="45705" anchor="ctr">
                    <a:solidFill>
                      <a:srgbClr val="00B9F2">
                        <a:alpha val="20000"/>
                      </a:srgb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defRPr/>
                      </a:pPr>
                      <a:r>
                        <a:rPr kumimoji="0" lang="pl-PL" sz="2400" b="0" i="0" u="none" strike="noStrike" kern="1200" cap="none" spc="0" normalizeH="0" baseline="0" noProof="0" dirty="0" smtClean="0">
                          <a:ln>
                            <a:noFill/>
                          </a:ln>
                          <a:solidFill>
                            <a:schemeClr val="tx1"/>
                          </a:solidFill>
                          <a:effectLst/>
                          <a:uLnTx/>
                          <a:uFillTx/>
                          <a:latin typeface="Roboto Regular"/>
                          <a:ea typeface="+mn-ea"/>
                          <a:cs typeface="+mn-cs"/>
                        </a:rPr>
                        <a:t>135 874 976</a:t>
                      </a:r>
                      <a:endParaRPr kumimoji="0" lang="pl-PL" sz="2400" b="0" i="0" u="none" strike="noStrike" kern="1200" cap="none" spc="0" normalizeH="0" baseline="0" noProof="0" dirty="0">
                        <a:ln>
                          <a:noFill/>
                        </a:ln>
                        <a:solidFill>
                          <a:schemeClr val="tx1"/>
                        </a:solidFill>
                        <a:effectLst/>
                        <a:uLnTx/>
                        <a:uFillTx/>
                        <a:latin typeface="Roboto Regular"/>
                        <a:ea typeface="+mn-ea"/>
                        <a:cs typeface="+mn-cs"/>
                      </a:endParaRPr>
                    </a:p>
                  </a:txBody>
                  <a:tcPr marL="91430" marR="91430" marT="45705" marB="45705" anchor="ctr">
                    <a:solidFill>
                      <a:srgbClr val="00B9F2">
                        <a:alpha val="20000"/>
                      </a:srgbClr>
                    </a:solidFill>
                  </a:tcPr>
                </a:tc>
                <a:extLst>
                  <a:ext uri="{0D108BD9-81ED-4DB2-BD59-A6C34878D82A}">
                    <a16:rowId xmlns:a16="http://schemas.microsoft.com/office/drawing/2014/main" xmlns="" val="10003"/>
                  </a:ext>
                </a:extLst>
              </a:tr>
              <a:tr h="767541">
                <a:tc>
                  <a:txBody>
                    <a:bodyPr/>
                    <a:lstStyle/>
                    <a:p>
                      <a:pPr marL="174625" marR="0" lvl="0" indent="0" algn="l" defTabSz="914400" rtl="0" eaLnBrk="1" fontAlgn="b" latinLnBrk="0" hangingPunct="1">
                        <a:lnSpc>
                          <a:spcPct val="100000"/>
                        </a:lnSpc>
                        <a:spcBef>
                          <a:spcPct val="0"/>
                        </a:spcBef>
                        <a:spcAft>
                          <a:spcPct val="0"/>
                        </a:spcAft>
                        <a:buClrTx/>
                        <a:buSzTx/>
                        <a:buFontTx/>
                        <a:buNone/>
                        <a:tabLst/>
                        <a:defRPr/>
                      </a:pPr>
                      <a:r>
                        <a:rPr kumimoji="0" lang="pl-PL" sz="2400" b="0" i="0" u="none" strike="noStrike" kern="1200" cap="none" spc="0" normalizeH="0" baseline="0" noProof="0" dirty="0">
                          <a:ln>
                            <a:noFill/>
                          </a:ln>
                          <a:solidFill>
                            <a:schemeClr val="tx1"/>
                          </a:solidFill>
                          <a:effectLst/>
                          <a:uLnTx/>
                          <a:uFillTx/>
                          <a:latin typeface="Roboto Regular"/>
                          <a:ea typeface="+mn-ea"/>
                          <a:cs typeface="+mn-cs"/>
                        </a:rPr>
                        <a:t>subwencja ogólna</a:t>
                      </a:r>
                    </a:p>
                  </a:txBody>
                  <a:tcPr marL="91430" marR="91430" marT="45705" marB="45705" anchor="ctr">
                    <a:solidFill>
                      <a:srgbClr val="00B9F2">
                        <a:alpha val="20000"/>
                      </a:srgb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defRPr/>
                      </a:pPr>
                      <a:r>
                        <a:rPr lang="pl-PL" sz="2400" dirty="0" smtClean="0">
                          <a:solidFill>
                            <a:schemeClr val="tx1"/>
                          </a:solidFill>
                          <a:effectLst/>
                          <a:latin typeface="Arial" panose="020B0604020202020204" pitchFamily="34" charset="0"/>
                          <a:ea typeface="Times New Roman" panose="02020603050405020304" pitchFamily="18" charset="0"/>
                        </a:rPr>
                        <a:t>133 041 275</a:t>
                      </a:r>
                      <a:endParaRPr kumimoji="0" lang="pl-PL" sz="2400" b="0" i="0" u="none" strike="noStrike" kern="1200" cap="none" spc="0" normalizeH="0" baseline="0" noProof="0" dirty="0">
                        <a:ln>
                          <a:noFill/>
                        </a:ln>
                        <a:solidFill>
                          <a:schemeClr val="tx1"/>
                        </a:solidFill>
                        <a:effectLst/>
                        <a:uLnTx/>
                        <a:uFillTx/>
                        <a:latin typeface="Roboto Regular"/>
                        <a:ea typeface="+mn-ea"/>
                        <a:cs typeface="+mn-cs"/>
                      </a:endParaRPr>
                    </a:p>
                  </a:txBody>
                  <a:tcPr marL="91430" marR="91430" marT="45705" marB="45705" anchor="ctr">
                    <a:solidFill>
                      <a:srgbClr val="00B9F2">
                        <a:alpha val="20000"/>
                      </a:srgbClr>
                    </a:solidFill>
                  </a:tcPr>
                </a:tc>
                <a:extLst>
                  <a:ext uri="{0D108BD9-81ED-4DB2-BD59-A6C34878D82A}">
                    <a16:rowId xmlns:a16="http://schemas.microsoft.com/office/drawing/2014/main" xmlns="" val="10004"/>
                  </a:ext>
                </a:extLst>
              </a:tr>
              <a:tr h="767541">
                <a:tc>
                  <a:txBody>
                    <a:bodyPr/>
                    <a:lstStyle/>
                    <a:p>
                      <a:pPr marL="174625" marR="0" lvl="0" indent="0" algn="l" defTabSz="914400" rtl="0" eaLnBrk="1" fontAlgn="b" latinLnBrk="0" hangingPunct="1">
                        <a:lnSpc>
                          <a:spcPct val="100000"/>
                        </a:lnSpc>
                        <a:spcBef>
                          <a:spcPct val="0"/>
                        </a:spcBef>
                        <a:spcAft>
                          <a:spcPct val="0"/>
                        </a:spcAft>
                        <a:buClrTx/>
                        <a:buSzTx/>
                        <a:buFontTx/>
                        <a:buNone/>
                        <a:tabLst/>
                        <a:defRPr/>
                      </a:pPr>
                      <a:r>
                        <a:rPr kumimoji="0" lang="pl-PL" sz="2400" b="0" i="0" u="none" strike="noStrike" kern="1200" cap="none" spc="0" normalizeH="0" baseline="0" noProof="0" dirty="0">
                          <a:ln>
                            <a:noFill/>
                          </a:ln>
                          <a:solidFill>
                            <a:schemeClr val="tx1"/>
                          </a:solidFill>
                          <a:effectLst/>
                          <a:uLnTx/>
                          <a:uFillTx/>
                          <a:latin typeface="Roboto Regular"/>
                          <a:ea typeface="+mn-ea"/>
                          <a:cs typeface="+mn-cs"/>
                        </a:rPr>
                        <a:t>pozostałe dochody</a:t>
                      </a:r>
                    </a:p>
                  </a:txBody>
                  <a:tcPr marL="91430" marR="91430" marT="45705" marB="45705" anchor="ctr">
                    <a:solidFill>
                      <a:srgbClr val="00B9F2">
                        <a:alpha val="20000"/>
                      </a:srgb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defRPr/>
                      </a:pPr>
                      <a:r>
                        <a:rPr kumimoji="0" lang="pl-PL" sz="2400" b="0" i="0" u="none" strike="noStrike" kern="1200" cap="none" spc="0" normalizeH="0" baseline="0" noProof="0" dirty="0" smtClean="0">
                          <a:ln>
                            <a:noFill/>
                          </a:ln>
                          <a:solidFill>
                            <a:schemeClr val="tx1"/>
                          </a:solidFill>
                          <a:effectLst/>
                          <a:uLnTx/>
                          <a:uFillTx/>
                          <a:latin typeface="Roboto Regular"/>
                          <a:ea typeface="+mn-ea"/>
                          <a:cs typeface="+mn-cs"/>
                        </a:rPr>
                        <a:t>51 519 212</a:t>
                      </a:r>
                      <a:endParaRPr kumimoji="0" lang="pl-PL" sz="2400" b="0" i="0" u="none" strike="noStrike" kern="1200" cap="none" spc="0" normalizeH="0" baseline="0" noProof="0" dirty="0">
                        <a:ln>
                          <a:noFill/>
                        </a:ln>
                        <a:solidFill>
                          <a:schemeClr val="tx1"/>
                        </a:solidFill>
                        <a:effectLst/>
                        <a:uLnTx/>
                        <a:uFillTx/>
                        <a:latin typeface="Roboto Regular"/>
                        <a:ea typeface="+mn-ea"/>
                        <a:cs typeface="+mn-cs"/>
                      </a:endParaRPr>
                    </a:p>
                  </a:txBody>
                  <a:tcPr marL="91430" marR="91430" marT="45705" marB="45705" anchor="ctr">
                    <a:solidFill>
                      <a:srgbClr val="00B9F2">
                        <a:alpha val="20000"/>
                      </a:srgbClr>
                    </a:solidFill>
                  </a:tcPr>
                </a:tc>
                <a:extLst>
                  <a:ext uri="{0D108BD9-81ED-4DB2-BD59-A6C34878D82A}">
                    <a16:rowId xmlns:a16="http://schemas.microsoft.com/office/drawing/2014/main" xmlns="" val="10005"/>
                  </a:ext>
                </a:extLst>
              </a:tr>
              <a:tr h="601859">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pl-PL" sz="3200" b="1" i="0" u="none" strike="noStrike" kern="1200" cap="none" spc="0" normalizeH="0" baseline="0" noProof="0" dirty="0">
                          <a:ln>
                            <a:noFill/>
                          </a:ln>
                          <a:solidFill>
                            <a:schemeClr val="tx1"/>
                          </a:solidFill>
                          <a:effectLst/>
                          <a:uLnTx/>
                          <a:uFillTx/>
                          <a:latin typeface="Roboto Regular"/>
                          <a:ea typeface="+mn-ea"/>
                          <a:cs typeface="+mn-cs"/>
                        </a:rPr>
                        <a:t> </a:t>
                      </a:r>
                      <a:r>
                        <a:rPr kumimoji="0" lang="pl-PL" sz="2400" b="1" i="0" u="none" strike="noStrike" kern="1200" cap="none" spc="0" normalizeH="0" baseline="0" noProof="0" dirty="0">
                          <a:ln>
                            <a:noFill/>
                          </a:ln>
                          <a:solidFill>
                            <a:schemeClr val="tx1"/>
                          </a:solidFill>
                          <a:effectLst/>
                          <a:uLnTx/>
                          <a:uFillTx/>
                          <a:latin typeface="Roboto Regular"/>
                          <a:ea typeface="+mn-ea"/>
                          <a:cs typeface="+mn-cs"/>
                        </a:rPr>
                        <a:t>razem</a:t>
                      </a:r>
                      <a:endParaRPr kumimoji="0" lang="pl-PL" sz="3200" b="1" i="0" u="none" strike="noStrike" kern="1200" cap="none" spc="0" normalizeH="0" baseline="0" noProof="0" dirty="0">
                        <a:ln>
                          <a:noFill/>
                        </a:ln>
                        <a:solidFill>
                          <a:schemeClr val="tx1"/>
                        </a:solidFill>
                        <a:effectLst/>
                        <a:uLnTx/>
                        <a:uFillTx/>
                        <a:latin typeface="Roboto Regular"/>
                        <a:ea typeface="+mn-ea"/>
                        <a:cs typeface="+mn-cs"/>
                      </a:endParaRPr>
                    </a:p>
                  </a:txBody>
                  <a:tcPr marL="91430" marR="91430" marT="45705" marB="45705" anchor="ctr">
                    <a:solidFill>
                      <a:srgbClr val="00B9F2">
                        <a:alpha val="20000"/>
                      </a:srgb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defRPr/>
                      </a:pPr>
                      <a:r>
                        <a:rPr kumimoji="0" lang="pl-PL" sz="2400" b="1" i="0" u="none" strike="noStrike" kern="0" cap="none" spc="0" normalizeH="0" baseline="0" noProof="0" dirty="0" smtClean="0">
                          <a:ln>
                            <a:noFill/>
                          </a:ln>
                          <a:solidFill>
                            <a:schemeClr val="tx1"/>
                          </a:solidFill>
                          <a:effectLst/>
                          <a:uLnTx/>
                          <a:uFillTx/>
                          <a:latin typeface="Arial" panose="020B0604020202020204" pitchFamily="34" charset="0"/>
                          <a:ea typeface="+mn-ea"/>
                          <a:cs typeface="+mn-cs"/>
                        </a:rPr>
                        <a:t>1 799 468 482</a:t>
                      </a:r>
                      <a:endParaRPr kumimoji="0" lang="pl-PL" sz="2400" b="1" i="0" u="none" strike="noStrike" kern="1200" cap="none" spc="0" normalizeH="0" baseline="0" noProof="0" dirty="0">
                        <a:ln>
                          <a:noFill/>
                        </a:ln>
                        <a:solidFill>
                          <a:schemeClr val="tx1"/>
                        </a:solidFill>
                        <a:effectLst/>
                        <a:uLnTx/>
                        <a:uFillTx/>
                        <a:latin typeface="Roboto Regular"/>
                        <a:ea typeface="+mn-ea"/>
                        <a:cs typeface="+mn-cs"/>
                      </a:endParaRPr>
                    </a:p>
                  </a:txBody>
                  <a:tcPr marL="91430" marR="91430" marT="45705" marB="45705" anchor="ctr">
                    <a:solidFill>
                      <a:srgbClr val="00B9F2">
                        <a:alpha val="20000"/>
                      </a:srgbClr>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2124565834"/>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a:bodyPr>
          <a:lstStyle>
            <a:lvl1pPr defTabSz="461518">
              <a:spcBef>
                <a:spcPts val="100"/>
              </a:spcBef>
              <a:defRPr sz="3792"/>
            </a:lvl1pPr>
          </a:lstStyle>
          <a:p>
            <a:pPr lvl="0">
              <a:defRPr sz="1800" b="0">
                <a:solidFill>
                  <a:srgbClr val="000000"/>
                </a:solidFill>
              </a:defRPr>
            </a:pPr>
            <a:r>
              <a:rPr lang="pl-PL" sz="3790" b="1" dirty="0">
                <a:solidFill>
                  <a:schemeClr val="tx1"/>
                </a:solidFill>
              </a:rPr>
              <a:t>Struktura dochodów budżetu Województwa </a:t>
            </a:r>
            <a:br>
              <a:rPr lang="pl-PL" sz="3790" b="1" dirty="0">
                <a:solidFill>
                  <a:schemeClr val="tx1"/>
                </a:solidFill>
              </a:rPr>
            </a:br>
            <a:r>
              <a:rPr lang="pl-PL" sz="3790" b="1" dirty="0">
                <a:solidFill>
                  <a:schemeClr val="tx1"/>
                </a:solidFill>
              </a:rPr>
              <a:t>na </a:t>
            </a:r>
            <a:r>
              <a:rPr lang="pl-PL" sz="3790" b="1" dirty="0" smtClean="0">
                <a:solidFill>
                  <a:schemeClr val="tx1"/>
                </a:solidFill>
              </a:rPr>
              <a:t>2020 </a:t>
            </a:r>
            <a:r>
              <a:rPr lang="pl-PL" sz="3790" b="1" dirty="0">
                <a:solidFill>
                  <a:schemeClr val="tx1"/>
                </a:solidFill>
              </a:rPr>
              <a:t>rok </a:t>
            </a:r>
            <a:r>
              <a:rPr lang="pl-PL" sz="3790" b="1" dirty="0" smtClean="0">
                <a:solidFill>
                  <a:schemeClr val="tx1"/>
                </a:solidFill>
              </a:rPr>
              <a:t>według </a:t>
            </a:r>
            <a:r>
              <a:rPr lang="pl-PL" sz="3790" b="1" dirty="0">
                <a:solidFill>
                  <a:schemeClr val="tx1"/>
                </a:solidFill>
              </a:rPr>
              <a:t>źródeł </a:t>
            </a:r>
            <a:r>
              <a:rPr lang="pl-PL" sz="3790" b="1" dirty="0" smtClean="0">
                <a:solidFill>
                  <a:schemeClr val="tx1"/>
                </a:solidFill>
              </a:rPr>
              <a:t>powstawania</a:t>
            </a:r>
            <a:endParaRPr sz="3790" b="1" dirty="0">
              <a:solidFill>
                <a:schemeClr val="tx1"/>
              </a:solidFill>
            </a:endParaRPr>
          </a:p>
        </p:txBody>
      </p:sp>
      <p:sp>
        <p:nvSpPr>
          <p:cNvPr id="4" name="Rectangle 4"/>
          <p:cNvSpPr>
            <a:spLocks noChangeArrowheads="1"/>
          </p:cNvSpPr>
          <p:nvPr/>
        </p:nvSpPr>
        <p:spPr bwMode="auto">
          <a:xfrm>
            <a:off x="6929564" y="2078683"/>
            <a:ext cx="4327715" cy="52322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pl-PL" altLang="pl-PL" sz="2800" b="1" dirty="0">
                <a:latin typeface="Tahoma" panose="020B0604030504040204" pitchFamily="34" charset="0"/>
                <a:cs typeface="Tahoma" panose="020B0604030504040204" pitchFamily="34" charset="0"/>
              </a:rPr>
              <a:t>Całość: 1 </a:t>
            </a:r>
            <a:r>
              <a:rPr lang="pl-PL" altLang="pl-PL" sz="2800" b="1" dirty="0" smtClean="0">
                <a:latin typeface="Tahoma" panose="020B0604030504040204" pitchFamily="34" charset="0"/>
                <a:cs typeface="Tahoma" panose="020B0604030504040204" pitchFamily="34" charset="0"/>
              </a:rPr>
              <a:t>799,5 </a:t>
            </a:r>
            <a:r>
              <a:rPr lang="pl-PL" altLang="pl-PL" sz="2800" b="1" dirty="0">
                <a:latin typeface="Tahoma" panose="020B0604030504040204" pitchFamily="34" charset="0"/>
                <a:cs typeface="Tahoma" panose="020B0604030504040204" pitchFamily="34" charset="0"/>
              </a:rPr>
              <a:t>mln zł</a:t>
            </a:r>
          </a:p>
        </p:txBody>
      </p:sp>
      <p:graphicFrame>
        <p:nvGraphicFramePr>
          <p:cNvPr id="6" name="Obiekt 1"/>
          <p:cNvGraphicFramePr>
            <a:graphicFrameLocks noGrp="1" noChangeAspect="1"/>
          </p:cNvGraphicFramePr>
          <p:nvPr>
            <p:extLst>
              <p:ext uri="{D42A27DB-BD31-4B8C-83A1-F6EECF244321}">
                <p14:modId xmlns:p14="http://schemas.microsoft.com/office/powerpoint/2010/main" val="735230466"/>
              </p:ext>
            </p:extLst>
          </p:nvPr>
        </p:nvGraphicFramePr>
        <p:xfrm>
          <a:off x="-457200" y="2339975"/>
          <a:ext cx="15209838" cy="7367588"/>
        </p:xfrm>
        <a:graphic>
          <a:graphicData uri="http://schemas.openxmlformats.org/presentationml/2006/ole">
            <mc:AlternateContent xmlns:mc="http://schemas.openxmlformats.org/markup-compatibility/2006">
              <mc:Choice xmlns:v="urn:schemas-microsoft-com:vml" Requires="v">
                <p:oleObj spid="_x0000_s19976" name="Arkusz" r:id="rId4" imgW="9134318" imgH="4410148" progId="Excel.Sheet.8">
                  <p:embed/>
                </p:oleObj>
              </mc:Choice>
              <mc:Fallback>
                <p:oleObj name="Arkusz" r:id="rId4" imgW="9134318" imgH="4410148" progId="Excel.Sheet.8">
                  <p:embed/>
                  <p:pic>
                    <p:nvPicPr>
                      <p:cNvPr id="0" name=""/>
                      <p:cNvPicPr>
                        <a:picLocks noGrp="1" noChangeAspect="1" noChangeArrowheads="1"/>
                      </p:cNvPicPr>
                      <p:nvPr/>
                    </p:nvPicPr>
                    <p:blipFill>
                      <a:blip r:embed="rId5"/>
                      <a:srcRect/>
                      <a:stretch>
                        <a:fillRect/>
                      </a:stretch>
                    </p:blipFill>
                    <p:spPr bwMode="auto">
                      <a:xfrm>
                        <a:off x="-457200" y="2339975"/>
                        <a:ext cx="15209838" cy="736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806332"/>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fontScale="90000"/>
          </a:bodyPr>
          <a:lstStyle>
            <a:lvl1pPr defTabSz="461518">
              <a:spcBef>
                <a:spcPts val="100"/>
              </a:spcBef>
              <a:defRPr sz="3792"/>
            </a:lvl1pPr>
          </a:lstStyle>
          <a:p>
            <a:pPr lvl="0">
              <a:defRPr sz="1800" b="0">
                <a:solidFill>
                  <a:srgbClr val="000000"/>
                </a:solidFill>
              </a:defRPr>
            </a:pPr>
            <a:r>
              <a:rPr lang="pl-PL" sz="4200" b="1" dirty="0">
                <a:solidFill>
                  <a:schemeClr val="tx1"/>
                </a:solidFill>
              </a:rPr>
              <a:t>Dochody z PIT w budżecie </a:t>
            </a:r>
            <a:r>
              <a:rPr lang="pl-PL" sz="4200" b="1" dirty="0" smtClean="0">
                <a:solidFill>
                  <a:schemeClr val="tx1"/>
                </a:solidFill>
              </a:rPr>
              <a:t/>
            </a:r>
            <a:br>
              <a:rPr lang="pl-PL" sz="4200" b="1" dirty="0" smtClean="0">
                <a:solidFill>
                  <a:schemeClr val="tx1"/>
                </a:solidFill>
              </a:rPr>
            </a:br>
            <a:r>
              <a:rPr lang="pl-PL" sz="4200" b="1" dirty="0" smtClean="0">
                <a:solidFill>
                  <a:schemeClr val="tx1"/>
                </a:solidFill>
              </a:rPr>
              <a:t>Województwa </a:t>
            </a:r>
            <a:r>
              <a:rPr lang="pl-PL" sz="4200" b="1" dirty="0">
                <a:solidFill>
                  <a:schemeClr val="tx1"/>
                </a:solidFill>
              </a:rPr>
              <a:t>Małopolskiego </a:t>
            </a:r>
            <a:r>
              <a:rPr lang="pl-PL" sz="4200" b="1" dirty="0" smtClean="0">
                <a:solidFill>
                  <a:schemeClr val="tx1"/>
                </a:solidFill>
              </a:rPr>
              <a:t>2013-2020 </a:t>
            </a:r>
            <a:r>
              <a:rPr lang="pl-PL" sz="3790" b="1" dirty="0" smtClean="0">
                <a:solidFill>
                  <a:schemeClr val="tx1"/>
                </a:solidFill>
              </a:rPr>
              <a:t/>
            </a:r>
            <a:br>
              <a:rPr lang="pl-PL" sz="3790" b="1" dirty="0" smtClean="0">
                <a:solidFill>
                  <a:schemeClr val="tx1"/>
                </a:solidFill>
              </a:rPr>
            </a:br>
            <a:r>
              <a:rPr lang="pl-PL" sz="3600" b="1" dirty="0" smtClean="0">
                <a:solidFill>
                  <a:schemeClr val="tx1"/>
                </a:solidFill>
              </a:rPr>
              <a:t>(plan </a:t>
            </a:r>
            <a:r>
              <a:rPr lang="pl-PL" sz="3600" b="1" dirty="0">
                <a:solidFill>
                  <a:schemeClr val="tx1"/>
                </a:solidFill>
              </a:rPr>
              <a:t>na 01.01)</a:t>
            </a:r>
          </a:p>
        </p:txBody>
      </p:sp>
      <p:graphicFrame>
        <p:nvGraphicFramePr>
          <p:cNvPr id="4" name="Object 3"/>
          <p:cNvGraphicFramePr>
            <a:graphicFrameLocks noChangeAspect="1"/>
          </p:cNvGraphicFramePr>
          <p:nvPr>
            <p:extLst>
              <p:ext uri="{D42A27DB-BD31-4B8C-83A1-F6EECF244321}">
                <p14:modId xmlns:p14="http://schemas.microsoft.com/office/powerpoint/2010/main" val="3563077056"/>
              </p:ext>
            </p:extLst>
          </p:nvPr>
        </p:nvGraphicFramePr>
        <p:xfrm>
          <a:off x="508000" y="2019300"/>
          <a:ext cx="11250613" cy="6726238"/>
        </p:xfrm>
        <a:graphic>
          <a:graphicData uri="http://schemas.openxmlformats.org/presentationml/2006/ole">
            <mc:AlternateContent xmlns:mc="http://schemas.openxmlformats.org/markup-compatibility/2006">
              <mc:Choice xmlns:v="urn:schemas-microsoft-com:vml" Requires="v">
                <p:oleObj spid="_x0000_s20999" name="Arkusz" r:id="rId4" imgW="11734800" imgH="6934227" progId="Excel.Sheet.8">
                  <p:embed/>
                </p:oleObj>
              </mc:Choice>
              <mc:Fallback>
                <p:oleObj name="Arkusz" r:id="rId4" imgW="11734800" imgH="6934227" progId="Excel.Sheet.8">
                  <p:embed/>
                  <p:pic>
                    <p:nvPicPr>
                      <p:cNvPr id="0" name=""/>
                      <p:cNvPicPr>
                        <a:picLocks noGrp="1" noChangeAspect="1" noChangeArrowheads="1"/>
                      </p:cNvPicPr>
                      <p:nvPr/>
                    </p:nvPicPr>
                    <p:blipFill>
                      <a:blip r:embed="rId5"/>
                      <a:srcRect/>
                      <a:stretch>
                        <a:fillRect/>
                      </a:stretch>
                    </p:blipFill>
                    <p:spPr bwMode="auto">
                      <a:xfrm>
                        <a:off x="508000" y="2019300"/>
                        <a:ext cx="11250613" cy="672623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812544105"/>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fontScale="90000"/>
          </a:bodyPr>
          <a:lstStyle>
            <a:lvl1pPr defTabSz="461518">
              <a:spcBef>
                <a:spcPts val="100"/>
              </a:spcBef>
              <a:defRPr sz="3792"/>
            </a:lvl1pPr>
          </a:lstStyle>
          <a:p>
            <a:pPr lvl="0">
              <a:defRPr sz="1800" b="0">
                <a:solidFill>
                  <a:srgbClr val="000000"/>
                </a:solidFill>
              </a:defRPr>
            </a:pPr>
            <a:r>
              <a:rPr lang="pl-PL" sz="4200" b="1" dirty="0">
                <a:solidFill>
                  <a:schemeClr val="tx1"/>
                </a:solidFill>
              </a:rPr>
              <a:t>Dochody z </a:t>
            </a:r>
            <a:r>
              <a:rPr lang="pl-PL" sz="4200" b="1" dirty="0" smtClean="0">
                <a:solidFill>
                  <a:schemeClr val="tx1"/>
                </a:solidFill>
              </a:rPr>
              <a:t>CIT </a:t>
            </a:r>
            <a:r>
              <a:rPr lang="pl-PL" sz="4200" b="1" dirty="0">
                <a:solidFill>
                  <a:schemeClr val="tx1"/>
                </a:solidFill>
              </a:rPr>
              <a:t>w budżecie </a:t>
            </a:r>
            <a:r>
              <a:rPr lang="pl-PL" sz="4200" b="1" dirty="0" smtClean="0">
                <a:solidFill>
                  <a:schemeClr val="tx1"/>
                </a:solidFill>
              </a:rPr>
              <a:t/>
            </a:r>
            <a:br>
              <a:rPr lang="pl-PL" sz="4200" b="1" dirty="0" smtClean="0">
                <a:solidFill>
                  <a:schemeClr val="tx1"/>
                </a:solidFill>
              </a:rPr>
            </a:br>
            <a:r>
              <a:rPr lang="pl-PL" sz="4200" b="1" dirty="0" smtClean="0">
                <a:solidFill>
                  <a:schemeClr val="tx1"/>
                </a:solidFill>
              </a:rPr>
              <a:t>Województwa </a:t>
            </a:r>
            <a:r>
              <a:rPr lang="pl-PL" sz="4200" b="1" dirty="0">
                <a:solidFill>
                  <a:schemeClr val="tx1"/>
                </a:solidFill>
              </a:rPr>
              <a:t>Małopolskiego </a:t>
            </a:r>
            <a:r>
              <a:rPr lang="pl-PL" sz="4200" b="1" dirty="0" smtClean="0">
                <a:solidFill>
                  <a:schemeClr val="tx1"/>
                </a:solidFill>
              </a:rPr>
              <a:t>2013-2020 </a:t>
            </a:r>
            <a:r>
              <a:rPr lang="pl-PL" sz="3790" b="1" dirty="0" smtClean="0">
                <a:solidFill>
                  <a:schemeClr val="tx1"/>
                </a:solidFill>
              </a:rPr>
              <a:t/>
            </a:r>
            <a:br>
              <a:rPr lang="pl-PL" sz="3790" b="1" dirty="0" smtClean="0">
                <a:solidFill>
                  <a:schemeClr val="tx1"/>
                </a:solidFill>
              </a:rPr>
            </a:br>
            <a:r>
              <a:rPr lang="pl-PL" sz="3600" b="1" dirty="0" smtClean="0">
                <a:solidFill>
                  <a:schemeClr val="tx1"/>
                </a:solidFill>
              </a:rPr>
              <a:t>(plan </a:t>
            </a:r>
            <a:r>
              <a:rPr lang="pl-PL" sz="3600" b="1" dirty="0">
                <a:solidFill>
                  <a:schemeClr val="tx1"/>
                </a:solidFill>
              </a:rPr>
              <a:t>na 01.01)</a:t>
            </a:r>
          </a:p>
        </p:txBody>
      </p:sp>
      <p:graphicFrame>
        <p:nvGraphicFramePr>
          <p:cNvPr id="5" name="Object 4"/>
          <p:cNvGraphicFramePr>
            <a:graphicFrameLocks noChangeAspect="1"/>
          </p:cNvGraphicFramePr>
          <p:nvPr>
            <p:extLst>
              <p:ext uri="{D42A27DB-BD31-4B8C-83A1-F6EECF244321}">
                <p14:modId xmlns:p14="http://schemas.microsoft.com/office/powerpoint/2010/main" val="1268671725"/>
              </p:ext>
            </p:extLst>
          </p:nvPr>
        </p:nvGraphicFramePr>
        <p:xfrm>
          <a:off x="160339" y="2470150"/>
          <a:ext cx="11556174" cy="6783578"/>
        </p:xfrm>
        <a:graphic>
          <a:graphicData uri="http://schemas.openxmlformats.org/presentationml/2006/ole">
            <mc:AlternateContent xmlns:mc="http://schemas.openxmlformats.org/markup-compatibility/2006">
              <mc:Choice xmlns:v="urn:schemas-microsoft-com:vml" Requires="v">
                <p:oleObj spid="_x0000_s22024" name="Arkusz" r:id="rId4" imgW="5876903" imgH="3219437" progId="Excel.Sheet.8">
                  <p:embed/>
                </p:oleObj>
              </mc:Choice>
              <mc:Fallback>
                <p:oleObj name="Arkusz" r:id="rId4" imgW="5876903" imgH="3219437" progId="Excel.Sheet.8">
                  <p:embed/>
                  <p:pic>
                    <p:nvPicPr>
                      <p:cNvPr id="0" name=""/>
                      <p:cNvPicPr>
                        <a:picLocks noGrp="1" noChangeAspect="1" noChangeArrowheads="1"/>
                      </p:cNvPicPr>
                      <p:nvPr/>
                    </p:nvPicPr>
                    <p:blipFill>
                      <a:blip r:embed="rId5"/>
                      <a:srcRect/>
                      <a:stretch>
                        <a:fillRect/>
                      </a:stretch>
                    </p:blipFill>
                    <p:spPr bwMode="auto">
                      <a:xfrm>
                        <a:off x="160339" y="2470150"/>
                        <a:ext cx="11556174" cy="678357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546738194"/>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339725" y="667752"/>
            <a:ext cx="11234821" cy="1219200"/>
          </a:xfrm>
          <a:prstGeom prst="rect">
            <a:avLst/>
          </a:prstGeom>
        </p:spPr>
        <p:txBody>
          <a:bodyPr>
            <a:normAutofit fontScale="90000"/>
          </a:bodyPr>
          <a:lstStyle>
            <a:lvl1pPr defTabSz="461518">
              <a:spcBef>
                <a:spcPts val="100"/>
              </a:spcBef>
              <a:defRPr sz="3792"/>
            </a:lvl1pPr>
          </a:lstStyle>
          <a:p>
            <a:pPr>
              <a:defRPr sz="1800" b="0">
                <a:solidFill>
                  <a:srgbClr val="000000"/>
                </a:solidFill>
              </a:defRPr>
            </a:pPr>
            <a:r>
              <a:rPr lang="pl-PL" sz="4200" b="1" dirty="0">
                <a:solidFill>
                  <a:schemeClr val="tx1"/>
                </a:solidFill>
              </a:rPr>
              <a:t>Wysokość subwencji ogólnej dla </a:t>
            </a:r>
            <a:r>
              <a:rPr lang="pl-PL" sz="4200" b="1" dirty="0" smtClean="0">
                <a:solidFill>
                  <a:schemeClr val="tx1"/>
                </a:solidFill>
              </a:rPr>
              <a:t>Województwa </a:t>
            </a:r>
            <a:r>
              <a:rPr lang="pl-PL" sz="4200" b="1" dirty="0">
                <a:solidFill>
                  <a:schemeClr val="tx1"/>
                </a:solidFill>
              </a:rPr>
              <a:t>Małopolskiego w </a:t>
            </a:r>
            <a:r>
              <a:rPr lang="pl-PL" sz="4200" b="1" dirty="0" smtClean="0">
                <a:solidFill>
                  <a:schemeClr val="tx1"/>
                </a:solidFill>
              </a:rPr>
              <a:t>latach </a:t>
            </a:r>
            <a:r>
              <a:rPr lang="pl-PL" sz="4400" b="1" dirty="0" smtClean="0">
                <a:solidFill>
                  <a:schemeClr val="tx1"/>
                </a:solidFill>
              </a:rPr>
              <a:t>2013-2020</a:t>
            </a:r>
            <a:br>
              <a:rPr lang="pl-PL" sz="4400" b="1" dirty="0" smtClean="0">
                <a:solidFill>
                  <a:schemeClr val="tx1"/>
                </a:solidFill>
              </a:rPr>
            </a:br>
            <a:r>
              <a:rPr lang="pl-PL" sz="4400" b="1" dirty="0" smtClean="0">
                <a:solidFill>
                  <a:schemeClr val="tx1"/>
                </a:solidFill>
              </a:rPr>
              <a:t>(plan na 01.01) </a:t>
            </a:r>
            <a:r>
              <a:rPr lang="pl-PL" sz="2700" b="1" dirty="0" smtClean="0">
                <a:solidFill>
                  <a:schemeClr val="tx1"/>
                </a:solidFill>
              </a:rPr>
              <a:t>(</a:t>
            </a:r>
            <a:r>
              <a:rPr lang="pl-PL" sz="2700" b="1" dirty="0">
                <a:solidFill>
                  <a:schemeClr val="tx1"/>
                </a:solidFill>
              </a:rPr>
              <a:t>w zł)</a:t>
            </a:r>
          </a:p>
        </p:txBody>
      </p:sp>
      <p:graphicFrame>
        <p:nvGraphicFramePr>
          <p:cNvPr id="4" name="Object 207"/>
          <p:cNvGraphicFramePr>
            <a:graphicFrameLocks noChangeAspect="1"/>
          </p:cNvGraphicFramePr>
          <p:nvPr>
            <p:extLst>
              <p:ext uri="{D42A27DB-BD31-4B8C-83A1-F6EECF244321}">
                <p14:modId xmlns:p14="http://schemas.microsoft.com/office/powerpoint/2010/main" val="350368278"/>
              </p:ext>
            </p:extLst>
          </p:nvPr>
        </p:nvGraphicFramePr>
        <p:xfrm>
          <a:off x="339725" y="2365375"/>
          <a:ext cx="11414125" cy="6111875"/>
        </p:xfrm>
        <a:graphic>
          <a:graphicData uri="http://schemas.openxmlformats.org/presentationml/2006/ole">
            <mc:AlternateContent xmlns:mc="http://schemas.openxmlformats.org/markup-compatibility/2006">
              <mc:Choice xmlns:v="urn:schemas-microsoft-com:vml" Requires="v">
                <p:oleObj spid="_x0000_s23048" name="Arkusz" r:id="rId4" imgW="4219508" imgH="1781049" progId="Excel.Sheet.8">
                  <p:embed/>
                </p:oleObj>
              </mc:Choice>
              <mc:Fallback>
                <p:oleObj name="Arkusz" r:id="rId4" imgW="4219508" imgH="1781049" progId="Excel.Sheet.8">
                  <p:embed/>
                  <p:pic>
                    <p:nvPicPr>
                      <p:cNvPr id="0" name=""/>
                      <p:cNvPicPr>
                        <a:picLocks noChangeAspect="1" noChangeArrowheads="1"/>
                      </p:cNvPicPr>
                      <p:nvPr/>
                    </p:nvPicPr>
                    <p:blipFill>
                      <a:blip r:embed="rId5"/>
                      <a:srcRect/>
                      <a:stretch>
                        <a:fillRect/>
                      </a:stretch>
                    </p:blipFill>
                    <p:spPr bwMode="auto">
                      <a:xfrm>
                        <a:off x="339725" y="2365375"/>
                        <a:ext cx="11414125" cy="61118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150662375"/>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a:bodyPr>
          <a:lstStyle>
            <a:lvl1pPr defTabSz="461518">
              <a:spcBef>
                <a:spcPts val="100"/>
              </a:spcBef>
              <a:defRPr sz="3792"/>
            </a:lvl1pPr>
          </a:lstStyle>
          <a:p>
            <a:pPr lvl="0">
              <a:defRPr sz="1800" b="0">
                <a:solidFill>
                  <a:srgbClr val="000000"/>
                </a:solidFill>
              </a:defRPr>
            </a:pPr>
            <a:r>
              <a:rPr lang="pl-PL" sz="3790" b="1" dirty="0">
                <a:solidFill>
                  <a:schemeClr val="tx1"/>
                </a:solidFill>
              </a:rPr>
              <a:t>Struktura wydatków budżetu Województwa </a:t>
            </a:r>
            <a:br>
              <a:rPr lang="pl-PL" sz="3790" b="1" dirty="0">
                <a:solidFill>
                  <a:schemeClr val="tx1"/>
                </a:solidFill>
              </a:rPr>
            </a:br>
            <a:r>
              <a:rPr lang="pl-PL" sz="3790" b="1" dirty="0">
                <a:solidFill>
                  <a:schemeClr val="tx1"/>
                </a:solidFill>
              </a:rPr>
              <a:t>na </a:t>
            </a:r>
            <a:r>
              <a:rPr lang="pl-PL" sz="3790" b="1" dirty="0" smtClean="0">
                <a:solidFill>
                  <a:schemeClr val="tx1"/>
                </a:solidFill>
              </a:rPr>
              <a:t>2020 </a:t>
            </a:r>
            <a:r>
              <a:rPr lang="pl-PL" sz="3790" b="1" dirty="0">
                <a:solidFill>
                  <a:schemeClr val="tx1"/>
                </a:solidFill>
              </a:rPr>
              <a:t>rok </a:t>
            </a:r>
          </a:p>
        </p:txBody>
      </p:sp>
      <p:graphicFrame>
        <p:nvGraphicFramePr>
          <p:cNvPr id="5" name="Object 3"/>
          <p:cNvGraphicFramePr>
            <a:graphicFrameLocks noChangeAspect="1"/>
          </p:cNvGraphicFramePr>
          <p:nvPr>
            <p:extLst>
              <p:ext uri="{D42A27DB-BD31-4B8C-83A1-F6EECF244321}">
                <p14:modId xmlns:p14="http://schemas.microsoft.com/office/powerpoint/2010/main" val="790195661"/>
              </p:ext>
            </p:extLst>
          </p:nvPr>
        </p:nvGraphicFramePr>
        <p:xfrm>
          <a:off x="306388" y="2311400"/>
          <a:ext cx="12392025" cy="5915025"/>
        </p:xfrm>
        <a:graphic>
          <a:graphicData uri="http://schemas.openxmlformats.org/presentationml/2006/ole">
            <mc:AlternateContent xmlns:mc="http://schemas.openxmlformats.org/markup-compatibility/2006">
              <mc:Choice xmlns:v="urn:schemas-microsoft-com:vml" Requires="v">
                <p:oleObj spid="_x0000_s25095" name="Arkusz" r:id="rId4" imgW="6705600" imgH="3200440" progId="Excel.Sheet.8">
                  <p:embed/>
                </p:oleObj>
              </mc:Choice>
              <mc:Fallback>
                <p:oleObj name="Arkusz" r:id="rId4" imgW="6705600" imgH="3200440" progId="Excel.Sheet.8">
                  <p:embed/>
                  <p:pic>
                    <p:nvPicPr>
                      <p:cNvPr id="0" name=""/>
                      <p:cNvPicPr>
                        <a:picLocks noGrp="1" noChangeAspect="1" noChangeArrowheads="1"/>
                      </p:cNvPicPr>
                      <p:nvPr/>
                    </p:nvPicPr>
                    <p:blipFill>
                      <a:blip r:embed="rId5"/>
                      <a:srcRect/>
                      <a:stretch>
                        <a:fillRect/>
                      </a:stretch>
                    </p:blipFill>
                    <p:spPr bwMode="auto">
                      <a:xfrm>
                        <a:off x="306388" y="2311400"/>
                        <a:ext cx="12392025" cy="5915025"/>
                      </a:xfrm>
                      <a:prstGeom prst="rect">
                        <a:avLst/>
                      </a:prstGeom>
                      <a:noFill/>
                      <a:ln>
                        <a:noFill/>
                      </a:ln>
                    </p:spPr>
                  </p:pic>
                </p:oleObj>
              </mc:Fallback>
            </mc:AlternateContent>
          </a:graphicData>
        </a:graphic>
      </p:graphicFrame>
      <p:sp>
        <p:nvSpPr>
          <p:cNvPr id="4" name="Rectangle 4"/>
          <p:cNvSpPr>
            <a:spLocks noChangeArrowheads="1"/>
          </p:cNvSpPr>
          <p:nvPr/>
        </p:nvSpPr>
        <p:spPr bwMode="auto">
          <a:xfrm>
            <a:off x="6827964" y="1903740"/>
            <a:ext cx="4327715" cy="52322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pl-PL" altLang="pl-PL" sz="2800" b="1" dirty="0">
                <a:latin typeface="Tahoma" panose="020B0604030504040204" pitchFamily="34" charset="0"/>
                <a:cs typeface="Tahoma" panose="020B0604030504040204" pitchFamily="34" charset="0"/>
              </a:rPr>
              <a:t>Całość: </a:t>
            </a:r>
            <a:r>
              <a:rPr lang="pl-PL" altLang="pl-PL" sz="2800" b="1" dirty="0" smtClean="0">
                <a:latin typeface="Tahoma" panose="020B0604030504040204" pitchFamily="34" charset="0"/>
                <a:cs typeface="Tahoma" panose="020B0604030504040204" pitchFamily="34" charset="0"/>
              </a:rPr>
              <a:t>2 083,1 mln </a:t>
            </a:r>
            <a:r>
              <a:rPr lang="pl-PL" altLang="pl-PL" sz="2800" b="1" dirty="0">
                <a:latin typeface="Tahoma" panose="020B0604030504040204" pitchFamily="34" charset="0"/>
                <a:cs typeface="Tahoma" panose="020B0604030504040204" pitchFamily="34" charset="0"/>
              </a:rPr>
              <a:t>zł</a:t>
            </a:r>
          </a:p>
        </p:txBody>
      </p:sp>
    </p:spTree>
    <p:extLst>
      <p:ext uri="{BB962C8B-B14F-4D97-AF65-F5344CB8AC3E}">
        <p14:creationId xmlns:p14="http://schemas.microsoft.com/office/powerpoint/2010/main" val="1760987099"/>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a:bodyPr>
          <a:lstStyle>
            <a:lvl1pPr defTabSz="461518">
              <a:spcBef>
                <a:spcPts val="100"/>
              </a:spcBef>
              <a:defRPr sz="3792"/>
            </a:lvl1pPr>
          </a:lstStyle>
          <a:p>
            <a:pPr lvl="0" algn="ctr">
              <a:defRPr sz="1800" b="0">
                <a:solidFill>
                  <a:srgbClr val="000000"/>
                </a:solidFill>
              </a:defRPr>
            </a:pPr>
            <a:r>
              <a:rPr lang="pl-PL" sz="3790" b="1" dirty="0">
                <a:solidFill>
                  <a:schemeClr val="tx1"/>
                </a:solidFill>
              </a:rPr>
              <a:t>Wydatki ogółem na </a:t>
            </a:r>
            <a:r>
              <a:rPr lang="pl-PL" sz="3790" b="1" dirty="0" smtClean="0">
                <a:solidFill>
                  <a:schemeClr val="tx1"/>
                </a:solidFill>
              </a:rPr>
              <a:t>2020 rok - </a:t>
            </a:r>
            <a:r>
              <a:rPr lang="pl-PL" sz="3790" b="1" dirty="0">
                <a:solidFill>
                  <a:schemeClr val="tx1"/>
                </a:solidFill>
              </a:rPr>
              <a:t>w tym </a:t>
            </a:r>
            <a:r>
              <a:rPr lang="pl-PL" sz="3790" b="1" dirty="0" smtClean="0">
                <a:solidFill>
                  <a:schemeClr val="tx1"/>
                </a:solidFill>
              </a:rPr>
              <a:t/>
            </a:r>
            <a:br>
              <a:rPr lang="pl-PL" sz="3790" b="1" dirty="0" smtClean="0">
                <a:solidFill>
                  <a:schemeClr val="tx1"/>
                </a:solidFill>
              </a:rPr>
            </a:br>
            <a:r>
              <a:rPr lang="pl-PL" sz="3790" b="1" dirty="0" smtClean="0">
                <a:solidFill>
                  <a:schemeClr val="tx1"/>
                </a:solidFill>
              </a:rPr>
              <a:t>na </a:t>
            </a:r>
            <a:r>
              <a:rPr lang="pl-PL" sz="3790" b="1" dirty="0">
                <a:solidFill>
                  <a:schemeClr val="tx1"/>
                </a:solidFill>
              </a:rPr>
              <a:t>ważniejsze programy </a:t>
            </a:r>
            <a:r>
              <a:rPr lang="pl-PL" sz="3790" b="1" dirty="0" smtClean="0">
                <a:solidFill>
                  <a:schemeClr val="tx1"/>
                </a:solidFill>
              </a:rPr>
              <a:t>operacyjne</a:t>
            </a:r>
            <a:endParaRPr sz="2400" b="1" dirty="0">
              <a:solidFill>
                <a:schemeClr val="tx1"/>
              </a:solidFill>
            </a:endParaRPr>
          </a:p>
        </p:txBody>
      </p:sp>
      <p:sp>
        <p:nvSpPr>
          <p:cNvPr id="8" name="Rectangle 4"/>
          <p:cNvSpPr>
            <a:spLocks noChangeArrowheads="1"/>
          </p:cNvSpPr>
          <p:nvPr/>
        </p:nvSpPr>
        <p:spPr bwMode="auto">
          <a:xfrm>
            <a:off x="6827964" y="2340293"/>
            <a:ext cx="4327715" cy="52322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pl-PL" altLang="pl-PL" sz="2800" b="1" dirty="0">
                <a:latin typeface="Tahoma" panose="020B0604030504040204" pitchFamily="34" charset="0"/>
                <a:cs typeface="Tahoma" panose="020B0604030504040204" pitchFamily="34" charset="0"/>
              </a:rPr>
              <a:t>Całość: </a:t>
            </a:r>
            <a:r>
              <a:rPr lang="pl-PL" altLang="pl-PL" sz="2800" b="1" dirty="0" smtClean="0">
                <a:latin typeface="Tahoma" panose="020B0604030504040204" pitchFamily="34" charset="0"/>
                <a:cs typeface="Tahoma" panose="020B0604030504040204" pitchFamily="34" charset="0"/>
              </a:rPr>
              <a:t>2 083,1 </a:t>
            </a:r>
            <a:r>
              <a:rPr lang="pl-PL" altLang="pl-PL" sz="2800" b="1" dirty="0">
                <a:latin typeface="Tahoma" panose="020B0604030504040204" pitchFamily="34" charset="0"/>
                <a:cs typeface="Tahoma" panose="020B0604030504040204" pitchFamily="34" charset="0"/>
              </a:rPr>
              <a:t>mln zł</a:t>
            </a:r>
          </a:p>
        </p:txBody>
      </p:sp>
      <p:graphicFrame>
        <p:nvGraphicFramePr>
          <p:cNvPr id="5" name="Obiekt 2"/>
          <p:cNvGraphicFramePr>
            <a:graphicFrameLocks noGrp="1" noChangeAspect="1"/>
          </p:cNvGraphicFramePr>
          <p:nvPr>
            <p:extLst>
              <p:ext uri="{D42A27DB-BD31-4B8C-83A1-F6EECF244321}">
                <p14:modId xmlns:p14="http://schemas.microsoft.com/office/powerpoint/2010/main" val="3986639675"/>
              </p:ext>
            </p:extLst>
          </p:nvPr>
        </p:nvGraphicFramePr>
        <p:xfrm>
          <a:off x="379413" y="2155825"/>
          <a:ext cx="12177712" cy="6299200"/>
        </p:xfrm>
        <a:graphic>
          <a:graphicData uri="http://schemas.openxmlformats.org/presentationml/2006/ole">
            <mc:AlternateContent xmlns:mc="http://schemas.openxmlformats.org/markup-compatibility/2006">
              <mc:Choice xmlns:v="urn:schemas-microsoft-com:vml" Requires="v">
                <p:oleObj spid="_x0000_s26121" name="Arkusz" r:id="rId4" imgW="10068082" imgH="3733787" progId="Excel.Sheet.8">
                  <p:embed/>
                </p:oleObj>
              </mc:Choice>
              <mc:Fallback>
                <p:oleObj name="Arkusz" r:id="rId4" imgW="10068082" imgH="3733787" progId="Excel.Sheet.8">
                  <p:embed/>
                  <p:pic>
                    <p:nvPicPr>
                      <p:cNvPr id="0" name=""/>
                      <p:cNvPicPr>
                        <a:picLocks noGrp="1" noChangeAspect="1" noChangeArrowheads="1"/>
                      </p:cNvPicPr>
                      <p:nvPr/>
                    </p:nvPicPr>
                    <p:blipFill>
                      <a:blip r:embed="rId5"/>
                      <a:srcRect/>
                      <a:stretch>
                        <a:fillRect/>
                      </a:stretch>
                    </p:blipFill>
                    <p:spPr bwMode="auto">
                      <a:xfrm>
                        <a:off x="379413" y="2155825"/>
                        <a:ext cx="12177712" cy="629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33918955"/>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a:bodyPr>
          <a:lstStyle>
            <a:lvl1pPr defTabSz="461518">
              <a:spcBef>
                <a:spcPts val="100"/>
              </a:spcBef>
              <a:defRPr sz="3792"/>
            </a:lvl1pPr>
          </a:lstStyle>
          <a:p>
            <a:pPr lvl="0" algn="ctr">
              <a:defRPr sz="1800" b="0">
                <a:solidFill>
                  <a:srgbClr val="000000"/>
                </a:solidFill>
              </a:defRPr>
            </a:pPr>
            <a:r>
              <a:rPr lang="pl-PL" sz="3790" b="1" dirty="0">
                <a:solidFill>
                  <a:schemeClr val="tx1"/>
                </a:solidFill>
              </a:rPr>
              <a:t>Wydatki w </a:t>
            </a:r>
            <a:r>
              <a:rPr lang="pl-PL" sz="3790" b="1" dirty="0" smtClean="0">
                <a:solidFill>
                  <a:schemeClr val="tx1"/>
                </a:solidFill>
              </a:rPr>
              <a:t>2020 </a:t>
            </a:r>
            <a:r>
              <a:rPr lang="pl-PL" sz="3790" b="1" dirty="0">
                <a:solidFill>
                  <a:schemeClr val="tx1"/>
                </a:solidFill>
              </a:rPr>
              <a:t>r. </a:t>
            </a:r>
            <a:br>
              <a:rPr lang="pl-PL" sz="3790" b="1" dirty="0">
                <a:solidFill>
                  <a:schemeClr val="tx1"/>
                </a:solidFill>
              </a:rPr>
            </a:br>
            <a:r>
              <a:rPr lang="pl-PL" sz="3790" b="1" dirty="0">
                <a:solidFill>
                  <a:schemeClr val="tx1"/>
                </a:solidFill>
              </a:rPr>
              <a:t>według ważniejszych obszarów</a:t>
            </a:r>
            <a:endParaRPr sz="3790" b="1" dirty="0">
              <a:solidFill>
                <a:schemeClr val="tx1"/>
              </a:solidFill>
            </a:endParaRPr>
          </a:p>
        </p:txBody>
      </p:sp>
      <p:graphicFrame>
        <p:nvGraphicFramePr>
          <p:cNvPr id="2" name="Tabela 1"/>
          <p:cNvGraphicFramePr>
            <a:graphicFrameLocks noGrp="1"/>
          </p:cNvGraphicFramePr>
          <p:nvPr>
            <p:extLst>
              <p:ext uri="{D42A27DB-BD31-4B8C-83A1-F6EECF244321}">
                <p14:modId xmlns:p14="http://schemas.microsoft.com/office/powerpoint/2010/main" val="2605116744"/>
              </p:ext>
            </p:extLst>
          </p:nvPr>
        </p:nvGraphicFramePr>
        <p:xfrm>
          <a:off x="508000" y="2178956"/>
          <a:ext cx="11099800" cy="6948658"/>
        </p:xfrm>
        <a:graphic>
          <a:graphicData uri="http://schemas.openxmlformats.org/drawingml/2006/table">
            <a:tbl>
              <a:tblPr firstRow="1" bandRow="1">
                <a:tableStyleId>{7DF18680-E054-41AD-8BC1-D1AEF772440D}</a:tableStyleId>
              </a:tblPr>
              <a:tblGrid>
                <a:gridCol w="7728103"/>
                <a:gridCol w="3371697"/>
              </a:tblGrid>
              <a:tr h="710492">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l-PL" sz="2400" b="1" i="0" u="none" strike="noStrike" kern="1200" cap="none" spc="0" normalizeH="0" baseline="0" noProof="0" dirty="0">
                          <a:ln>
                            <a:noFill/>
                          </a:ln>
                          <a:solidFill>
                            <a:schemeClr val="tx1"/>
                          </a:solidFill>
                          <a:effectLst/>
                          <a:uLnTx/>
                          <a:uFillTx/>
                          <a:latin typeface="Arial CE"/>
                          <a:ea typeface="+mn-ea"/>
                          <a:cs typeface="+mn-cs"/>
                        </a:rPr>
                        <a:t>Treść</a:t>
                      </a:r>
                    </a:p>
                  </a:txBody>
                  <a:tcPr marL="91427" marR="91427" marT="45708" marB="45708">
                    <a:solidFill>
                      <a:srgbClr val="8DEDEB"/>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l-PL" sz="2400" b="1" i="0" u="none" strike="noStrike" kern="1200" cap="none" spc="0" normalizeH="0" baseline="0" noProof="0" dirty="0">
                          <a:ln>
                            <a:noFill/>
                          </a:ln>
                          <a:solidFill>
                            <a:schemeClr val="tx1"/>
                          </a:solidFill>
                          <a:effectLst/>
                          <a:uLnTx/>
                          <a:uFillTx/>
                          <a:latin typeface="Arial"/>
                          <a:ea typeface="+mn-ea"/>
                          <a:cs typeface="+mn-cs"/>
                        </a:rPr>
                        <a:t>Plan na </a:t>
                      </a:r>
                      <a:r>
                        <a:rPr kumimoji="0" lang="pl-PL" sz="2400" b="1" i="0" u="none" strike="noStrike" kern="1200" cap="none" spc="0" normalizeH="0" baseline="0" noProof="0" dirty="0" smtClean="0">
                          <a:ln>
                            <a:noFill/>
                          </a:ln>
                          <a:solidFill>
                            <a:schemeClr val="tx1"/>
                          </a:solidFill>
                          <a:effectLst/>
                          <a:uLnTx/>
                          <a:uFillTx/>
                          <a:latin typeface="Arial"/>
                          <a:ea typeface="+mn-ea"/>
                          <a:cs typeface="+mn-cs"/>
                        </a:rPr>
                        <a:t>2020 </a:t>
                      </a:r>
                      <a:r>
                        <a:rPr kumimoji="0" lang="pl-PL" sz="2400" b="1" i="0" u="none" strike="noStrike" kern="1200" cap="none" spc="0" normalizeH="0" baseline="0" noProof="0" dirty="0">
                          <a:ln>
                            <a:noFill/>
                          </a:ln>
                          <a:solidFill>
                            <a:schemeClr val="tx1"/>
                          </a:solidFill>
                          <a:effectLst/>
                          <a:uLnTx/>
                          <a:uFillTx/>
                          <a:latin typeface="Arial"/>
                          <a:ea typeface="+mn-ea"/>
                          <a:cs typeface="+mn-cs"/>
                        </a:rPr>
                        <a:t>r.</a:t>
                      </a:r>
                    </a:p>
                  </a:txBody>
                  <a:tcPr marL="91427" marR="91427" marT="45708" marB="45708">
                    <a:solidFill>
                      <a:srgbClr val="8DEDEB"/>
                    </a:solidFill>
                  </a:tcPr>
                </a:tc>
              </a:tr>
              <a:tr h="4411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latin typeface="Arial"/>
                          <a:ea typeface="+mn-ea"/>
                          <a:cs typeface="+mn-cs"/>
                        </a:rPr>
                        <a:t>Transport i łączność</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903 069 009</a:t>
                      </a:r>
                    </a:p>
                  </a:txBody>
                  <a:tcPr marL="91427" marR="91427" marT="45708" marB="45708">
                    <a:solidFill>
                      <a:srgbClr val="8DEDEB"/>
                    </a:solidFill>
                  </a:tcPr>
                </a:tc>
              </a:tr>
              <a:tr h="4411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latin typeface="Arial"/>
                          <a:ea typeface="+mn-ea"/>
                          <a:cs typeface="+mn-cs"/>
                        </a:rPr>
                        <a:t>Kultura i ochrona dziedzictwa narodowego</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216 457 717</a:t>
                      </a:r>
                    </a:p>
                  </a:txBody>
                  <a:tcPr marL="91427" marR="91427" marT="45708" marB="45708">
                    <a:solidFill>
                      <a:srgbClr val="8DEDEB"/>
                    </a:solidFill>
                  </a:tcPr>
                </a:tc>
              </a:tr>
              <a:tr h="4411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latin typeface="Arial"/>
                          <a:ea typeface="+mn-ea"/>
                          <a:cs typeface="+mn-cs"/>
                        </a:rPr>
                        <a:t>Administracja publiczna</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187 473 599</a:t>
                      </a:r>
                    </a:p>
                  </a:txBody>
                  <a:tcPr marL="91427" marR="91427" marT="45708" marB="45708">
                    <a:solidFill>
                      <a:srgbClr val="8DEDEB"/>
                    </a:solidFill>
                  </a:tcPr>
                </a:tc>
              </a:tr>
              <a:tr h="671968">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smtClean="0">
                          <a:ln>
                            <a:noFill/>
                          </a:ln>
                          <a:solidFill>
                            <a:schemeClr val="tx1"/>
                          </a:solidFill>
                          <a:effectLst/>
                          <a:uLnTx/>
                          <a:uFillTx/>
                          <a:latin typeface="Arial"/>
                          <a:ea typeface="+mn-ea"/>
                          <a:cs typeface="+mn-cs"/>
                        </a:rPr>
                        <a:t>Rodzina, pomoc </a:t>
                      </a:r>
                      <a:r>
                        <a:rPr kumimoji="0" lang="pl-PL" sz="1800" b="0" i="0" u="none" strike="noStrike" kern="1200" cap="none" spc="0" normalizeH="0" baseline="0" noProof="0" dirty="0">
                          <a:ln>
                            <a:noFill/>
                          </a:ln>
                          <a:solidFill>
                            <a:schemeClr val="tx1"/>
                          </a:solidFill>
                          <a:effectLst/>
                          <a:uLnTx/>
                          <a:uFillTx/>
                          <a:latin typeface="Arial"/>
                          <a:ea typeface="+mn-ea"/>
                          <a:cs typeface="+mn-cs"/>
                        </a:rPr>
                        <a:t>społeczna i pozostałe zadania w zakresie polityki społecznej</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168 489 733</a:t>
                      </a:r>
                      <a:endParaRPr kumimoji="0" lang="pl-PL" sz="2000" b="0" i="0" u="none" strike="noStrike" kern="1200" cap="none" spc="0" normalizeH="0" baseline="0" noProof="0" dirty="0">
                        <a:ln>
                          <a:noFill/>
                        </a:ln>
                        <a:solidFill>
                          <a:schemeClr val="tx1"/>
                        </a:solidFill>
                        <a:effectLst/>
                        <a:uLnTx/>
                        <a:uFillTx/>
                        <a:latin typeface="Arial"/>
                        <a:ea typeface="+mn-ea"/>
                        <a:cs typeface="+mn-cs"/>
                      </a:endParaRPr>
                    </a:p>
                  </a:txBody>
                  <a:tcPr marL="91427" marR="91427" marT="45708" marB="45708">
                    <a:solidFill>
                      <a:srgbClr val="8DEDEB"/>
                    </a:solidFill>
                  </a:tcPr>
                </a:tc>
              </a:tr>
              <a:tr h="436118">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latin typeface="Arial"/>
                          <a:ea typeface="+mn-ea"/>
                          <a:cs typeface="+mn-cs"/>
                        </a:rPr>
                        <a:t>Ochrona zdrowia</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147 103 641</a:t>
                      </a:r>
                    </a:p>
                  </a:txBody>
                  <a:tcPr marL="91427" marR="91427" marT="45708" marB="45708">
                    <a:solidFill>
                      <a:srgbClr val="8DEDEB"/>
                    </a:solidFill>
                  </a:tcPr>
                </a:tc>
              </a:tr>
              <a:tr h="51390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latin typeface="Arial"/>
                          <a:ea typeface="+mn-ea"/>
                          <a:cs typeface="+mn-cs"/>
                        </a:rPr>
                        <a:t>Oświata i wychowanie oraz edukacyjna opieka wychowawcza </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101 869 835</a:t>
                      </a:r>
                      <a:endParaRPr kumimoji="0" lang="pl-PL" sz="2000" b="0" i="0" u="none" strike="noStrike" kern="1200" cap="none" spc="0" normalizeH="0" baseline="0" noProof="0" dirty="0">
                        <a:ln>
                          <a:noFill/>
                        </a:ln>
                        <a:solidFill>
                          <a:schemeClr val="tx1"/>
                        </a:solidFill>
                        <a:effectLst/>
                        <a:uLnTx/>
                        <a:uFillTx/>
                        <a:latin typeface="Arial"/>
                        <a:ea typeface="+mn-ea"/>
                        <a:cs typeface="+mn-cs"/>
                      </a:endParaRPr>
                    </a:p>
                  </a:txBody>
                  <a:tcPr marL="91427" marR="91427" marT="45708" marB="45708">
                    <a:solidFill>
                      <a:srgbClr val="8DEDEB"/>
                    </a:solidFill>
                  </a:tcPr>
                </a:tc>
              </a:tr>
              <a:tr h="45263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smtClean="0">
                          <a:ln>
                            <a:noFill/>
                          </a:ln>
                          <a:solidFill>
                            <a:schemeClr val="tx1"/>
                          </a:solidFill>
                          <a:effectLst/>
                          <a:uLnTx/>
                          <a:uFillTx/>
                          <a:latin typeface="Arial"/>
                          <a:ea typeface="+mn-ea"/>
                          <a:cs typeface="+mn-cs"/>
                        </a:rPr>
                        <a:t>Informatyka</a:t>
                      </a:r>
                      <a:endParaRPr kumimoji="0" lang="pl-PL" sz="1800" b="0" i="0" u="none" strike="noStrike" kern="1200" cap="none" spc="0" normalizeH="0" baseline="0" noProof="0" dirty="0">
                        <a:ln>
                          <a:noFill/>
                        </a:ln>
                        <a:solidFill>
                          <a:schemeClr val="tx1"/>
                        </a:solidFill>
                        <a:effectLst/>
                        <a:uLnTx/>
                        <a:uFillTx/>
                        <a:latin typeface="Arial"/>
                        <a:ea typeface="+mn-ea"/>
                        <a:cs typeface="+mn-cs"/>
                      </a:endParaRP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80 783 233</a:t>
                      </a:r>
                    </a:p>
                  </a:txBody>
                  <a:tcPr marL="91427" marR="91427" marT="45708" marB="45708">
                    <a:solidFill>
                      <a:srgbClr val="8DEDEB"/>
                    </a:solidFill>
                  </a:tcPr>
                </a:tc>
              </a:tr>
              <a:tr h="41597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smtClean="0">
                          <a:ln>
                            <a:noFill/>
                          </a:ln>
                          <a:solidFill>
                            <a:srgbClr val="414141"/>
                          </a:solidFill>
                          <a:effectLst/>
                          <a:uLnTx/>
                          <a:uFillTx/>
                          <a:latin typeface="Arial"/>
                          <a:ea typeface="+mn-ea"/>
                          <a:cs typeface="+mn-cs"/>
                          <a:sym typeface="Palatino"/>
                        </a:rPr>
                        <a:t>Turystyka i Kultura Fizyczna</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53 591 597</a:t>
                      </a:r>
                    </a:p>
                  </a:txBody>
                  <a:tcPr marL="91427" marR="91427" marT="45708" marB="45708">
                    <a:solidFill>
                      <a:srgbClr val="8DEDEB"/>
                    </a:solidFill>
                  </a:tcPr>
                </a:tc>
              </a:tr>
              <a:tr h="41597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latin typeface="Arial"/>
                          <a:ea typeface="+mn-ea"/>
                          <a:cs typeface="+mn-cs"/>
                        </a:rPr>
                        <a:t>Przetwórstwo przemysłowe </a:t>
                      </a:r>
                      <a:r>
                        <a:rPr kumimoji="0" lang="pl-PL" sz="1800" b="0" i="0" u="none" strike="noStrike" kern="1200" cap="none" spc="0" normalizeH="0" baseline="0" noProof="0" dirty="0" smtClean="0">
                          <a:ln>
                            <a:noFill/>
                          </a:ln>
                          <a:solidFill>
                            <a:schemeClr val="tx1"/>
                          </a:solidFill>
                          <a:effectLst/>
                          <a:uLnTx/>
                          <a:uFillTx/>
                          <a:latin typeface="Arial"/>
                          <a:ea typeface="+mn-ea"/>
                          <a:cs typeface="+mn-cs"/>
                        </a:rPr>
                        <a:t>(głównie projekty </a:t>
                      </a:r>
                      <a:r>
                        <a:rPr kumimoji="0" lang="pl-PL" sz="1800" b="0" i="0" u="none" strike="noStrike" kern="1200" cap="none" spc="0" normalizeH="0" baseline="0" noProof="0" dirty="0">
                          <a:ln>
                            <a:noFill/>
                          </a:ln>
                          <a:solidFill>
                            <a:schemeClr val="tx1"/>
                          </a:solidFill>
                          <a:effectLst/>
                          <a:uLnTx/>
                          <a:uFillTx/>
                          <a:latin typeface="Arial"/>
                          <a:ea typeface="+mn-ea"/>
                          <a:cs typeface="+mn-cs"/>
                        </a:rPr>
                        <a:t>własne RPO </a:t>
                      </a:r>
                      <a:endParaRPr kumimoji="0" lang="pl-PL" sz="1800" b="0" i="0" u="none" strike="noStrike" kern="1200" cap="none" spc="0" normalizeH="0" baseline="0" noProof="0" dirty="0" smtClean="0">
                        <a:ln>
                          <a:noFill/>
                        </a:ln>
                        <a:solidFill>
                          <a:schemeClr val="tx1"/>
                        </a:solidFill>
                        <a:effectLst/>
                        <a:uLnTx/>
                        <a:uFillTx/>
                        <a:latin typeface="Arial"/>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smtClean="0">
                          <a:ln>
                            <a:noFill/>
                          </a:ln>
                          <a:solidFill>
                            <a:schemeClr val="tx1"/>
                          </a:solidFill>
                          <a:effectLst/>
                          <a:uLnTx/>
                          <a:uFillTx/>
                          <a:latin typeface="Arial"/>
                          <a:ea typeface="+mn-ea"/>
                          <a:cs typeface="+mn-cs"/>
                        </a:rPr>
                        <a:t>i </a:t>
                      </a:r>
                      <a:r>
                        <a:rPr kumimoji="0" lang="pl-PL" sz="1800" b="0" i="0" u="none" strike="noStrike" kern="1200" cap="none" spc="0" normalizeH="0" baseline="0" noProof="0" dirty="0">
                          <a:ln>
                            <a:noFill/>
                          </a:ln>
                          <a:solidFill>
                            <a:schemeClr val="tx1"/>
                          </a:solidFill>
                          <a:effectLst/>
                          <a:uLnTx/>
                          <a:uFillTx/>
                          <a:latin typeface="Arial"/>
                          <a:ea typeface="+mn-ea"/>
                          <a:cs typeface="+mn-cs"/>
                        </a:rPr>
                        <a:t>PT RPO)</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44 230 102</a:t>
                      </a:r>
                    </a:p>
                  </a:txBody>
                  <a:tcPr marL="91427" marR="91427" marT="45708" marB="45708">
                    <a:solidFill>
                      <a:srgbClr val="8DEDEB"/>
                    </a:solidFill>
                  </a:tcPr>
                </a:tc>
              </a:tr>
              <a:tr h="41679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smtClean="0">
                          <a:ln>
                            <a:noFill/>
                          </a:ln>
                          <a:solidFill>
                            <a:schemeClr val="tx1"/>
                          </a:solidFill>
                          <a:effectLst/>
                          <a:uLnTx/>
                          <a:uFillTx/>
                          <a:latin typeface="Arial"/>
                          <a:ea typeface="+mn-ea"/>
                          <a:cs typeface="+mn-cs"/>
                        </a:rPr>
                        <a:t>Gospodarka komunalna i ochrona środowiska</a:t>
                      </a:r>
                      <a:endParaRPr kumimoji="0" lang="pl-PL" sz="1800" b="0" i="0" u="none" strike="noStrike" kern="1200" cap="none" spc="0" normalizeH="0" baseline="0" noProof="0" dirty="0">
                        <a:ln>
                          <a:noFill/>
                        </a:ln>
                        <a:solidFill>
                          <a:schemeClr val="tx1"/>
                        </a:solidFill>
                        <a:effectLst/>
                        <a:uLnTx/>
                        <a:uFillTx/>
                        <a:latin typeface="Arial"/>
                        <a:ea typeface="+mn-ea"/>
                        <a:cs typeface="+mn-cs"/>
                      </a:endParaRP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41 399 355</a:t>
                      </a:r>
                    </a:p>
                  </a:txBody>
                  <a:tcPr marL="91427" marR="91427" marT="45708" marB="45708">
                    <a:solidFill>
                      <a:srgbClr val="8DEDEB"/>
                    </a:solidFill>
                  </a:tcPr>
                </a:tc>
              </a:tr>
              <a:tr h="4411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smtClean="0">
                          <a:ln>
                            <a:noFill/>
                          </a:ln>
                          <a:solidFill>
                            <a:schemeClr val="tx1"/>
                          </a:solidFill>
                          <a:effectLst/>
                          <a:uLnTx/>
                          <a:uFillTx/>
                          <a:latin typeface="Arial"/>
                          <a:ea typeface="+mn-ea"/>
                          <a:cs typeface="+mn-cs"/>
                        </a:rPr>
                        <a:t>Rolnictwo </a:t>
                      </a:r>
                      <a:r>
                        <a:rPr kumimoji="0" lang="pl-PL" sz="1800" b="0" i="0" u="none" strike="noStrike" kern="1200" cap="none" spc="0" normalizeH="0" baseline="0" noProof="0" dirty="0">
                          <a:ln>
                            <a:noFill/>
                          </a:ln>
                          <a:solidFill>
                            <a:schemeClr val="tx1"/>
                          </a:solidFill>
                          <a:effectLst/>
                          <a:uLnTx/>
                          <a:uFillTx/>
                          <a:latin typeface="Arial"/>
                          <a:ea typeface="+mn-ea"/>
                          <a:cs typeface="+mn-cs"/>
                        </a:rPr>
                        <a:t>i łowiectwo</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37 515 295</a:t>
                      </a:r>
                    </a:p>
                  </a:txBody>
                  <a:tcPr marL="91427" marR="91427" marT="45708" marB="45708">
                    <a:solidFill>
                      <a:srgbClr val="8DEDEB"/>
                    </a:solidFill>
                  </a:tcPr>
                </a:tc>
              </a:tr>
              <a:tr h="4411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latin typeface="Arial"/>
                          <a:ea typeface="+mn-ea"/>
                          <a:cs typeface="+mn-cs"/>
                        </a:rPr>
                        <a:t>Pozostałe wydatki </a:t>
                      </a: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smtClean="0">
                          <a:ln>
                            <a:noFill/>
                          </a:ln>
                          <a:solidFill>
                            <a:schemeClr val="tx1"/>
                          </a:solidFill>
                          <a:effectLst/>
                          <a:uLnTx/>
                          <a:uFillTx/>
                          <a:latin typeface="Arial"/>
                          <a:ea typeface="+mn-ea"/>
                          <a:cs typeface="+mn-cs"/>
                        </a:rPr>
                        <a:t>101 100 690</a:t>
                      </a:r>
                      <a:endParaRPr kumimoji="0" lang="pl-PL" sz="2000" b="0" i="0" u="none" strike="noStrike" kern="1200" cap="none" spc="0" normalizeH="0" baseline="0" noProof="0" dirty="0">
                        <a:ln>
                          <a:noFill/>
                        </a:ln>
                        <a:solidFill>
                          <a:schemeClr val="tx1"/>
                        </a:solidFill>
                        <a:effectLst/>
                        <a:uLnTx/>
                        <a:uFillTx/>
                        <a:latin typeface="Arial"/>
                        <a:ea typeface="+mn-ea"/>
                        <a:cs typeface="+mn-cs"/>
                      </a:endParaRPr>
                    </a:p>
                  </a:txBody>
                  <a:tcPr marL="91427" marR="91427" marT="45708" marB="45708">
                    <a:solidFill>
                      <a:srgbClr val="8DEDEB"/>
                    </a:solidFill>
                  </a:tcPr>
                </a:tc>
              </a:tr>
              <a:tr h="485215">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pl-PL" sz="2000" b="1" i="0" u="none" strike="noStrike" kern="1200" cap="none" spc="0" normalizeH="0" baseline="0" noProof="0" dirty="0" smtClean="0">
                          <a:ln>
                            <a:noFill/>
                          </a:ln>
                          <a:solidFill>
                            <a:schemeClr val="tx1"/>
                          </a:solidFill>
                          <a:effectLst/>
                          <a:uLnTx/>
                          <a:uFillTx/>
                          <a:latin typeface="Tahoma" pitchFamily="34" charset="0"/>
                          <a:ea typeface="+mn-ea"/>
                          <a:cs typeface="+mn-cs"/>
                        </a:rPr>
                        <a:t>             </a:t>
                      </a:r>
                      <a:r>
                        <a:rPr kumimoji="0" lang="pl-PL" sz="2000" b="1" i="0" u="none" strike="noStrike" kern="1200" cap="none" spc="0" normalizeH="0" baseline="0" noProof="0" dirty="0">
                          <a:ln>
                            <a:noFill/>
                          </a:ln>
                          <a:solidFill>
                            <a:schemeClr val="tx1"/>
                          </a:solidFill>
                          <a:effectLst/>
                          <a:uLnTx/>
                          <a:uFillTx/>
                          <a:latin typeface="Tahoma" pitchFamily="34" charset="0"/>
                          <a:ea typeface="+mn-ea"/>
                          <a:cs typeface="+mn-cs"/>
                        </a:rPr>
                        <a:t> </a:t>
                      </a:r>
                      <a:r>
                        <a:rPr kumimoji="0" lang="pl-PL" sz="2000" b="1" i="0" u="none" strike="noStrike" kern="1200" cap="none" spc="0" normalizeH="0" baseline="0" noProof="0" dirty="0" smtClean="0">
                          <a:ln>
                            <a:noFill/>
                          </a:ln>
                          <a:solidFill>
                            <a:schemeClr val="tx1"/>
                          </a:solidFill>
                          <a:effectLst/>
                          <a:uLnTx/>
                          <a:uFillTx/>
                          <a:latin typeface="Tahoma" pitchFamily="34" charset="0"/>
                          <a:ea typeface="+mn-ea"/>
                          <a:cs typeface="+mn-cs"/>
                        </a:rPr>
                        <a:t>                   Razem</a:t>
                      </a:r>
                      <a:endParaRPr kumimoji="0" lang="pl-PL" sz="2000" b="1" i="0" u="none" strike="noStrike" kern="1200" cap="none" spc="0" normalizeH="0" baseline="0" noProof="0" dirty="0">
                        <a:ln>
                          <a:noFill/>
                        </a:ln>
                        <a:solidFill>
                          <a:schemeClr val="tx1"/>
                        </a:solidFill>
                        <a:effectLst/>
                        <a:highlight>
                          <a:srgbClr val="FF0000"/>
                        </a:highlight>
                        <a:uLnTx/>
                        <a:uFillTx/>
                        <a:latin typeface="Tahoma" pitchFamily="34" charset="0"/>
                        <a:ea typeface="+mn-ea"/>
                        <a:cs typeface="+mn-cs"/>
                      </a:endParaRPr>
                    </a:p>
                  </a:txBody>
                  <a:tcPr marL="91427" marR="91427" marT="45708" marB="45708">
                    <a:solidFill>
                      <a:srgbClr val="8DEDEB"/>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pl-PL" sz="2400" b="1" i="0" u="none" strike="noStrike" kern="1200" cap="none" spc="0" normalizeH="0" baseline="0" noProof="0" dirty="0" smtClean="0">
                          <a:ln>
                            <a:noFill/>
                          </a:ln>
                          <a:solidFill>
                            <a:schemeClr val="tx1"/>
                          </a:solidFill>
                          <a:effectLst/>
                          <a:uLnTx/>
                          <a:uFillTx/>
                          <a:latin typeface="Arial CE"/>
                          <a:ea typeface="+mn-ea"/>
                          <a:cs typeface="+mn-cs"/>
                        </a:rPr>
                        <a:t>2 083 083 806</a:t>
                      </a:r>
                      <a:endParaRPr kumimoji="0" lang="pl-PL" sz="2400" b="1" i="0" u="none" strike="noStrike" kern="1200" cap="none" spc="0" normalizeH="0" baseline="0" noProof="0" dirty="0">
                        <a:ln>
                          <a:noFill/>
                        </a:ln>
                        <a:solidFill>
                          <a:schemeClr val="tx1"/>
                        </a:solidFill>
                        <a:effectLst/>
                        <a:uLnTx/>
                        <a:uFillTx/>
                        <a:latin typeface="Arial CE"/>
                        <a:ea typeface="+mn-ea"/>
                        <a:cs typeface="+mn-cs"/>
                      </a:endParaRPr>
                    </a:p>
                  </a:txBody>
                  <a:tcPr marL="91427" marR="91427" marT="45708" marB="45708">
                    <a:solidFill>
                      <a:srgbClr val="8DEDEB"/>
                    </a:solidFill>
                  </a:tcPr>
                </a:tc>
              </a:tr>
            </a:tbl>
          </a:graphicData>
        </a:graphic>
      </p:graphicFrame>
    </p:spTree>
    <p:extLst>
      <p:ext uri="{BB962C8B-B14F-4D97-AF65-F5344CB8AC3E}">
        <p14:creationId xmlns:p14="http://schemas.microsoft.com/office/powerpoint/2010/main" val="4018806355"/>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a:bodyPr>
          <a:lstStyle>
            <a:lvl1pPr defTabSz="461518">
              <a:spcBef>
                <a:spcPts val="100"/>
              </a:spcBef>
              <a:defRPr sz="3792"/>
            </a:lvl1pPr>
          </a:lstStyle>
          <a:p>
            <a:pPr lvl="0">
              <a:defRPr sz="1800" b="0">
                <a:solidFill>
                  <a:srgbClr val="000000"/>
                </a:solidFill>
              </a:defRPr>
            </a:pPr>
            <a:r>
              <a:rPr lang="pl-PL" sz="3790" b="1" dirty="0">
                <a:solidFill>
                  <a:schemeClr val="tx1"/>
                </a:solidFill>
              </a:rPr>
              <a:t>Struktura wydatków budżetu Województwa </a:t>
            </a:r>
            <a:br>
              <a:rPr lang="pl-PL" sz="3790" b="1" dirty="0">
                <a:solidFill>
                  <a:schemeClr val="tx1"/>
                </a:solidFill>
              </a:rPr>
            </a:br>
            <a:r>
              <a:rPr lang="pl-PL" sz="3790" b="1" dirty="0">
                <a:solidFill>
                  <a:schemeClr val="tx1"/>
                </a:solidFill>
              </a:rPr>
              <a:t>w </a:t>
            </a:r>
            <a:r>
              <a:rPr lang="pl-PL" sz="3790" b="1" dirty="0" smtClean="0">
                <a:solidFill>
                  <a:schemeClr val="tx1"/>
                </a:solidFill>
              </a:rPr>
              <a:t>2020 </a:t>
            </a:r>
            <a:r>
              <a:rPr lang="pl-PL" sz="3790" b="1" dirty="0">
                <a:solidFill>
                  <a:schemeClr val="tx1"/>
                </a:solidFill>
              </a:rPr>
              <a:t>roku</a:t>
            </a:r>
            <a:endParaRPr sz="3790" b="1" dirty="0">
              <a:solidFill>
                <a:schemeClr val="tx1"/>
              </a:solidFill>
            </a:endParaRPr>
          </a:p>
        </p:txBody>
      </p:sp>
      <p:graphicFrame>
        <p:nvGraphicFramePr>
          <p:cNvPr id="8" name="Wykres 7"/>
          <p:cNvGraphicFramePr>
            <a:graphicFrameLocks/>
          </p:cNvGraphicFramePr>
          <p:nvPr>
            <p:extLst>
              <p:ext uri="{D42A27DB-BD31-4B8C-83A1-F6EECF244321}">
                <p14:modId xmlns:p14="http://schemas.microsoft.com/office/powerpoint/2010/main" val="3115441591"/>
              </p:ext>
            </p:extLst>
          </p:nvPr>
        </p:nvGraphicFramePr>
        <p:xfrm>
          <a:off x="508000" y="1876425"/>
          <a:ext cx="11201399" cy="75247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857519"/>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fontScale="90000"/>
          </a:bodyPr>
          <a:lstStyle>
            <a:lvl1pPr defTabSz="461518">
              <a:spcBef>
                <a:spcPts val="100"/>
              </a:spcBef>
              <a:defRPr sz="3792"/>
            </a:lvl1pPr>
          </a:lstStyle>
          <a:p>
            <a:pPr lvl="0">
              <a:defRPr sz="1800" b="0">
                <a:solidFill>
                  <a:srgbClr val="000000"/>
                </a:solidFill>
              </a:defRPr>
            </a:pPr>
            <a:r>
              <a:rPr lang="pl-PL" sz="4200" b="1" dirty="0">
                <a:solidFill>
                  <a:schemeClr val="tx1"/>
                </a:solidFill>
              </a:rPr>
              <a:t>Udział wydatków inwestycyjnych </a:t>
            </a:r>
            <a:br>
              <a:rPr lang="pl-PL" sz="4200" b="1" dirty="0">
                <a:solidFill>
                  <a:schemeClr val="tx1"/>
                </a:solidFill>
              </a:rPr>
            </a:br>
            <a:r>
              <a:rPr lang="pl-PL" sz="4200" b="1" dirty="0">
                <a:solidFill>
                  <a:schemeClr val="tx1"/>
                </a:solidFill>
              </a:rPr>
              <a:t>w ogóle wydatków w latach </a:t>
            </a:r>
            <a:r>
              <a:rPr lang="pl-PL" sz="4200" b="1" dirty="0" smtClean="0">
                <a:solidFill>
                  <a:schemeClr val="tx1"/>
                </a:solidFill>
              </a:rPr>
              <a:t>2013-2020</a:t>
            </a:r>
            <a:r>
              <a:rPr lang="pl-PL" sz="3790" b="1" dirty="0">
                <a:solidFill>
                  <a:schemeClr val="tx1"/>
                </a:solidFill>
              </a:rPr>
              <a:t/>
            </a:r>
            <a:br>
              <a:rPr lang="pl-PL" sz="3790" b="1" dirty="0">
                <a:solidFill>
                  <a:schemeClr val="tx1"/>
                </a:solidFill>
              </a:rPr>
            </a:br>
            <a:r>
              <a:rPr lang="pl-PL" sz="3600" b="1" dirty="0">
                <a:solidFill>
                  <a:schemeClr val="tx1"/>
                </a:solidFill>
              </a:rPr>
              <a:t>(plan na 01.01)</a:t>
            </a:r>
            <a:endParaRPr sz="3600" b="1" dirty="0">
              <a:solidFill>
                <a:schemeClr val="tx1"/>
              </a:solidFill>
            </a:endParaRPr>
          </a:p>
        </p:txBody>
      </p:sp>
      <p:graphicFrame>
        <p:nvGraphicFramePr>
          <p:cNvPr id="5" name="Object 5"/>
          <p:cNvGraphicFramePr>
            <a:graphicFrameLocks noChangeAspect="1"/>
          </p:cNvGraphicFramePr>
          <p:nvPr>
            <p:extLst>
              <p:ext uri="{D42A27DB-BD31-4B8C-83A1-F6EECF244321}">
                <p14:modId xmlns:p14="http://schemas.microsoft.com/office/powerpoint/2010/main" val="2177231259"/>
              </p:ext>
            </p:extLst>
          </p:nvPr>
        </p:nvGraphicFramePr>
        <p:xfrm>
          <a:off x="0" y="2290763"/>
          <a:ext cx="11834813" cy="6527800"/>
        </p:xfrm>
        <a:graphic>
          <a:graphicData uri="http://schemas.openxmlformats.org/presentationml/2006/ole">
            <mc:AlternateContent xmlns:mc="http://schemas.openxmlformats.org/markup-compatibility/2006">
              <mc:Choice xmlns:v="urn:schemas-microsoft-com:vml" Requires="v">
                <p:oleObj spid="_x0000_s16950" name="Arkusz" r:id="rId4" imgW="6038984" imgH="2924089" progId="Excel.Sheet.8">
                  <p:embed/>
                </p:oleObj>
              </mc:Choice>
              <mc:Fallback>
                <p:oleObj name="Arkusz" r:id="rId4" imgW="6038984" imgH="2924089" progId="Excel.Sheet.8">
                  <p:embed/>
                  <p:pic>
                    <p:nvPicPr>
                      <p:cNvPr id="0" name=""/>
                      <p:cNvPicPr>
                        <a:picLocks noChangeAspect="1" noChangeArrowheads="1"/>
                      </p:cNvPicPr>
                      <p:nvPr/>
                    </p:nvPicPr>
                    <p:blipFill>
                      <a:blip r:embed="rId5"/>
                      <a:srcRect/>
                      <a:stretch>
                        <a:fillRect/>
                      </a:stretch>
                    </p:blipFill>
                    <p:spPr bwMode="auto">
                      <a:xfrm>
                        <a:off x="0" y="2290763"/>
                        <a:ext cx="11834813" cy="65278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76903800"/>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prstGeom prst="rect">
            <a:avLst/>
          </a:prstGeom>
        </p:spPr>
        <p:txBody>
          <a:bodyPr>
            <a:normAutofit fontScale="90000"/>
          </a:bodyPr>
          <a:lstStyle>
            <a:lvl1pPr defTabSz="461518">
              <a:spcBef>
                <a:spcPts val="100"/>
              </a:spcBef>
              <a:defRPr sz="3792"/>
            </a:lvl1pPr>
          </a:lstStyle>
          <a:p>
            <a:pPr lvl="0">
              <a:defRPr sz="1800" b="0">
                <a:solidFill>
                  <a:srgbClr val="000000"/>
                </a:solidFill>
              </a:defRPr>
            </a:pPr>
            <a:r>
              <a:rPr lang="pl-PL" sz="4200" b="1" dirty="0">
                <a:solidFill>
                  <a:schemeClr val="tx1"/>
                </a:solidFill>
              </a:rPr>
              <a:t>Wydatki inwestycyjne z uwzględnieniem środków zagranicznych w latach </a:t>
            </a:r>
            <a:r>
              <a:rPr lang="pl-PL" sz="4200" b="1" dirty="0" smtClean="0">
                <a:solidFill>
                  <a:schemeClr val="tx1"/>
                </a:solidFill>
              </a:rPr>
              <a:t>2013-2020  (w mln zł)</a:t>
            </a:r>
            <a:r>
              <a:rPr lang="pl-PL" sz="4200" b="1" dirty="0">
                <a:solidFill>
                  <a:schemeClr val="tx1"/>
                </a:solidFill>
              </a:rPr>
              <a:t/>
            </a:r>
            <a:br>
              <a:rPr lang="pl-PL" sz="4200" b="1" dirty="0">
                <a:solidFill>
                  <a:schemeClr val="tx1"/>
                </a:solidFill>
              </a:rPr>
            </a:br>
            <a:r>
              <a:rPr lang="pl-PL" sz="3600" b="1" dirty="0">
                <a:solidFill>
                  <a:schemeClr val="tx1"/>
                </a:solidFill>
              </a:rPr>
              <a:t>(plan na 01.01)</a:t>
            </a:r>
            <a:endParaRPr sz="2700" b="1" dirty="0">
              <a:solidFill>
                <a:schemeClr val="tx1"/>
              </a:solidFill>
            </a:endParaRPr>
          </a:p>
        </p:txBody>
      </p:sp>
      <p:graphicFrame>
        <p:nvGraphicFramePr>
          <p:cNvPr id="4" name="Object 5"/>
          <p:cNvGraphicFramePr>
            <a:graphicFrameLocks noChangeAspect="1"/>
          </p:cNvGraphicFramePr>
          <p:nvPr>
            <p:extLst>
              <p:ext uri="{D42A27DB-BD31-4B8C-83A1-F6EECF244321}">
                <p14:modId xmlns:p14="http://schemas.microsoft.com/office/powerpoint/2010/main" val="1880531230"/>
              </p:ext>
            </p:extLst>
          </p:nvPr>
        </p:nvGraphicFramePr>
        <p:xfrm>
          <a:off x="141288" y="2384425"/>
          <a:ext cx="11936412" cy="6342063"/>
        </p:xfrm>
        <a:graphic>
          <a:graphicData uri="http://schemas.openxmlformats.org/presentationml/2006/ole">
            <mc:AlternateContent xmlns:mc="http://schemas.openxmlformats.org/markup-compatibility/2006">
              <mc:Choice xmlns:v="urn:schemas-microsoft-com:vml" Requires="v">
                <p:oleObj spid="_x0000_s17978" name="Arkusz" r:id="rId4" imgW="2009887" imgH="1657390" progId="Excel.Sheet.8">
                  <p:embed/>
                </p:oleObj>
              </mc:Choice>
              <mc:Fallback>
                <p:oleObj name="Arkusz" r:id="rId4" imgW="2009887" imgH="1657390" progId="Excel.Sheet.8">
                  <p:embed/>
                  <p:pic>
                    <p:nvPicPr>
                      <p:cNvPr id="0" name=""/>
                      <p:cNvPicPr>
                        <a:picLocks noGrp="1" noChangeAspect="1" noChangeArrowheads="1"/>
                      </p:cNvPicPr>
                      <p:nvPr/>
                    </p:nvPicPr>
                    <p:blipFill>
                      <a:blip r:embed="rId5"/>
                      <a:srcRect/>
                      <a:stretch>
                        <a:fillRect/>
                      </a:stretch>
                    </p:blipFill>
                    <p:spPr bwMode="auto">
                      <a:xfrm>
                        <a:off x="141288" y="2384425"/>
                        <a:ext cx="11936412" cy="6342063"/>
                      </a:xfrm>
                      <a:prstGeom prst="rect">
                        <a:avLst/>
                      </a:prstGeom>
                      <a:noFill/>
                      <a:ln>
                        <a:noFill/>
                      </a:ln>
                    </p:spPr>
                  </p:pic>
                </p:oleObj>
              </mc:Fallback>
            </mc:AlternateContent>
          </a:graphicData>
        </a:graphic>
      </p:graphicFrame>
      <p:sp>
        <p:nvSpPr>
          <p:cNvPr id="7" name="Text Box 6"/>
          <p:cNvSpPr txBox="1">
            <a:spLocks noChangeArrowheads="1"/>
          </p:cNvSpPr>
          <p:nvPr/>
        </p:nvSpPr>
        <p:spPr bwMode="auto">
          <a:xfrm>
            <a:off x="2128762" y="5159830"/>
            <a:ext cx="895286" cy="369332"/>
          </a:xfrm>
          <a:prstGeom prst="rect">
            <a:avLst/>
          </a:prstGeom>
          <a:noFill/>
          <a:ln w="9525">
            <a:noFill/>
            <a:miter lim="800000"/>
            <a:headEnd/>
            <a:tailEnd/>
          </a:ln>
        </p:spPr>
        <p:txBody>
          <a:bodyPr wrap="square">
            <a:spAutoFit/>
          </a:bodyPr>
          <a:lstStyle/>
          <a:p>
            <a:pPr>
              <a:spcBef>
                <a:spcPct val="50000"/>
              </a:spcBef>
              <a:defRPr/>
            </a:pPr>
            <a:r>
              <a:rPr lang="pl-PL" sz="1800" b="1" dirty="0" smtClean="0">
                <a:solidFill>
                  <a:schemeClr val="accent6">
                    <a:lumMod val="50000"/>
                  </a:schemeClr>
                </a:solidFill>
                <a:latin typeface="Tahoma" pitchFamily="34" charset="0"/>
                <a:cs typeface="+mn-cs"/>
              </a:rPr>
              <a:t>468,9</a:t>
            </a:r>
            <a:endParaRPr lang="pl-PL" sz="1600" b="1" dirty="0" smtClean="0">
              <a:solidFill>
                <a:schemeClr val="accent6">
                  <a:lumMod val="50000"/>
                </a:schemeClr>
              </a:solidFill>
              <a:latin typeface="Tahoma" pitchFamily="34" charset="0"/>
              <a:cs typeface="+mn-cs"/>
            </a:endParaRPr>
          </a:p>
        </p:txBody>
      </p:sp>
      <p:sp>
        <p:nvSpPr>
          <p:cNvPr id="9" name="Text Box 7"/>
          <p:cNvSpPr txBox="1">
            <a:spLocks noChangeArrowheads="1"/>
          </p:cNvSpPr>
          <p:nvPr/>
        </p:nvSpPr>
        <p:spPr bwMode="auto">
          <a:xfrm>
            <a:off x="10527284" y="3352980"/>
            <a:ext cx="982726" cy="400110"/>
          </a:xfrm>
          <a:prstGeom prst="rect">
            <a:avLst/>
          </a:prstGeom>
          <a:noFill/>
          <a:ln w="9525">
            <a:noFill/>
            <a:miter lim="800000"/>
            <a:headEnd/>
            <a:tailEnd/>
          </a:ln>
        </p:spPr>
        <p:txBody>
          <a:bodyPr wrap="square">
            <a:spAutoFit/>
          </a:bodyPr>
          <a:lstStyle/>
          <a:p>
            <a:pPr>
              <a:spcBef>
                <a:spcPct val="50000"/>
              </a:spcBef>
              <a:defRPr/>
            </a:pPr>
            <a:r>
              <a:rPr lang="pl-PL" sz="2000" b="1" dirty="0" smtClean="0">
                <a:solidFill>
                  <a:schemeClr val="accent6">
                    <a:lumMod val="50000"/>
                  </a:schemeClr>
                </a:solidFill>
                <a:latin typeface="Tahoma" pitchFamily="34" charset="0"/>
                <a:cs typeface="+mn-cs"/>
              </a:rPr>
              <a:t>924,5</a:t>
            </a:r>
            <a:endParaRPr lang="pl-PL" sz="1600" b="1" dirty="0" smtClean="0">
              <a:solidFill>
                <a:schemeClr val="accent6">
                  <a:lumMod val="50000"/>
                </a:schemeClr>
              </a:solidFill>
              <a:latin typeface="Tahoma" pitchFamily="34" charset="0"/>
              <a:cs typeface="+mn-cs"/>
            </a:endParaRPr>
          </a:p>
        </p:txBody>
      </p:sp>
      <p:sp>
        <p:nvSpPr>
          <p:cNvPr id="2" name="Prostokąt 1"/>
          <p:cNvSpPr/>
          <p:nvPr/>
        </p:nvSpPr>
        <p:spPr>
          <a:xfrm>
            <a:off x="9367156" y="4005717"/>
            <a:ext cx="846707" cy="369332"/>
          </a:xfrm>
          <a:prstGeom prst="rect">
            <a:avLst/>
          </a:prstGeom>
        </p:spPr>
        <p:txBody>
          <a:bodyPr wrap="none">
            <a:spAutoFit/>
          </a:bodyPr>
          <a:lstStyle/>
          <a:p>
            <a:pPr>
              <a:spcBef>
                <a:spcPct val="50000"/>
              </a:spcBef>
              <a:defRPr/>
            </a:pPr>
            <a:r>
              <a:rPr lang="pl-PL" sz="1800" b="1" dirty="0" smtClean="0">
                <a:solidFill>
                  <a:schemeClr val="accent6">
                    <a:lumMod val="50000"/>
                  </a:schemeClr>
                </a:solidFill>
                <a:latin typeface="Tahoma" pitchFamily="34" charset="0"/>
              </a:rPr>
              <a:t>825,8</a:t>
            </a:r>
            <a:endParaRPr lang="pl-PL" sz="1800" b="1" dirty="0">
              <a:solidFill>
                <a:schemeClr val="accent6">
                  <a:lumMod val="50000"/>
                </a:schemeClr>
              </a:solidFill>
              <a:latin typeface="Tahoma" pitchFamily="34" charset="0"/>
            </a:endParaRPr>
          </a:p>
        </p:txBody>
      </p:sp>
    </p:spTree>
    <p:extLst>
      <p:ext uri="{BB962C8B-B14F-4D97-AF65-F5344CB8AC3E}">
        <p14:creationId xmlns:p14="http://schemas.microsoft.com/office/powerpoint/2010/main" val="3382606865"/>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ln>
            <a:solidFill>
              <a:srgbClr val="414141">
                <a:lumMod val="25000"/>
                <a:lumOff val="75000"/>
                <a:alpha val="53000"/>
              </a:srgbClr>
            </a:solidFill>
          </a:ln>
        </p:spPr>
        <p:txBody>
          <a:bodyPr>
            <a:normAutofit fontScale="90000"/>
          </a:bodyPr>
          <a:lstStyle/>
          <a:p>
            <a:r>
              <a:rPr lang="pl-PL" b="1" dirty="0" smtClean="0">
                <a:solidFill>
                  <a:schemeClr val="tx1"/>
                </a:solidFill>
              </a:rPr>
              <a:t>Deficyt/Nadwyżka w </a:t>
            </a:r>
            <a:r>
              <a:rPr lang="pl-PL" b="1" dirty="0">
                <a:solidFill>
                  <a:schemeClr val="tx1"/>
                </a:solidFill>
              </a:rPr>
              <a:t>budżecie </a:t>
            </a:r>
            <a:br>
              <a:rPr lang="pl-PL" b="1" dirty="0">
                <a:solidFill>
                  <a:schemeClr val="tx1"/>
                </a:solidFill>
              </a:rPr>
            </a:br>
            <a:r>
              <a:rPr lang="pl-PL" b="1" dirty="0">
                <a:solidFill>
                  <a:schemeClr val="tx1"/>
                </a:solidFill>
              </a:rPr>
              <a:t>Województwa Małopolskiego </a:t>
            </a:r>
            <a:r>
              <a:rPr lang="pl-PL" b="1" dirty="0" smtClean="0">
                <a:solidFill>
                  <a:schemeClr val="tx1"/>
                </a:solidFill>
              </a:rPr>
              <a:t>2016-2021  </a:t>
            </a:r>
            <a:r>
              <a:rPr lang="pl-PL" sz="4400" b="1" dirty="0">
                <a:solidFill>
                  <a:schemeClr val="tx1"/>
                </a:solidFill>
              </a:rPr>
              <a:t/>
            </a:r>
            <a:br>
              <a:rPr lang="pl-PL" sz="4400" b="1" dirty="0">
                <a:solidFill>
                  <a:schemeClr val="tx1"/>
                </a:solidFill>
              </a:rPr>
            </a:br>
            <a:r>
              <a:rPr lang="pl-PL" sz="3300" b="1" dirty="0">
                <a:solidFill>
                  <a:schemeClr val="tx1"/>
                </a:solidFill>
              </a:rPr>
              <a:t>(plan na </a:t>
            </a:r>
            <a:r>
              <a:rPr lang="pl-PL" sz="3300" b="1" dirty="0" smtClean="0">
                <a:solidFill>
                  <a:schemeClr val="tx1"/>
                </a:solidFill>
              </a:rPr>
              <a:t>01.01)</a:t>
            </a:r>
            <a:br>
              <a:rPr lang="pl-PL" sz="3300" b="1" dirty="0" smtClean="0">
                <a:solidFill>
                  <a:schemeClr val="tx1"/>
                </a:solidFill>
              </a:rPr>
            </a:br>
            <a:r>
              <a:rPr lang="pl-PL" sz="2700" b="1" dirty="0" smtClean="0">
                <a:solidFill>
                  <a:schemeClr val="tx1"/>
                </a:solidFill>
              </a:rPr>
              <a:t>(</a:t>
            </a:r>
            <a:r>
              <a:rPr lang="pl-PL" sz="2700" b="1" dirty="0">
                <a:solidFill>
                  <a:schemeClr val="tx1"/>
                </a:solidFill>
              </a:rPr>
              <a:t>w zł)</a:t>
            </a:r>
            <a:endParaRPr lang="pl-PL" sz="2700" dirty="0"/>
          </a:p>
        </p:txBody>
      </p:sp>
      <p:graphicFrame>
        <p:nvGraphicFramePr>
          <p:cNvPr id="5" name="Wykres 4"/>
          <p:cNvGraphicFramePr>
            <a:graphicFrameLocks/>
          </p:cNvGraphicFramePr>
          <p:nvPr>
            <p:extLst>
              <p:ext uri="{D42A27DB-BD31-4B8C-83A1-F6EECF244321}">
                <p14:modId xmlns:p14="http://schemas.microsoft.com/office/powerpoint/2010/main" val="521086577"/>
              </p:ext>
            </p:extLst>
          </p:nvPr>
        </p:nvGraphicFramePr>
        <p:xfrm>
          <a:off x="-509286" y="2675347"/>
          <a:ext cx="12584054" cy="59866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38531081"/>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508000" y="379413"/>
            <a:ext cx="11988800" cy="571500"/>
          </a:xfrm>
        </p:spPr>
        <p:txBody>
          <a:bodyPr>
            <a:normAutofit/>
          </a:bodyPr>
          <a:lstStyle>
            <a:lvl1pPr defTabSz="461518">
              <a:spcBef>
                <a:spcPts val="100"/>
              </a:spcBef>
              <a:defRPr sz="3792"/>
            </a:lvl1pPr>
          </a:lstStyle>
          <a:p>
            <a:pPr algn="ctr">
              <a:defRPr sz="1800" b="0">
                <a:solidFill>
                  <a:srgbClr val="000000"/>
                </a:solidFill>
              </a:defRPr>
            </a:pPr>
            <a:r>
              <a:rPr lang="pl-PL" sz="3790" b="1" dirty="0">
                <a:solidFill>
                  <a:schemeClr val="tx1"/>
                </a:solidFill>
              </a:rPr>
              <a:t>Rating Województwa</a:t>
            </a:r>
            <a:endParaRPr sz="3790" b="1" dirty="0">
              <a:solidFill>
                <a:schemeClr val="tx1"/>
              </a:solidFill>
            </a:endParaRPr>
          </a:p>
        </p:txBody>
      </p:sp>
      <p:graphicFrame>
        <p:nvGraphicFramePr>
          <p:cNvPr id="5" name="Obiekt 4"/>
          <p:cNvGraphicFramePr>
            <a:graphicFrameLocks noGrp="1" noChangeAspect="1"/>
          </p:cNvGraphicFramePr>
          <p:nvPr>
            <p:extLst>
              <p:ext uri="{D42A27DB-BD31-4B8C-83A1-F6EECF244321}">
                <p14:modId xmlns:p14="http://schemas.microsoft.com/office/powerpoint/2010/main" val="893036483"/>
              </p:ext>
            </p:extLst>
          </p:nvPr>
        </p:nvGraphicFramePr>
        <p:xfrm>
          <a:off x="678426" y="1113453"/>
          <a:ext cx="11695471" cy="7396367"/>
        </p:xfrm>
        <a:graphic>
          <a:graphicData uri="http://schemas.openxmlformats.org/presentationml/2006/ole">
            <mc:AlternateContent xmlns:mc="http://schemas.openxmlformats.org/markup-compatibility/2006">
              <mc:Choice xmlns:v="urn:schemas-microsoft-com:vml" Requires="v">
                <p:oleObj spid="_x0000_s29079" name="Document" r:id="rId4" imgW="6039334" imgH="4829891" progId="Word.Document.8">
                  <p:embed/>
                </p:oleObj>
              </mc:Choice>
              <mc:Fallback>
                <p:oleObj name="Document" r:id="rId4" imgW="6039334" imgH="4829891" progId="Word.Documen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426" y="1113453"/>
                        <a:ext cx="11695471" cy="739636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989764148"/>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201863" y="1197624"/>
            <a:ext cx="11988800" cy="571500"/>
          </a:xfrm>
          <a:prstGeom prst="rect">
            <a:avLst/>
          </a:prstGeom>
        </p:spPr>
        <p:txBody>
          <a:bodyPr>
            <a:normAutofit fontScale="90000"/>
          </a:bodyPr>
          <a:lstStyle>
            <a:lvl1pPr defTabSz="461518">
              <a:spcBef>
                <a:spcPts val="100"/>
              </a:spcBef>
              <a:defRPr sz="3792"/>
            </a:lvl1pPr>
          </a:lstStyle>
          <a:p>
            <a:pPr algn="ctr">
              <a:defRPr sz="1800" b="0">
                <a:solidFill>
                  <a:srgbClr val="000000"/>
                </a:solidFill>
              </a:defRPr>
            </a:pPr>
            <a:r>
              <a:rPr lang="pl-PL" altLang="pl-PL" sz="4000" dirty="0">
                <a:solidFill>
                  <a:schemeClr val="tx1"/>
                </a:solidFill>
              </a:rPr>
              <a:t>Projekt budżetu Województwa Małopolskiego </a:t>
            </a:r>
            <a:r>
              <a:rPr lang="pl-PL" altLang="pl-PL" sz="4000" dirty="0" smtClean="0">
                <a:solidFill>
                  <a:schemeClr val="tx1"/>
                </a:solidFill>
              </a:rPr>
              <a:t>2020</a:t>
            </a:r>
            <a:r>
              <a:rPr lang="pl-PL" altLang="pl-PL" sz="3600" dirty="0">
                <a:solidFill>
                  <a:schemeClr val="tx1"/>
                </a:solidFill>
              </a:rPr>
              <a:t/>
            </a:r>
            <a:br>
              <a:rPr lang="pl-PL" altLang="pl-PL" sz="3600" dirty="0">
                <a:solidFill>
                  <a:schemeClr val="tx1"/>
                </a:solidFill>
              </a:rPr>
            </a:br>
            <a:r>
              <a:rPr lang="pl-PL" altLang="pl-PL" sz="3200" dirty="0">
                <a:solidFill>
                  <a:schemeClr val="tx1"/>
                </a:solidFill>
              </a:rPr>
              <a:t>Kontekst ogólnopolski</a:t>
            </a:r>
            <a:br>
              <a:rPr lang="pl-PL" altLang="pl-PL" sz="3200" dirty="0">
                <a:solidFill>
                  <a:schemeClr val="tx1"/>
                </a:solidFill>
              </a:rPr>
            </a:br>
            <a:r>
              <a:rPr lang="pl-PL" sz="2200" b="1" dirty="0">
                <a:solidFill>
                  <a:schemeClr val="tx1"/>
                </a:solidFill>
              </a:rPr>
              <a:t>Dochody województw zaplanowane w projekcie budżetu na </a:t>
            </a:r>
            <a:r>
              <a:rPr lang="pl-PL" sz="2200" b="1" dirty="0" smtClean="0">
                <a:solidFill>
                  <a:schemeClr val="tx1"/>
                </a:solidFill>
              </a:rPr>
              <a:t>2020 </a:t>
            </a:r>
            <a:r>
              <a:rPr lang="pl-PL" sz="2200" b="1" dirty="0">
                <a:solidFill>
                  <a:schemeClr val="tx1"/>
                </a:solidFill>
              </a:rPr>
              <a:t>r.</a:t>
            </a:r>
            <a:br>
              <a:rPr lang="pl-PL" sz="2200" b="1" dirty="0">
                <a:solidFill>
                  <a:schemeClr val="tx1"/>
                </a:solidFill>
              </a:rPr>
            </a:br>
            <a:endParaRPr sz="2200" b="1" dirty="0">
              <a:solidFill>
                <a:schemeClr val="tx1"/>
              </a:solidFill>
            </a:endParaRPr>
          </a:p>
        </p:txBody>
      </p:sp>
      <p:graphicFrame>
        <p:nvGraphicFramePr>
          <p:cNvPr id="2" name="Wykres 7"/>
          <p:cNvGraphicFramePr>
            <a:graphicFrameLocks/>
          </p:cNvGraphicFramePr>
          <p:nvPr>
            <p:extLst>
              <p:ext uri="{D42A27DB-BD31-4B8C-83A1-F6EECF244321}">
                <p14:modId xmlns:p14="http://schemas.microsoft.com/office/powerpoint/2010/main" val="3930910810"/>
              </p:ext>
            </p:extLst>
          </p:nvPr>
        </p:nvGraphicFramePr>
        <p:xfrm>
          <a:off x="0" y="1955736"/>
          <a:ext cx="11961845" cy="757081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0577392"/>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201863" y="1197624"/>
            <a:ext cx="11988800" cy="571500"/>
          </a:xfrm>
          <a:prstGeom prst="rect">
            <a:avLst/>
          </a:prstGeom>
        </p:spPr>
        <p:txBody>
          <a:bodyPr>
            <a:normAutofit fontScale="90000"/>
          </a:bodyPr>
          <a:lstStyle>
            <a:lvl1pPr defTabSz="461518">
              <a:spcBef>
                <a:spcPts val="100"/>
              </a:spcBef>
              <a:defRPr sz="3792"/>
            </a:lvl1pPr>
          </a:lstStyle>
          <a:p>
            <a:pPr algn="ctr">
              <a:defRPr sz="1800" b="0">
                <a:solidFill>
                  <a:srgbClr val="000000"/>
                </a:solidFill>
              </a:defRPr>
            </a:pPr>
            <a:r>
              <a:rPr lang="pl-PL" altLang="pl-PL" sz="4000" dirty="0">
                <a:solidFill>
                  <a:schemeClr val="tx1"/>
                </a:solidFill>
              </a:rPr>
              <a:t>Projekt budżetu Województwa Małopolskiego </a:t>
            </a:r>
            <a:r>
              <a:rPr lang="pl-PL" altLang="pl-PL" sz="4000" dirty="0" smtClean="0">
                <a:solidFill>
                  <a:schemeClr val="tx1"/>
                </a:solidFill>
              </a:rPr>
              <a:t>2020</a:t>
            </a:r>
            <a:r>
              <a:rPr lang="pl-PL" altLang="pl-PL" sz="3600" dirty="0">
                <a:solidFill>
                  <a:schemeClr val="tx1"/>
                </a:solidFill>
              </a:rPr>
              <a:t/>
            </a:r>
            <a:br>
              <a:rPr lang="pl-PL" altLang="pl-PL" sz="3600" dirty="0">
                <a:solidFill>
                  <a:schemeClr val="tx1"/>
                </a:solidFill>
              </a:rPr>
            </a:br>
            <a:r>
              <a:rPr lang="pl-PL" altLang="pl-PL" sz="3200" dirty="0">
                <a:solidFill>
                  <a:schemeClr val="tx1"/>
                </a:solidFill>
              </a:rPr>
              <a:t>Kontekst ogólnopolski</a:t>
            </a:r>
            <a:br>
              <a:rPr lang="pl-PL" altLang="pl-PL" sz="3200" dirty="0">
                <a:solidFill>
                  <a:schemeClr val="tx1"/>
                </a:solidFill>
              </a:rPr>
            </a:br>
            <a:r>
              <a:rPr lang="pl-PL" altLang="pl-PL" sz="2200" b="1" dirty="0" smtClean="0">
                <a:solidFill>
                  <a:schemeClr val="tx1"/>
                </a:solidFill>
              </a:rPr>
              <a:t>Wydatki</a:t>
            </a:r>
            <a:r>
              <a:rPr lang="pl-PL" sz="2200" b="1" dirty="0" smtClean="0">
                <a:solidFill>
                  <a:schemeClr val="tx1"/>
                </a:solidFill>
              </a:rPr>
              <a:t> </a:t>
            </a:r>
            <a:r>
              <a:rPr lang="pl-PL" sz="2200" b="1" dirty="0">
                <a:solidFill>
                  <a:schemeClr val="tx1"/>
                </a:solidFill>
              </a:rPr>
              <a:t>województw zaplanowane w projekcie budżetu na </a:t>
            </a:r>
            <a:r>
              <a:rPr lang="pl-PL" sz="2200" b="1" dirty="0" smtClean="0">
                <a:solidFill>
                  <a:schemeClr val="tx1"/>
                </a:solidFill>
              </a:rPr>
              <a:t>2020 </a:t>
            </a:r>
            <a:r>
              <a:rPr lang="pl-PL" sz="2200" b="1" dirty="0">
                <a:solidFill>
                  <a:schemeClr val="tx1"/>
                </a:solidFill>
              </a:rPr>
              <a:t>r.</a:t>
            </a:r>
            <a:br>
              <a:rPr lang="pl-PL" sz="2200" b="1" dirty="0">
                <a:solidFill>
                  <a:schemeClr val="tx1"/>
                </a:solidFill>
              </a:rPr>
            </a:br>
            <a:endParaRPr sz="2200" b="1" dirty="0">
              <a:solidFill>
                <a:schemeClr val="tx1"/>
              </a:solidFill>
            </a:endParaRPr>
          </a:p>
        </p:txBody>
      </p:sp>
      <p:graphicFrame>
        <p:nvGraphicFramePr>
          <p:cNvPr id="2" name="Wykres 6"/>
          <p:cNvGraphicFramePr>
            <a:graphicFrameLocks/>
          </p:cNvGraphicFramePr>
          <p:nvPr>
            <p:extLst>
              <p:ext uri="{D42A27DB-BD31-4B8C-83A1-F6EECF244321}">
                <p14:modId xmlns:p14="http://schemas.microsoft.com/office/powerpoint/2010/main" val="1604199004"/>
              </p:ext>
            </p:extLst>
          </p:nvPr>
        </p:nvGraphicFramePr>
        <p:xfrm>
          <a:off x="410547" y="2128838"/>
          <a:ext cx="11551298" cy="65859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1575230"/>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6913" y="190500"/>
            <a:ext cx="655637" cy="240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6387"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525" y="8558213"/>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6388" name="Shape 60"/>
          <p:cNvSpPr>
            <a:spLocks noGrp="1"/>
          </p:cNvSpPr>
          <p:nvPr>
            <p:ph type="title"/>
          </p:nvPr>
        </p:nvSpPr>
        <p:spPr>
          <a:xfrm>
            <a:off x="-31750" y="0"/>
            <a:ext cx="12814300" cy="2541588"/>
          </a:xfrm>
        </p:spPr>
        <p:txBody>
          <a:bodyPr/>
          <a:lstStyle/>
          <a:p>
            <a:pPr eaLnBrk="1" hangingPunct="1">
              <a:lnSpc>
                <a:spcPct val="150000"/>
              </a:lnSpc>
            </a:pPr>
            <a:r>
              <a:rPr lang="pl-PL" altLang="pl-PL" sz="4400" b="1" dirty="0" smtClean="0">
                <a:solidFill>
                  <a:srgbClr val="8CC63E"/>
                </a:solidFill>
                <a:cs typeface="Arial" panose="020B0604020202020204" pitchFamily="34" charset="0"/>
              </a:rPr>
              <a:t>Ważniejsze przedsięwzięcia</a:t>
            </a:r>
            <a:br>
              <a:rPr lang="pl-PL" altLang="pl-PL" sz="4400" b="1" dirty="0" smtClean="0">
                <a:solidFill>
                  <a:srgbClr val="8CC63E"/>
                </a:solidFill>
                <a:cs typeface="Arial" panose="020B0604020202020204" pitchFamily="34" charset="0"/>
              </a:rPr>
            </a:br>
            <a:r>
              <a:rPr lang="pl-PL" altLang="pl-PL" sz="4400" b="1" dirty="0" smtClean="0">
                <a:solidFill>
                  <a:srgbClr val="8CC63E"/>
                </a:solidFill>
                <a:cs typeface="Arial" panose="020B0604020202020204" pitchFamily="34" charset="0"/>
              </a:rPr>
              <a:t>do realizacji w 2020 roku</a:t>
            </a:r>
          </a:p>
        </p:txBody>
      </p:sp>
      <p:grpSp>
        <p:nvGrpSpPr>
          <p:cNvPr id="16389" name="Grupa 1"/>
          <p:cNvGrpSpPr>
            <a:grpSpLocks/>
          </p:cNvGrpSpPr>
          <p:nvPr/>
        </p:nvGrpSpPr>
        <p:grpSpPr bwMode="auto">
          <a:xfrm>
            <a:off x="492125" y="2974975"/>
            <a:ext cx="12290425" cy="5461000"/>
            <a:chOff x="471818" y="2733708"/>
            <a:chExt cx="12290400" cy="5460078"/>
          </a:xfrm>
        </p:grpSpPr>
        <p:pic>
          <p:nvPicPr>
            <p:cNvPr id="16390" name="Picture 10" descr="https://www.malopolska.pl/_cache/news--2018/790-790/fit/Noc_naukowcow17_web_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7594" y="5379017"/>
              <a:ext cx="4211637" cy="28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7" descr="C:\Users\mkosc\Pictures\Saved Pictures\pociĄ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58200" y="5466274"/>
              <a:ext cx="4095769" cy="272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10" descr="https://www.malopolska.pl/_cache/news--2018/790-790/fit/landscape10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66556" y="2733708"/>
              <a:ext cx="4096800" cy="272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9" descr="https://www.malopolska.pl/_cache/news--2018/1700-956/fit/xxDSC_6468xxx1000_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1818" y="2733708"/>
              <a:ext cx="4096800" cy="2732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12" descr="Display jezioro czorsztynskie  2 k.ba%c5%84kowsk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7016" y="5443265"/>
              <a:ext cx="4096800" cy="2729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6" descr="C:\Users\mkosc\Pictures\Saved Pictures\strazak1000x[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65418" y="2745535"/>
              <a:ext cx="4096800" cy="272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02930905"/>
      </p:ext>
    </p:extLst>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75" y="9188450"/>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411"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66563" y="301625"/>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181547" y="268267"/>
            <a:ext cx="12341225" cy="74892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eaLnBrk="1" fontAlgn="auto" latinLnBrk="1" hangingPunct="1">
              <a:spcBef>
                <a:spcPts val="0"/>
              </a:spcBef>
              <a:spcAft>
                <a:spcPts val="0"/>
              </a:spcAft>
              <a:defRPr/>
            </a:pPr>
            <a:endParaRPr lang="pl-PL" sz="2000" b="1" kern="0" dirty="0">
              <a:solidFill>
                <a:srgbClr val="0A0A0A"/>
              </a:solidFill>
              <a:latin typeface="Roboto Regular"/>
            </a:endParaRPr>
          </a:p>
          <a:p>
            <a:pPr marL="342900" indent="-342900" algn="l" latinLnBrk="1">
              <a:buFont typeface="Arial" panose="020B0604020202020204" pitchFamily="34" charset="0"/>
              <a:buChar char="•"/>
              <a:defRPr/>
            </a:pPr>
            <a:r>
              <a:rPr lang="pl-PL" sz="2000" b="1" dirty="0">
                <a:solidFill>
                  <a:schemeClr val="tx1">
                    <a:lumMod val="50000"/>
                  </a:schemeClr>
                </a:solidFill>
                <a:latin typeface="Roboto Regular"/>
              </a:rPr>
              <a:t>Dofinansowanie zadań związanych z organizacją regionalnych kolejowych </a:t>
            </a:r>
            <a:br>
              <a:rPr lang="pl-PL" sz="2000" b="1" dirty="0">
                <a:solidFill>
                  <a:schemeClr val="tx1">
                    <a:lumMod val="50000"/>
                  </a:schemeClr>
                </a:solidFill>
                <a:latin typeface="Roboto Regular"/>
              </a:rPr>
            </a:br>
            <a:r>
              <a:rPr lang="pl-PL" sz="2000" b="1" dirty="0">
                <a:solidFill>
                  <a:schemeClr val="tx1">
                    <a:lumMod val="50000"/>
                  </a:schemeClr>
                </a:solidFill>
                <a:latin typeface="Roboto Regular"/>
              </a:rPr>
              <a:t>przewozów pasażerskich                                                                                            </a:t>
            </a:r>
            <a:r>
              <a:rPr lang="pl-PL" sz="2000" b="1" dirty="0">
                <a:solidFill>
                  <a:srgbClr val="0070C0"/>
                </a:solidFill>
                <a:latin typeface="Roboto Regular"/>
              </a:rPr>
              <a:t>170,6 mln </a:t>
            </a:r>
            <a:r>
              <a:rPr lang="pl-PL" sz="2000" b="1" dirty="0" smtClean="0">
                <a:solidFill>
                  <a:srgbClr val="0070C0"/>
                </a:solidFill>
                <a:latin typeface="Roboto Regular"/>
              </a:rPr>
              <a:t>zł</a:t>
            </a:r>
          </a:p>
          <a:p>
            <a:pPr algn="l" latinLnBrk="1">
              <a:defRPr/>
            </a:pPr>
            <a:endParaRPr lang="pl-PL" sz="2000" b="1" dirty="0">
              <a:solidFill>
                <a:srgbClr val="0070C0"/>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sz="2000" b="1" kern="0" dirty="0" smtClean="0">
                <a:solidFill>
                  <a:schemeClr val="tx1">
                    <a:lumMod val="50000"/>
                  </a:schemeClr>
                </a:solidFill>
                <a:latin typeface="Roboto Regular"/>
              </a:rPr>
              <a:t>Obwodnica </a:t>
            </a:r>
            <a:r>
              <a:rPr lang="pl-PL" sz="2000" b="1" kern="0" dirty="0">
                <a:solidFill>
                  <a:schemeClr val="tx1">
                    <a:lumMod val="50000"/>
                  </a:schemeClr>
                </a:solidFill>
                <a:latin typeface="Roboto Regular"/>
              </a:rPr>
              <a:t>Tuchowa 				</a:t>
            </a:r>
            <a:r>
              <a:rPr lang="pl-PL" sz="2000" b="1" i="1" kern="0" dirty="0">
                <a:solidFill>
                  <a:srgbClr val="414141">
                    <a:lumMod val="50000"/>
                  </a:srgbClr>
                </a:solidFill>
                <a:latin typeface="Roboto Regular"/>
              </a:rPr>
              <a:t>						        </a:t>
            </a:r>
            <a:r>
              <a:rPr lang="pl-PL" sz="2000" b="1" i="1" kern="0" dirty="0" smtClean="0">
                <a:solidFill>
                  <a:srgbClr val="414141">
                    <a:lumMod val="50000"/>
                  </a:srgbClr>
                </a:solidFill>
                <a:latin typeface="Roboto Regular"/>
              </a:rPr>
              <a:t>        </a:t>
            </a:r>
            <a:r>
              <a:rPr lang="pl-PL" sz="2000" b="1" dirty="0" smtClean="0">
                <a:solidFill>
                  <a:srgbClr val="0070C0"/>
                </a:solidFill>
                <a:latin typeface="Roboto Regular"/>
              </a:rPr>
              <a:t>45,2</a:t>
            </a:r>
            <a:r>
              <a:rPr lang="pl-PL" sz="2000" b="1" kern="0" dirty="0" smtClean="0">
                <a:solidFill>
                  <a:srgbClr val="0070C0"/>
                </a:solidFill>
                <a:latin typeface="Roboto Regular"/>
              </a:rPr>
              <a:t> </a:t>
            </a:r>
            <a:r>
              <a:rPr lang="pl-PL" sz="2000" b="1" kern="0" dirty="0">
                <a:solidFill>
                  <a:srgbClr val="0070C0"/>
                </a:solidFill>
                <a:latin typeface="Roboto Regular"/>
              </a:rPr>
              <a:t>mln zł</a:t>
            </a:r>
            <a:endParaRPr lang="pl-PL" sz="2000" b="1" i="1" kern="0" dirty="0">
              <a:solidFill>
                <a:srgbClr val="414141">
                  <a:lumMod val="50000"/>
                </a:srgbClr>
              </a:solidFill>
              <a:latin typeface="Roboto Regular"/>
            </a:endParaRPr>
          </a:p>
          <a:p>
            <a:pPr marL="342900" indent="-342900" eaLnBrk="1" fontAlgn="auto" latinLnBrk="1" hangingPunct="1">
              <a:spcBef>
                <a:spcPts val="0"/>
              </a:spcBef>
              <a:spcAft>
                <a:spcPts val="0"/>
              </a:spcAft>
              <a:buFont typeface="Arial" panose="020B0604020202020204" pitchFamily="34" charset="0"/>
              <a:buChar char="•"/>
              <a:defRPr/>
            </a:pPr>
            <a:endParaRPr lang="pl-PL" sz="2000" b="1" kern="0" dirty="0">
              <a:solidFill>
                <a:srgbClr val="0A0A0A"/>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sz="2000" b="1" kern="0" dirty="0">
                <a:solidFill>
                  <a:schemeClr val="tx1">
                    <a:lumMod val="50000"/>
                  </a:schemeClr>
                </a:solidFill>
                <a:latin typeface="Roboto Regular"/>
              </a:rPr>
              <a:t>Rozbudowa DW 958 Chabówka-Zakopane 							</a:t>
            </a:r>
            <a:r>
              <a:rPr lang="pl-PL" sz="2000" b="1" kern="0" dirty="0" smtClean="0">
                <a:solidFill>
                  <a:schemeClr val="tx1">
                    <a:lumMod val="50000"/>
                  </a:schemeClr>
                </a:solidFill>
                <a:latin typeface="Roboto Regular"/>
              </a:rPr>
              <a:t>        </a:t>
            </a:r>
            <a:r>
              <a:rPr lang="pl-PL" sz="2000" b="1" dirty="0" smtClean="0">
                <a:solidFill>
                  <a:srgbClr val="0070C0"/>
                </a:solidFill>
                <a:latin typeface="Roboto Regular"/>
              </a:rPr>
              <a:t>39,6</a:t>
            </a:r>
            <a:r>
              <a:rPr lang="pl-PL" sz="2000" b="1" kern="0" dirty="0" smtClean="0">
                <a:solidFill>
                  <a:srgbClr val="0070C0"/>
                </a:solidFill>
                <a:latin typeface="Roboto Regular"/>
              </a:rPr>
              <a:t> </a:t>
            </a:r>
            <a:r>
              <a:rPr lang="pl-PL" sz="2000" b="1" kern="0" dirty="0">
                <a:solidFill>
                  <a:srgbClr val="0070C0"/>
                </a:solidFill>
                <a:latin typeface="Roboto Regular"/>
              </a:rPr>
              <a:t>mln </a:t>
            </a:r>
            <a:r>
              <a:rPr lang="pl-PL" sz="2000" b="1" kern="0" dirty="0" smtClean="0">
                <a:solidFill>
                  <a:srgbClr val="0070C0"/>
                </a:solidFill>
                <a:latin typeface="Roboto Regular"/>
              </a:rPr>
              <a:t>zł</a:t>
            </a:r>
          </a:p>
          <a:p>
            <a:pPr algn="l" eaLnBrk="1" fontAlgn="auto" latinLnBrk="1" hangingPunct="1">
              <a:spcBef>
                <a:spcPts val="0"/>
              </a:spcBef>
              <a:spcAft>
                <a:spcPts val="0"/>
              </a:spcAft>
              <a:defRPr/>
            </a:pPr>
            <a:endParaRPr lang="pl-PL" sz="2000" b="1" kern="0" dirty="0" smtClean="0">
              <a:solidFill>
                <a:srgbClr val="0070C0"/>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sz="2000" b="1" dirty="0" smtClean="0">
                <a:latin typeface="Roboto Regular"/>
              </a:rPr>
              <a:t>Obwodnica Skawiny - Etap II na odcinku od DK nr 44 do DW 953                           </a:t>
            </a:r>
            <a:r>
              <a:rPr lang="pl-PL" sz="2000" b="1" dirty="0" smtClean="0">
                <a:solidFill>
                  <a:srgbClr val="0070C0"/>
                </a:solidFill>
                <a:latin typeface="Roboto Regular"/>
              </a:rPr>
              <a:t>37,3 </a:t>
            </a:r>
            <a:r>
              <a:rPr lang="pl-PL" sz="2000" b="1" dirty="0">
                <a:solidFill>
                  <a:srgbClr val="0070C0"/>
                </a:solidFill>
                <a:latin typeface="Roboto Regular"/>
              </a:rPr>
              <a:t>mln </a:t>
            </a:r>
            <a:r>
              <a:rPr lang="pl-PL" sz="2000" b="1" dirty="0" smtClean="0">
                <a:solidFill>
                  <a:srgbClr val="0070C0"/>
                </a:solidFill>
                <a:latin typeface="Roboto Regular"/>
              </a:rPr>
              <a:t>zł</a:t>
            </a:r>
          </a:p>
          <a:p>
            <a:pPr algn="ctr" eaLnBrk="1" fontAlgn="auto" latinLnBrk="1" hangingPunct="1">
              <a:spcBef>
                <a:spcPts val="0"/>
              </a:spcBef>
              <a:spcAft>
                <a:spcPts val="0"/>
              </a:spcAft>
              <a:defRPr/>
            </a:pPr>
            <a:endParaRPr lang="pl-PL" sz="2000" b="1" kern="0" dirty="0">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sz="2000" b="1" dirty="0">
                <a:solidFill>
                  <a:schemeClr val="tx1">
                    <a:lumMod val="50000"/>
                  </a:schemeClr>
                </a:solidFill>
                <a:latin typeface="Roboto Regular"/>
              </a:rPr>
              <a:t>Rozbudowa DW 975 Paleśnica - Bartkowa Posadowa - </a:t>
            </a:r>
            <a:r>
              <a:rPr lang="pl-PL" sz="2000" b="1" dirty="0" smtClean="0">
                <a:solidFill>
                  <a:schemeClr val="tx1">
                    <a:lumMod val="50000"/>
                  </a:schemeClr>
                </a:solidFill>
                <a:latin typeface="Roboto Regular"/>
              </a:rPr>
              <a:t>Dąbrowa</a:t>
            </a:r>
            <a:r>
              <a:rPr lang="pl-PL" sz="2000" b="1" kern="0" dirty="0">
                <a:solidFill>
                  <a:schemeClr val="tx1">
                    <a:lumMod val="50000"/>
                  </a:schemeClr>
                </a:solidFill>
                <a:latin typeface="Roboto Regular"/>
              </a:rPr>
              <a:t>			</a:t>
            </a:r>
            <a:r>
              <a:rPr lang="pl-PL" sz="2000" b="1" kern="0" dirty="0" smtClean="0">
                <a:solidFill>
                  <a:schemeClr val="tx1">
                    <a:lumMod val="50000"/>
                  </a:schemeClr>
                </a:solidFill>
                <a:latin typeface="Roboto Regular"/>
              </a:rPr>
              <a:t>        </a:t>
            </a:r>
            <a:r>
              <a:rPr lang="pl-PL" sz="2000" b="1" kern="0" dirty="0" smtClean="0">
                <a:solidFill>
                  <a:srgbClr val="0070C0"/>
                </a:solidFill>
                <a:latin typeface="Roboto Regular"/>
              </a:rPr>
              <a:t>34,2 </a:t>
            </a:r>
            <a:r>
              <a:rPr lang="pl-PL" sz="2000" b="1" kern="0" dirty="0">
                <a:solidFill>
                  <a:srgbClr val="0070C0"/>
                </a:solidFill>
                <a:latin typeface="Roboto Regular"/>
              </a:rPr>
              <a:t>mln zł</a:t>
            </a:r>
          </a:p>
          <a:p>
            <a:pPr algn="l" eaLnBrk="1" fontAlgn="auto" latinLnBrk="1" hangingPunct="1">
              <a:spcBef>
                <a:spcPts val="0"/>
              </a:spcBef>
              <a:spcAft>
                <a:spcPts val="0"/>
              </a:spcAft>
              <a:defRPr/>
            </a:pPr>
            <a:endParaRPr lang="pl-PL" sz="2000" b="1" kern="0" dirty="0" smtClean="0">
              <a:solidFill>
                <a:srgbClr val="0070C0"/>
              </a:solidFill>
              <a:latin typeface="Roboto Regular"/>
            </a:endParaRPr>
          </a:p>
          <a:p>
            <a:pPr marL="342900" indent="-342900" algn="l" latinLnBrk="1">
              <a:buFont typeface="Arial" panose="020B0604020202020204" pitchFamily="34" charset="0"/>
              <a:buChar char="•"/>
              <a:defRPr/>
            </a:pPr>
            <a:r>
              <a:rPr lang="pl-PL" sz="2000" b="1" dirty="0">
                <a:solidFill>
                  <a:schemeClr val="tx1">
                    <a:lumMod val="50000"/>
                  </a:schemeClr>
                </a:solidFill>
                <a:latin typeface="Roboto Regular"/>
              </a:rPr>
              <a:t>Małopolska Karta Aglomeracyjna – budowa systemu zarządzania </a:t>
            </a:r>
            <a:br>
              <a:rPr lang="pl-PL" sz="2000" b="1" dirty="0">
                <a:solidFill>
                  <a:schemeClr val="tx1">
                    <a:lumMod val="50000"/>
                  </a:schemeClr>
                </a:solidFill>
                <a:latin typeface="Roboto Regular"/>
              </a:rPr>
            </a:br>
            <a:r>
              <a:rPr lang="pl-PL" sz="2000" b="1" dirty="0">
                <a:solidFill>
                  <a:schemeClr val="tx1">
                    <a:lumMod val="50000"/>
                  </a:schemeClr>
                </a:solidFill>
                <a:latin typeface="Roboto Regular"/>
              </a:rPr>
              <a:t>transportem zbiorowym, cz. II 							                                 </a:t>
            </a:r>
            <a:r>
              <a:rPr lang="pl-PL" sz="2000" b="1" dirty="0">
                <a:solidFill>
                  <a:srgbClr val="0070C0"/>
                </a:solidFill>
                <a:latin typeface="Roboto Regular"/>
              </a:rPr>
              <a:t>28,7 mln zł</a:t>
            </a:r>
          </a:p>
          <a:p>
            <a:pPr marL="342900" indent="-342900" algn="l" latinLnBrk="1">
              <a:buFont typeface="Arial" panose="020B0604020202020204" pitchFamily="34" charset="0"/>
              <a:buChar char="•"/>
              <a:defRPr/>
            </a:pPr>
            <a:endParaRPr lang="pl-PL" sz="2000" b="1" dirty="0" smtClean="0">
              <a:latin typeface="Roboto Regular"/>
            </a:endParaRPr>
          </a:p>
          <a:p>
            <a:pPr marL="342900" indent="-342900" algn="l" latinLnBrk="1">
              <a:buFont typeface="Arial" panose="020B0604020202020204" pitchFamily="34" charset="0"/>
              <a:buChar char="•"/>
              <a:defRPr/>
            </a:pPr>
            <a:r>
              <a:rPr lang="pl-PL" sz="2000" b="1" dirty="0" smtClean="0">
                <a:latin typeface="Roboto Regular"/>
              </a:rPr>
              <a:t>Modernizacja </a:t>
            </a:r>
            <a:r>
              <a:rPr lang="pl-PL" sz="2000" b="1" dirty="0">
                <a:latin typeface="Roboto Regular"/>
              </a:rPr>
              <a:t>odcinków dróg wojewódzkich                                                             </a:t>
            </a:r>
            <a:r>
              <a:rPr lang="pl-PL" sz="2000" b="1" dirty="0" smtClean="0">
                <a:latin typeface="Roboto Regular"/>
              </a:rPr>
              <a:t> </a:t>
            </a:r>
            <a:r>
              <a:rPr lang="pl-PL" sz="2000" b="1" dirty="0" smtClean="0">
                <a:solidFill>
                  <a:srgbClr val="0070C0"/>
                </a:solidFill>
                <a:latin typeface="Roboto Regular"/>
              </a:rPr>
              <a:t>22,5 </a:t>
            </a:r>
            <a:r>
              <a:rPr lang="pl-PL" sz="2000" b="1" dirty="0">
                <a:solidFill>
                  <a:srgbClr val="0070C0"/>
                </a:solidFill>
                <a:latin typeface="Roboto Regular"/>
              </a:rPr>
              <a:t>mln </a:t>
            </a:r>
            <a:r>
              <a:rPr lang="pl-PL" sz="2000" b="1" dirty="0" smtClean="0">
                <a:solidFill>
                  <a:srgbClr val="0070C0"/>
                </a:solidFill>
                <a:latin typeface="Roboto Regular"/>
              </a:rPr>
              <a:t>zł</a:t>
            </a:r>
          </a:p>
          <a:p>
            <a:pPr algn="l" latinLnBrk="1">
              <a:defRPr/>
            </a:pPr>
            <a:endParaRPr lang="pl-PL" sz="2000" b="1" dirty="0" smtClean="0">
              <a:solidFill>
                <a:srgbClr val="0070C0"/>
              </a:solidFill>
              <a:latin typeface="Roboto Regular"/>
            </a:endParaRPr>
          </a:p>
          <a:p>
            <a:pPr marL="342900" indent="-342900" algn="l" latinLnBrk="1">
              <a:buFont typeface="Arial" panose="020B0604020202020204" pitchFamily="34" charset="0"/>
              <a:buChar char="•"/>
              <a:defRPr/>
            </a:pPr>
            <a:r>
              <a:rPr lang="pl-PL" sz="2000" b="1" dirty="0">
                <a:solidFill>
                  <a:schemeClr val="tx1">
                    <a:lumMod val="50000"/>
                  </a:schemeClr>
                </a:solidFill>
                <a:latin typeface="Roboto Regular"/>
              </a:rPr>
              <a:t>Zadania realizowane przy współudziale samorządów </a:t>
            </a:r>
            <a:r>
              <a:rPr lang="pl-PL" sz="2000" b="1">
                <a:solidFill>
                  <a:schemeClr val="tx1">
                    <a:lumMod val="50000"/>
                  </a:schemeClr>
                </a:solidFill>
                <a:latin typeface="Roboto Regular"/>
              </a:rPr>
              <a:t>lokalnych</a:t>
            </a:r>
            <a:r>
              <a:rPr lang="pl-PL" sz="2000">
                <a:solidFill>
                  <a:schemeClr val="tx1">
                    <a:lumMod val="50000"/>
                  </a:schemeClr>
                </a:solidFill>
                <a:latin typeface="Roboto Regular"/>
              </a:rPr>
              <a:t>                           </a:t>
            </a:r>
            <a:r>
              <a:rPr lang="pl-PL" sz="2000" smtClean="0">
                <a:solidFill>
                  <a:schemeClr val="tx1">
                    <a:lumMod val="50000"/>
                  </a:schemeClr>
                </a:solidFill>
                <a:latin typeface="Roboto Regular"/>
              </a:rPr>
              <a:t>  </a:t>
            </a:r>
            <a:r>
              <a:rPr lang="pl-PL" sz="2000" b="1" smtClean="0">
                <a:solidFill>
                  <a:srgbClr val="0070C0"/>
                </a:solidFill>
                <a:latin typeface="Roboto Regular"/>
              </a:rPr>
              <a:t>18,1 </a:t>
            </a:r>
            <a:r>
              <a:rPr lang="pl-PL" sz="2000" b="1">
                <a:solidFill>
                  <a:srgbClr val="0070C0"/>
                </a:solidFill>
                <a:latin typeface="Roboto Regular"/>
              </a:rPr>
              <a:t>mln </a:t>
            </a:r>
            <a:r>
              <a:rPr lang="pl-PL" sz="2000" b="1" smtClean="0">
                <a:solidFill>
                  <a:srgbClr val="0070C0"/>
                </a:solidFill>
                <a:latin typeface="Roboto Regular"/>
              </a:rPr>
              <a:t>zł</a:t>
            </a:r>
          </a:p>
          <a:p>
            <a:pPr algn="l" latinLnBrk="1">
              <a:defRPr/>
            </a:pPr>
            <a:endParaRPr lang="pl-PL" sz="2000" b="1" dirty="0">
              <a:solidFill>
                <a:srgbClr val="0070C0"/>
              </a:solidFill>
              <a:latin typeface="Roboto Regular"/>
            </a:endParaRPr>
          </a:p>
          <a:p>
            <a:pPr marL="342900" indent="-342900" algn="l" latinLnBrk="1">
              <a:buFont typeface="Arial" panose="020B0604020202020204" pitchFamily="34" charset="0"/>
              <a:buChar char="•"/>
              <a:defRPr/>
            </a:pPr>
            <a:r>
              <a:rPr lang="pl-PL" sz="2000" b="1" dirty="0" smtClean="0">
                <a:solidFill>
                  <a:schemeClr val="tx1">
                    <a:lumMod val="50000"/>
                  </a:schemeClr>
                </a:solidFill>
                <a:latin typeface="Roboto Regular"/>
              </a:rPr>
              <a:t>Rozbudowa </a:t>
            </a:r>
            <a:r>
              <a:rPr lang="pl-PL" sz="2000" b="1" dirty="0">
                <a:solidFill>
                  <a:schemeClr val="tx1">
                    <a:lumMod val="50000"/>
                  </a:schemeClr>
                </a:solidFill>
                <a:latin typeface="Roboto Regular"/>
              </a:rPr>
              <a:t>DW 968 Lubień-</a:t>
            </a:r>
            <a:r>
              <a:rPr lang="pl-PL" sz="2000" b="1" dirty="0" err="1">
                <a:solidFill>
                  <a:schemeClr val="tx1">
                    <a:lumMod val="50000"/>
                  </a:schemeClr>
                </a:solidFill>
                <a:latin typeface="Roboto Regular"/>
              </a:rPr>
              <a:t>Zabrzeż</a:t>
            </a:r>
            <a:r>
              <a:rPr lang="pl-PL" sz="2000" b="1" dirty="0">
                <a:solidFill>
                  <a:schemeClr val="tx1">
                    <a:lumMod val="50000"/>
                  </a:schemeClr>
                </a:solidFill>
                <a:latin typeface="Roboto Regular"/>
              </a:rPr>
              <a:t> – etap II 							</a:t>
            </a:r>
            <a:r>
              <a:rPr lang="pl-PL" sz="2000" b="1" dirty="0" smtClean="0">
                <a:solidFill>
                  <a:schemeClr val="tx1">
                    <a:lumMod val="50000"/>
                  </a:schemeClr>
                </a:solidFill>
                <a:latin typeface="Roboto Regular"/>
              </a:rPr>
              <a:t>        </a:t>
            </a:r>
            <a:r>
              <a:rPr lang="pl-PL" sz="2000" b="1" dirty="0" smtClean="0">
                <a:solidFill>
                  <a:srgbClr val="0070C0"/>
                </a:solidFill>
                <a:latin typeface="Roboto Regular"/>
              </a:rPr>
              <a:t>15,6 </a:t>
            </a:r>
            <a:r>
              <a:rPr lang="pl-PL" sz="2000" b="1" dirty="0">
                <a:solidFill>
                  <a:srgbClr val="0070C0"/>
                </a:solidFill>
                <a:latin typeface="Roboto Regular"/>
              </a:rPr>
              <a:t>mln zł</a:t>
            </a:r>
            <a:r>
              <a:rPr lang="pl-PL" sz="2000" b="1" dirty="0">
                <a:latin typeface="Roboto Regular"/>
              </a:rPr>
              <a:t> </a:t>
            </a:r>
          </a:p>
          <a:p>
            <a:pPr algn="l" eaLnBrk="1" fontAlgn="auto" latinLnBrk="1" hangingPunct="1">
              <a:spcBef>
                <a:spcPts val="0"/>
              </a:spcBef>
              <a:spcAft>
                <a:spcPts val="0"/>
              </a:spcAft>
              <a:defRPr/>
            </a:pPr>
            <a:endParaRPr lang="pl-PL" sz="2000" b="1" kern="0" dirty="0" smtClean="0">
              <a:solidFill>
                <a:schemeClr val="tx1">
                  <a:lumMod val="50000"/>
                </a:schemeClr>
              </a:solidFill>
              <a:latin typeface="Roboto Regular"/>
            </a:endParaRPr>
          </a:p>
          <a:p>
            <a:pPr algn="l" eaLnBrk="1" fontAlgn="auto" latinLnBrk="1" hangingPunct="1">
              <a:spcBef>
                <a:spcPts val="0"/>
              </a:spcBef>
              <a:spcAft>
                <a:spcPts val="0"/>
              </a:spcAft>
              <a:defRPr/>
            </a:pPr>
            <a:endParaRPr lang="pl-PL" sz="2000" b="1" kern="0" dirty="0" smtClean="0">
              <a:solidFill>
                <a:srgbClr val="0070C0"/>
              </a:solidFill>
              <a:latin typeface="Roboto Regular"/>
            </a:endParaRPr>
          </a:p>
          <a:p>
            <a:pPr algn="l" eaLnBrk="1" fontAlgn="auto" latinLnBrk="1" hangingPunct="1">
              <a:spcBef>
                <a:spcPts val="0"/>
              </a:spcBef>
              <a:spcAft>
                <a:spcPts val="0"/>
              </a:spcAft>
              <a:defRPr/>
            </a:pPr>
            <a:endParaRPr lang="pl-PL" sz="2000" b="1" kern="0" dirty="0">
              <a:solidFill>
                <a:srgbClr val="0070C0"/>
              </a:solidFill>
              <a:latin typeface="Roboto Regular"/>
            </a:endParaRPr>
          </a:p>
          <a:p>
            <a:pPr marL="342900" indent="-342900" algn="ctr" eaLnBrk="1" fontAlgn="auto" latinLnBrk="1" hangingPunct="1">
              <a:spcBef>
                <a:spcPts val="0"/>
              </a:spcBef>
              <a:spcAft>
                <a:spcPts val="0"/>
              </a:spcAft>
              <a:buFont typeface="Arial" panose="020B0604020202020204" pitchFamily="34" charset="0"/>
              <a:buChar char="•"/>
              <a:defRPr/>
            </a:pPr>
            <a:endParaRPr lang="pl-PL" sz="2000" kern="0" dirty="0"/>
          </a:p>
        </p:txBody>
      </p:sp>
      <p:sp>
        <p:nvSpPr>
          <p:cNvPr id="17413" name="Shape 100"/>
          <p:cNvSpPr>
            <a:spLocks noGrp="1"/>
          </p:cNvSpPr>
          <p:nvPr>
            <p:ph type="title"/>
          </p:nvPr>
        </p:nvSpPr>
        <p:spPr>
          <a:xfrm>
            <a:off x="869727" y="-160421"/>
            <a:ext cx="10964863" cy="1219200"/>
          </a:xfrm>
        </p:spPr>
        <p:txBody>
          <a:bodyPr/>
          <a:lstStyle/>
          <a:p>
            <a:pPr defTabSz="460375" eaLnBrk="1" hangingPunct="1">
              <a:spcBef>
                <a:spcPts val="100"/>
              </a:spcBef>
            </a:pPr>
            <a:r>
              <a:rPr lang="pl-PL" altLang="pl-PL" sz="2800" b="1" dirty="0" smtClean="0">
                <a:solidFill>
                  <a:srgbClr val="000000"/>
                </a:solidFill>
              </a:rPr>
              <a:t/>
            </a:r>
            <a:br>
              <a:rPr lang="pl-PL" altLang="pl-PL" sz="2800" b="1" dirty="0" smtClean="0">
                <a:solidFill>
                  <a:srgbClr val="000000"/>
                </a:solidFill>
              </a:rPr>
            </a:br>
            <a:r>
              <a:rPr lang="pl-PL" altLang="pl-PL" sz="2800" b="1" dirty="0" smtClean="0">
                <a:solidFill>
                  <a:srgbClr val="8CC63E"/>
                </a:solidFill>
              </a:rPr>
              <a:t>Infrastruktura drogowa i transport</a:t>
            </a:r>
            <a:r>
              <a:rPr lang="pl-PL" altLang="pl-PL" sz="2800" b="1" dirty="0" smtClean="0">
                <a:solidFill>
                  <a:srgbClr val="0070C0"/>
                </a:solidFill>
              </a:rPr>
              <a:t/>
            </a:r>
            <a:br>
              <a:rPr lang="pl-PL" altLang="pl-PL" sz="2800" b="1" dirty="0" smtClean="0">
                <a:solidFill>
                  <a:srgbClr val="0070C0"/>
                </a:solidFill>
              </a:rPr>
            </a:br>
            <a:endParaRPr lang="pl-PL" altLang="pl-PL" sz="2800" b="1" dirty="0" smtClean="0">
              <a:solidFill>
                <a:srgbClr val="0070C0"/>
              </a:solidFill>
            </a:endParaRPr>
          </a:p>
        </p:txBody>
      </p:sp>
      <p:pic>
        <p:nvPicPr>
          <p:cNvPr id="17414" name="Picture 7" descr="C:\Users\mkosc\Pictures\Saved Pictures\pociĄ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1838" y="6629400"/>
            <a:ext cx="3479800"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0" descr="https://www.malopolska.pl/_cache/news--2017/1700-956/fit/automat100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800" y="6635750"/>
            <a:ext cx="3467100"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2" descr="https://www.malopolska.pl/_cache/news--2018/790-790/fit/b.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18575" y="6629400"/>
            <a:ext cx="3481388" cy="231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062661"/>
      </p:ext>
    </p:extLst>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269413"/>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435"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28500" y="60325"/>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168274" y="354447"/>
            <a:ext cx="12493625" cy="64427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marL="342900" indent="-342900" algn="l" eaLnBrk="1" fontAlgn="auto" latinLnBrk="1" hangingPunct="1">
              <a:spcBef>
                <a:spcPts val="0"/>
              </a:spcBef>
              <a:spcAft>
                <a:spcPts val="0"/>
              </a:spcAft>
              <a:buFont typeface="Arial" panose="020B0604020202020204" pitchFamily="34" charset="0"/>
              <a:buChar char="•"/>
              <a:defRPr/>
            </a:pPr>
            <a:r>
              <a:rPr lang="pl-PL" b="1" kern="0" dirty="0">
                <a:solidFill>
                  <a:srgbClr val="0A0A0A"/>
                </a:solidFill>
                <a:latin typeface="Roboto Regular"/>
              </a:rPr>
              <a:t>Modernizacja energetyczna wojewódzkich budynków użyteczności </a:t>
            </a:r>
            <a:br>
              <a:rPr lang="pl-PL" b="1" kern="0" dirty="0">
                <a:solidFill>
                  <a:srgbClr val="0A0A0A"/>
                </a:solidFill>
                <a:latin typeface="Roboto Regular"/>
              </a:rPr>
            </a:br>
            <a:r>
              <a:rPr lang="pl-PL" b="1" kern="0" dirty="0">
                <a:solidFill>
                  <a:srgbClr val="0A0A0A"/>
                </a:solidFill>
                <a:latin typeface="Roboto Regular"/>
              </a:rPr>
              <a:t>publicznej											   	              </a:t>
            </a:r>
            <a:r>
              <a:rPr lang="pl-PL" b="1" kern="0" dirty="0" smtClean="0">
                <a:solidFill>
                  <a:srgbClr val="0A0A0A"/>
                </a:solidFill>
                <a:latin typeface="Roboto Regular"/>
              </a:rPr>
              <a:t>     </a:t>
            </a:r>
            <a:r>
              <a:rPr lang="pl-PL" b="1" dirty="0" smtClean="0">
                <a:solidFill>
                  <a:srgbClr val="0070C0"/>
                </a:solidFill>
                <a:latin typeface="Roboto Regular"/>
              </a:rPr>
              <a:t>57,7</a:t>
            </a:r>
            <a:r>
              <a:rPr lang="pl-PL" b="1" kern="0" dirty="0" smtClean="0">
                <a:solidFill>
                  <a:srgbClr val="0070C0"/>
                </a:solidFill>
                <a:latin typeface="Roboto Regular"/>
              </a:rPr>
              <a:t> mln zł</a:t>
            </a:r>
          </a:p>
          <a:p>
            <a:pPr algn="l" eaLnBrk="1" fontAlgn="auto" latinLnBrk="1" hangingPunct="1">
              <a:spcBef>
                <a:spcPts val="0"/>
              </a:spcBef>
              <a:spcAft>
                <a:spcPts val="0"/>
              </a:spcAft>
              <a:defRPr/>
            </a:pPr>
            <a:endParaRPr lang="pl-PL" b="1" kern="0" dirty="0" smtClean="0">
              <a:solidFill>
                <a:srgbClr val="0070C0"/>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a:solidFill>
                  <a:srgbClr val="0A0A0A"/>
                </a:solidFill>
                <a:latin typeface="Roboto Regular"/>
              </a:rPr>
              <a:t>Realizacja zadań wynikających z ustawy o ochronie gruntów rolnych </a:t>
            </a:r>
            <a:r>
              <a:rPr lang="pl-PL" b="1" dirty="0" smtClean="0">
                <a:solidFill>
                  <a:srgbClr val="0A0A0A"/>
                </a:solidFill>
                <a:latin typeface="Roboto Regular"/>
              </a:rPr>
              <a:t/>
            </a:r>
            <a:br>
              <a:rPr lang="pl-PL" b="1" dirty="0" smtClean="0">
                <a:solidFill>
                  <a:srgbClr val="0A0A0A"/>
                </a:solidFill>
                <a:latin typeface="Roboto Regular"/>
              </a:rPr>
            </a:br>
            <a:r>
              <a:rPr lang="pl-PL" b="1" dirty="0" smtClean="0">
                <a:solidFill>
                  <a:srgbClr val="0A0A0A"/>
                </a:solidFill>
                <a:latin typeface="Roboto Regular"/>
              </a:rPr>
              <a:t>i </a:t>
            </a:r>
            <a:r>
              <a:rPr lang="pl-PL" b="1" dirty="0">
                <a:solidFill>
                  <a:srgbClr val="0A0A0A"/>
                </a:solidFill>
                <a:latin typeface="Roboto Regular"/>
              </a:rPr>
              <a:t>leśnych  </a:t>
            </a:r>
            <a:r>
              <a:rPr lang="pl-PL" b="1" dirty="0" smtClean="0">
                <a:solidFill>
                  <a:srgbClr val="0A0A0A"/>
                </a:solidFill>
                <a:latin typeface="Roboto Regular"/>
              </a:rPr>
              <a:t>                                                                                                      </a:t>
            </a:r>
            <a:r>
              <a:rPr lang="pl-PL" b="1" dirty="0" smtClean="0">
                <a:solidFill>
                  <a:srgbClr val="0070C0"/>
                </a:solidFill>
                <a:latin typeface="Roboto Regular"/>
              </a:rPr>
              <a:t>13,0 mln zł</a:t>
            </a:r>
            <a:endParaRPr lang="pl-PL" b="1" dirty="0">
              <a:solidFill>
                <a:srgbClr val="0070C0"/>
              </a:solidFill>
              <a:latin typeface="Roboto Regular"/>
            </a:endParaRPr>
          </a:p>
          <a:p>
            <a:pPr algn="ctr" eaLnBrk="1" fontAlgn="auto" latinLnBrk="1" hangingPunct="1">
              <a:spcBef>
                <a:spcPts val="0"/>
              </a:spcBef>
              <a:spcAft>
                <a:spcPts val="0"/>
              </a:spcAft>
              <a:defRPr/>
            </a:pPr>
            <a:endParaRPr lang="pl-PL" b="1" kern="0" dirty="0">
              <a:solidFill>
                <a:srgbClr val="0A0A0A"/>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kern="0" dirty="0">
                <a:solidFill>
                  <a:srgbClr val="0A0A0A"/>
                </a:solidFill>
                <a:latin typeface="Roboto Regular"/>
              </a:rPr>
              <a:t>Projekt zintegrowany LIFE w zakresie wdrażania </a:t>
            </a:r>
            <a:r>
              <a:rPr lang="pl-PL" b="1" kern="0" dirty="0" smtClean="0">
                <a:solidFill>
                  <a:srgbClr val="0A0A0A"/>
                </a:solidFill>
                <a:latin typeface="Roboto Regular"/>
              </a:rPr>
              <a:t>Programu ochrony </a:t>
            </a:r>
            <a:br>
              <a:rPr lang="pl-PL" b="1" kern="0" dirty="0" smtClean="0">
                <a:solidFill>
                  <a:srgbClr val="0A0A0A"/>
                </a:solidFill>
                <a:latin typeface="Roboto Regular"/>
              </a:rPr>
            </a:br>
            <a:r>
              <a:rPr lang="pl-PL" b="1" kern="0" dirty="0" smtClean="0">
                <a:solidFill>
                  <a:srgbClr val="0A0A0A"/>
                </a:solidFill>
                <a:latin typeface="Roboto Regular"/>
              </a:rPr>
              <a:t>powietrza </a:t>
            </a:r>
            <a:r>
              <a:rPr lang="pl-PL" b="1" kern="0" dirty="0">
                <a:solidFill>
                  <a:srgbClr val="0A0A0A"/>
                </a:solidFill>
                <a:latin typeface="Roboto Regular"/>
              </a:rPr>
              <a:t>dla </a:t>
            </a:r>
            <a:r>
              <a:rPr lang="pl-PL" b="1" kern="0" dirty="0" smtClean="0">
                <a:solidFill>
                  <a:srgbClr val="0A0A0A"/>
                </a:solidFill>
                <a:latin typeface="Roboto Regular"/>
              </a:rPr>
              <a:t>Województwa Małopolskiego;</a:t>
            </a:r>
          </a:p>
          <a:p>
            <a:pPr algn="l" eaLnBrk="1" fontAlgn="auto" latinLnBrk="1" hangingPunct="1">
              <a:spcBef>
                <a:spcPts val="0"/>
              </a:spcBef>
              <a:spcAft>
                <a:spcPts val="0"/>
              </a:spcAft>
              <a:defRPr/>
            </a:pPr>
            <a:r>
              <a:rPr lang="pl-PL" b="1" dirty="0" smtClean="0">
                <a:solidFill>
                  <a:srgbClr val="0A0A0A"/>
                </a:solidFill>
                <a:latin typeface="Roboto Regular"/>
              </a:rPr>
              <a:t>    </a:t>
            </a:r>
            <a:r>
              <a:rPr lang="pl-PL" b="1" dirty="0" err="1" smtClean="0">
                <a:solidFill>
                  <a:srgbClr val="0A0A0A"/>
                </a:solidFill>
                <a:latin typeface="Roboto Regular"/>
              </a:rPr>
              <a:t>PT_EkoLIFE</a:t>
            </a:r>
            <a:r>
              <a:rPr lang="pl-PL" b="1" kern="0" dirty="0" smtClean="0">
                <a:solidFill>
                  <a:srgbClr val="0A0A0A"/>
                </a:solidFill>
                <a:latin typeface="Roboto Regular"/>
              </a:rPr>
              <a:t>   </a:t>
            </a:r>
            <a:r>
              <a:rPr lang="pl-PL" b="1" kern="0" dirty="0">
                <a:solidFill>
                  <a:srgbClr val="0A0A0A"/>
                </a:solidFill>
                <a:latin typeface="Roboto Regular"/>
              </a:rPr>
              <a:t>	</a:t>
            </a:r>
            <a:r>
              <a:rPr lang="pl-PL" b="1" dirty="0">
                <a:solidFill>
                  <a:srgbClr val="0A0A0A"/>
                </a:solidFill>
                <a:latin typeface="Roboto Regular"/>
              </a:rPr>
              <a:t> </a:t>
            </a:r>
            <a:r>
              <a:rPr lang="pl-PL" b="1" dirty="0" smtClean="0">
                <a:solidFill>
                  <a:srgbClr val="0A0A0A"/>
                </a:solidFill>
                <a:latin typeface="Roboto Regular"/>
              </a:rPr>
              <a:t>                                                                                          </a:t>
            </a:r>
            <a:r>
              <a:rPr lang="pl-PL" b="1" dirty="0" smtClean="0">
                <a:solidFill>
                  <a:srgbClr val="0070C0"/>
                </a:solidFill>
                <a:latin typeface="Roboto Regular"/>
              </a:rPr>
              <a:t>9,9</a:t>
            </a:r>
            <a:r>
              <a:rPr lang="pl-PL" b="1" kern="0" dirty="0" smtClean="0">
                <a:solidFill>
                  <a:srgbClr val="0070C0"/>
                </a:solidFill>
                <a:latin typeface="Roboto Regular"/>
              </a:rPr>
              <a:t> </a:t>
            </a:r>
            <a:r>
              <a:rPr lang="pl-PL" b="1" kern="0" dirty="0">
                <a:solidFill>
                  <a:srgbClr val="0070C0"/>
                </a:solidFill>
                <a:latin typeface="Roboto Regular"/>
              </a:rPr>
              <a:t>mln zł</a:t>
            </a:r>
          </a:p>
          <a:p>
            <a:pPr algn="l" eaLnBrk="1" fontAlgn="auto" latinLnBrk="1" hangingPunct="1">
              <a:spcBef>
                <a:spcPts val="0"/>
              </a:spcBef>
              <a:spcAft>
                <a:spcPts val="0"/>
              </a:spcAft>
              <a:defRPr/>
            </a:pPr>
            <a:endParaRPr lang="pl-PL" b="1" kern="0" dirty="0" smtClean="0">
              <a:solidFill>
                <a:srgbClr val="0A0A0A"/>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err="1" smtClean="0">
                <a:solidFill>
                  <a:srgbClr val="0A0A0A"/>
                </a:solidFill>
                <a:latin typeface="Roboto Regular"/>
              </a:rPr>
              <a:t>EkoMałopolska</a:t>
            </a:r>
            <a:r>
              <a:rPr lang="pl-PL" b="1" dirty="0" smtClean="0">
                <a:solidFill>
                  <a:srgbClr val="0A0A0A"/>
                </a:solidFill>
                <a:latin typeface="Roboto Regular"/>
              </a:rPr>
              <a:t>                                                                                               </a:t>
            </a:r>
            <a:r>
              <a:rPr lang="pl-PL" b="1" dirty="0" smtClean="0">
                <a:solidFill>
                  <a:srgbClr val="0070C0"/>
                </a:solidFill>
                <a:latin typeface="Roboto Regular"/>
              </a:rPr>
              <a:t>2,4 mln zł</a:t>
            </a:r>
          </a:p>
          <a:p>
            <a:pPr algn="l" eaLnBrk="1" fontAlgn="auto" latinLnBrk="1" hangingPunct="1">
              <a:spcBef>
                <a:spcPts val="0"/>
              </a:spcBef>
              <a:spcAft>
                <a:spcPts val="0"/>
              </a:spcAft>
              <a:defRPr/>
            </a:pPr>
            <a:endParaRPr lang="pl-PL" b="1" dirty="0" smtClean="0">
              <a:solidFill>
                <a:srgbClr val="0070C0"/>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err="1" smtClean="0">
                <a:solidFill>
                  <a:schemeClr val="tx1"/>
                </a:solidFill>
                <a:latin typeface="Roboto Regular"/>
              </a:rPr>
              <a:t>EkoDoradcy</a:t>
            </a:r>
            <a:r>
              <a:rPr lang="pl-PL" b="1" dirty="0" smtClean="0">
                <a:solidFill>
                  <a:schemeClr val="tx1"/>
                </a:solidFill>
                <a:latin typeface="Roboto Regular"/>
              </a:rPr>
              <a:t> dla biznesu                                                                               </a:t>
            </a:r>
            <a:r>
              <a:rPr lang="pl-PL" b="1" dirty="0" smtClean="0">
                <a:solidFill>
                  <a:srgbClr val="0070C0"/>
                </a:solidFill>
                <a:latin typeface="Roboto Regular"/>
              </a:rPr>
              <a:t>1,1 mln zł</a:t>
            </a:r>
          </a:p>
          <a:p>
            <a:pPr algn="l" eaLnBrk="1" fontAlgn="auto" latinLnBrk="1" hangingPunct="1">
              <a:spcBef>
                <a:spcPts val="0"/>
              </a:spcBef>
              <a:spcAft>
                <a:spcPts val="0"/>
              </a:spcAft>
              <a:defRPr/>
            </a:pPr>
            <a:endParaRPr lang="pl-PL" b="1" dirty="0">
              <a:solidFill>
                <a:srgbClr val="0070C0"/>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kern="0" dirty="0" smtClean="0">
                <a:solidFill>
                  <a:srgbClr val="0A0A0A"/>
                </a:solidFill>
                <a:latin typeface="Roboto Regular"/>
              </a:rPr>
              <a:t>Małopolska </a:t>
            </a:r>
            <a:r>
              <a:rPr lang="pl-PL" b="1" kern="0" dirty="0">
                <a:solidFill>
                  <a:srgbClr val="0A0A0A"/>
                </a:solidFill>
                <a:latin typeface="Roboto Regular"/>
              </a:rPr>
              <a:t>Pszczoła 											</a:t>
            </a:r>
            <a:r>
              <a:rPr lang="pl-PL" b="1" kern="0" dirty="0" smtClean="0">
                <a:solidFill>
                  <a:srgbClr val="0A0A0A"/>
                </a:solidFill>
                <a:latin typeface="Roboto Regular"/>
              </a:rPr>
              <a:t>               </a:t>
            </a:r>
            <a:r>
              <a:rPr lang="pl-PL" b="1" dirty="0" smtClean="0">
                <a:solidFill>
                  <a:srgbClr val="0070C0"/>
                </a:solidFill>
                <a:latin typeface="Roboto Regular"/>
              </a:rPr>
              <a:t>0,5 mln</a:t>
            </a:r>
            <a:r>
              <a:rPr lang="pl-PL" b="1" kern="0" dirty="0" smtClean="0">
                <a:solidFill>
                  <a:srgbClr val="0070C0"/>
                </a:solidFill>
                <a:latin typeface="Roboto Regular"/>
              </a:rPr>
              <a:t> </a:t>
            </a:r>
            <a:r>
              <a:rPr lang="pl-PL" b="1" kern="0" dirty="0">
                <a:solidFill>
                  <a:srgbClr val="0070C0"/>
                </a:solidFill>
                <a:latin typeface="Roboto Regular"/>
              </a:rPr>
              <a:t>zł</a:t>
            </a:r>
          </a:p>
          <a:p>
            <a:pPr marL="342900" indent="-342900" eaLnBrk="1" fontAlgn="auto" latinLnBrk="1" hangingPunct="1">
              <a:spcBef>
                <a:spcPts val="0"/>
              </a:spcBef>
              <a:spcAft>
                <a:spcPts val="0"/>
              </a:spcAft>
              <a:buFont typeface="Arial" panose="020B0604020202020204" pitchFamily="34" charset="0"/>
              <a:buChar char="•"/>
              <a:defRPr/>
            </a:pPr>
            <a:endParaRPr lang="pl-PL" b="1" kern="0" dirty="0">
              <a:solidFill>
                <a:srgbClr val="0070C0"/>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kern="0" dirty="0" smtClean="0">
                <a:solidFill>
                  <a:schemeClr val="tx1">
                    <a:lumMod val="50000"/>
                  </a:schemeClr>
                </a:solidFill>
                <a:latin typeface="Roboto Regular"/>
              </a:rPr>
              <a:t>Małopolska Deszczówka</a:t>
            </a:r>
            <a:r>
              <a:rPr lang="pl-PL" sz="2800" b="1" kern="0" dirty="0">
                <a:solidFill>
                  <a:srgbClr val="0070C0"/>
                </a:solidFill>
                <a:latin typeface="Roboto Regular"/>
              </a:rPr>
              <a:t>				</a:t>
            </a:r>
            <a:r>
              <a:rPr lang="pl-PL" sz="2800" b="1" kern="0" dirty="0" smtClean="0">
                <a:solidFill>
                  <a:srgbClr val="0070C0"/>
                </a:solidFill>
                <a:latin typeface="Roboto Regular"/>
              </a:rPr>
              <a:t>                                                 </a:t>
            </a:r>
            <a:r>
              <a:rPr lang="pl-PL" b="1" kern="0" dirty="0" smtClean="0">
                <a:solidFill>
                  <a:srgbClr val="0070C0"/>
                </a:solidFill>
                <a:latin typeface="Roboto Regular"/>
              </a:rPr>
              <a:t>0,5 </a:t>
            </a:r>
            <a:r>
              <a:rPr lang="pl-PL" b="1" dirty="0" smtClean="0">
                <a:solidFill>
                  <a:srgbClr val="0070C0"/>
                </a:solidFill>
                <a:latin typeface="Roboto Regular"/>
              </a:rPr>
              <a:t>mln</a:t>
            </a:r>
            <a:r>
              <a:rPr lang="pl-PL" b="1" kern="0" dirty="0" smtClean="0">
                <a:solidFill>
                  <a:srgbClr val="0070C0"/>
                </a:solidFill>
                <a:latin typeface="Roboto Regular"/>
              </a:rPr>
              <a:t> </a:t>
            </a:r>
            <a:r>
              <a:rPr lang="pl-PL" b="1" kern="0" dirty="0">
                <a:solidFill>
                  <a:srgbClr val="0070C0"/>
                </a:solidFill>
                <a:latin typeface="Roboto Regular"/>
              </a:rPr>
              <a:t>zł</a:t>
            </a:r>
          </a:p>
        </p:txBody>
      </p:sp>
      <p:sp>
        <p:nvSpPr>
          <p:cNvPr id="18437" name="Shape 100"/>
          <p:cNvSpPr>
            <a:spLocks noGrp="1"/>
          </p:cNvSpPr>
          <p:nvPr>
            <p:ph type="title"/>
          </p:nvPr>
        </p:nvSpPr>
        <p:spPr>
          <a:xfrm>
            <a:off x="932656" y="-255153"/>
            <a:ext cx="10964862" cy="1219200"/>
          </a:xfrm>
        </p:spPr>
        <p:txBody>
          <a:bodyPr/>
          <a:lstStyle/>
          <a:p>
            <a:pPr defTabSz="460375" eaLnBrk="1" hangingPunct="1">
              <a:spcBef>
                <a:spcPts val="100"/>
              </a:spcBef>
            </a:pPr>
            <a:r>
              <a:rPr lang="pl-PL" altLang="pl-PL" sz="2800" b="1" dirty="0" smtClean="0">
                <a:solidFill>
                  <a:srgbClr val="000000"/>
                </a:solidFill>
              </a:rPr>
              <a:t/>
            </a:r>
            <a:br>
              <a:rPr lang="pl-PL" altLang="pl-PL" sz="2800" b="1" dirty="0" smtClean="0">
                <a:solidFill>
                  <a:srgbClr val="000000"/>
                </a:solidFill>
              </a:rPr>
            </a:br>
            <a:r>
              <a:rPr lang="pl-PL" altLang="pl-PL" sz="3200" b="1" dirty="0" smtClean="0">
                <a:solidFill>
                  <a:srgbClr val="8CC63E"/>
                </a:solidFill>
              </a:rPr>
              <a:t>Środowisko</a:t>
            </a:r>
            <a:r>
              <a:rPr lang="pl-PL" altLang="pl-PL" sz="2800" b="1" dirty="0" smtClean="0">
                <a:solidFill>
                  <a:srgbClr val="0070C0"/>
                </a:solidFill>
              </a:rPr>
              <a:t/>
            </a:r>
            <a:br>
              <a:rPr lang="pl-PL" altLang="pl-PL" sz="2800" b="1" dirty="0" smtClean="0">
                <a:solidFill>
                  <a:srgbClr val="0070C0"/>
                </a:solidFill>
              </a:rPr>
            </a:br>
            <a:endParaRPr lang="pl-PL" altLang="pl-PL" sz="2800" b="1" dirty="0" smtClean="0">
              <a:solidFill>
                <a:srgbClr val="0070C0"/>
              </a:solidFill>
            </a:endParaRPr>
          </a:p>
        </p:txBody>
      </p:sp>
      <p:pic>
        <p:nvPicPr>
          <p:cNvPr id="18438" name="Picture 10" descr="https://www.malopolska.pl/_cache/news--2018/790-790/fit/landscape10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075" y="6700838"/>
            <a:ext cx="3481388"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14" descr="https://www.malopolska.pl/_cache/news--2017/790-790/fit/landscape_1423109_128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28038" y="6700838"/>
            <a:ext cx="3468687"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C:\Users\mkosc\Pictures\Saved Pictures\pszczoł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0756" y="6700838"/>
            <a:ext cx="3630158"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285110"/>
      </p:ext>
    </p:extLst>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75" y="9188450"/>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459"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28500" y="60325"/>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9" name="pole tekstowe 8"/>
          <p:cNvSpPr txBox="1"/>
          <p:nvPr/>
        </p:nvSpPr>
        <p:spPr>
          <a:xfrm>
            <a:off x="153194" y="439848"/>
            <a:ext cx="12825412" cy="671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marL="342900" indent="-342900" algn="l" eaLnBrk="1" fontAlgn="auto" latinLnBrk="1" hangingPunct="1">
              <a:spcBef>
                <a:spcPts val="0"/>
              </a:spcBef>
              <a:spcAft>
                <a:spcPts val="0"/>
              </a:spcAft>
              <a:buFont typeface="Arial" panose="020B0604020202020204" pitchFamily="34" charset="0"/>
              <a:buChar char="•"/>
              <a:defRPr/>
            </a:pPr>
            <a:r>
              <a:rPr lang="pl-PL" b="1" kern="0" dirty="0">
                <a:solidFill>
                  <a:schemeClr val="tx1">
                    <a:lumMod val="50000"/>
                  </a:schemeClr>
                </a:solidFill>
                <a:latin typeface="Roboto Regular"/>
              </a:rPr>
              <a:t>Małopolski System Informacji Medycznej </a:t>
            </a:r>
            <a:r>
              <a:rPr lang="pl-PL" b="1" kern="0" dirty="0" smtClean="0">
                <a:solidFill>
                  <a:schemeClr val="tx1">
                    <a:lumMod val="50000"/>
                  </a:schemeClr>
                </a:solidFill>
                <a:latin typeface="Roboto Regular"/>
              </a:rPr>
              <a:t>                                             </a:t>
            </a:r>
            <a:r>
              <a:rPr lang="pl-PL" b="1" kern="0" dirty="0" smtClean="0">
                <a:solidFill>
                  <a:srgbClr val="0070C0"/>
                </a:solidFill>
                <a:latin typeface="Roboto Regular"/>
              </a:rPr>
              <a:t>100,2 </a:t>
            </a:r>
            <a:r>
              <a:rPr lang="pl-PL" b="1" kern="0" dirty="0">
                <a:solidFill>
                  <a:srgbClr val="0070C0"/>
                </a:solidFill>
                <a:latin typeface="Roboto Regular"/>
              </a:rPr>
              <a:t>mln </a:t>
            </a:r>
            <a:r>
              <a:rPr lang="pl-PL" b="1" kern="0" dirty="0" smtClean="0">
                <a:solidFill>
                  <a:srgbClr val="0070C0"/>
                </a:solidFill>
                <a:latin typeface="Roboto Regular"/>
              </a:rPr>
              <a:t>zł</a:t>
            </a:r>
          </a:p>
          <a:p>
            <a:pPr marL="342900" indent="-342900" algn="l" eaLnBrk="1" fontAlgn="auto" latinLnBrk="1" hangingPunct="1">
              <a:spcBef>
                <a:spcPts val="0"/>
              </a:spcBef>
              <a:spcAft>
                <a:spcPts val="0"/>
              </a:spcAft>
              <a:buFont typeface="Arial" panose="020B0604020202020204" pitchFamily="34" charset="0"/>
              <a:buChar char="•"/>
              <a:defRPr/>
            </a:pPr>
            <a:endParaRPr lang="pl-PL" b="1" dirty="0">
              <a:solidFill>
                <a:srgbClr val="0070C0"/>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a:solidFill>
                  <a:schemeClr val="tx1"/>
                </a:solidFill>
                <a:latin typeface="Roboto Regular"/>
              </a:rPr>
              <a:t>Inwestycje i zakupy inwestycyjne w Wojewódzkich Podmiotach </a:t>
            </a:r>
            <a:r>
              <a:rPr lang="pl-PL" b="1" dirty="0" smtClean="0">
                <a:solidFill>
                  <a:schemeClr val="tx1"/>
                </a:solidFill>
                <a:latin typeface="Roboto Regular"/>
              </a:rPr>
              <a:t>Leczniczych </a:t>
            </a:r>
            <a:br>
              <a:rPr lang="pl-PL" b="1" dirty="0" smtClean="0">
                <a:solidFill>
                  <a:schemeClr val="tx1"/>
                </a:solidFill>
                <a:latin typeface="Roboto Regular"/>
              </a:rPr>
            </a:br>
            <a:r>
              <a:rPr lang="pl-PL" b="1" dirty="0" smtClean="0">
                <a:solidFill>
                  <a:schemeClr val="tx1"/>
                </a:solidFill>
                <a:latin typeface="Roboto Regular"/>
              </a:rPr>
              <a:t>                                                                                                                       </a:t>
            </a:r>
            <a:r>
              <a:rPr lang="pl-PL" b="1" dirty="0" smtClean="0">
                <a:solidFill>
                  <a:srgbClr val="0070C0"/>
                </a:solidFill>
                <a:latin typeface="Roboto Regular"/>
              </a:rPr>
              <a:t>20,0 mln zł</a:t>
            </a:r>
            <a:endParaRPr lang="pl-PL" b="1" kern="0" dirty="0">
              <a:solidFill>
                <a:srgbClr val="0070C0"/>
              </a:solidFill>
              <a:latin typeface="Roboto Regular"/>
            </a:endParaRPr>
          </a:p>
          <a:p>
            <a:pPr marL="342900" indent="-342900" algn="ctr" eaLnBrk="1" fontAlgn="auto" latinLnBrk="1" hangingPunct="1">
              <a:spcBef>
                <a:spcPts val="0"/>
              </a:spcBef>
              <a:spcAft>
                <a:spcPts val="0"/>
              </a:spcAft>
              <a:buFont typeface="Arial" panose="020B0604020202020204" pitchFamily="34" charset="0"/>
              <a:buChar char="•"/>
              <a:defRPr/>
            </a:pPr>
            <a:endParaRPr lang="pl-PL" sz="1800" b="1" kern="0" dirty="0">
              <a:latin typeface="Roboto Regular"/>
            </a:endParaRPr>
          </a:p>
          <a:p>
            <a:pPr marL="342900" indent="-342900" algn="l" latinLnBrk="1">
              <a:buFont typeface="Arial" panose="020B0604020202020204" pitchFamily="34" charset="0"/>
              <a:buChar char="•"/>
              <a:defRPr/>
            </a:pPr>
            <a:r>
              <a:rPr lang="pl-PL" b="1" dirty="0">
                <a:solidFill>
                  <a:schemeClr val="tx1">
                    <a:lumMod val="50000"/>
                  </a:schemeClr>
                </a:solidFill>
                <a:latin typeface="Roboto Regular"/>
              </a:rPr>
              <a:t>Utworzenie Interdyscyplinarnego Centrum Leczenia Zaawansowanej Niewydolności Narządowej - (Krakowski Szpital Specjalistyczny im. Jana Pawła II)</a:t>
            </a:r>
            <a:r>
              <a:rPr lang="pl-PL" sz="2800" b="1" dirty="0">
                <a:solidFill>
                  <a:srgbClr val="0070C0"/>
                </a:solidFill>
                <a:latin typeface="Roboto Regular"/>
              </a:rPr>
              <a:t>       </a:t>
            </a:r>
            <a:r>
              <a:rPr lang="pl-PL" b="1" dirty="0">
                <a:solidFill>
                  <a:srgbClr val="0070C0"/>
                </a:solidFill>
                <a:latin typeface="Roboto Regular"/>
              </a:rPr>
              <a:t>6,2 mln zł</a:t>
            </a:r>
          </a:p>
          <a:p>
            <a:pPr marL="342900" indent="-342900" algn="l" eaLnBrk="1" fontAlgn="auto" latinLnBrk="1" hangingPunct="1">
              <a:spcBef>
                <a:spcPts val="0"/>
              </a:spcBef>
              <a:spcAft>
                <a:spcPts val="0"/>
              </a:spcAft>
              <a:buFont typeface="Arial" panose="020B0604020202020204" pitchFamily="34" charset="0"/>
              <a:buChar char="•"/>
              <a:defRPr/>
            </a:pPr>
            <a:endParaRPr lang="pl-PL" b="1" dirty="0" smtClean="0">
              <a:solidFill>
                <a:schemeClr val="tx1">
                  <a:lumMod val="50000"/>
                </a:schemeClr>
              </a:solidFill>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smtClean="0">
                <a:solidFill>
                  <a:schemeClr val="tx1">
                    <a:lumMod val="50000"/>
                  </a:schemeClr>
                </a:solidFill>
                <a:latin typeface="Roboto Regular"/>
              </a:rPr>
              <a:t>Rozwój </a:t>
            </a:r>
            <a:r>
              <a:rPr lang="pl-PL" b="1" dirty="0">
                <a:solidFill>
                  <a:schemeClr val="tx1">
                    <a:lumMod val="50000"/>
                  </a:schemeClr>
                </a:solidFill>
                <a:latin typeface="Roboto Regular"/>
              </a:rPr>
              <a:t>bazy lecznictwa psychiatrycznego poprzez modernizację obiektów Szpitala </a:t>
            </a:r>
            <a:r>
              <a:rPr lang="pl-PL" b="1" dirty="0" smtClean="0">
                <a:solidFill>
                  <a:schemeClr val="tx1">
                    <a:lumMod val="50000"/>
                  </a:schemeClr>
                </a:solidFill>
                <a:latin typeface="Roboto Regular"/>
              </a:rPr>
              <a:t/>
            </a:r>
            <a:br>
              <a:rPr lang="pl-PL" b="1" dirty="0" smtClean="0">
                <a:solidFill>
                  <a:schemeClr val="tx1">
                    <a:lumMod val="50000"/>
                  </a:schemeClr>
                </a:solidFill>
                <a:latin typeface="Roboto Regular"/>
              </a:rPr>
            </a:br>
            <a:r>
              <a:rPr lang="pl-PL" b="1" dirty="0" smtClean="0">
                <a:solidFill>
                  <a:schemeClr val="tx1">
                    <a:lumMod val="50000"/>
                  </a:schemeClr>
                </a:solidFill>
                <a:latin typeface="Roboto Regular"/>
              </a:rPr>
              <a:t>Klinicznego  </a:t>
            </a:r>
            <a:r>
              <a:rPr lang="pl-PL" b="1" dirty="0">
                <a:solidFill>
                  <a:schemeClr val="tx1">
                    <a:lumMod val="50000"/>
                  </a:schemeClr>
                </a:solidFill>
                <a:latin typeface="Roboto Regular"/>
              </a:rPr>
              <a:t>im. dr Józefa Babińskiego SP ZOZ w Krakowie - etap II </a:t>
            </a:r>
            <a:r>
              <a:rPr lang="pl-PL" b="1" dirty="0" smtClean="0">
                <a:solidFill>
                  <a:schemeClr val="tx1">
                    <a:lumMod val="50000"/>
                  </a:schemeClr>
                </a:solidFill>
                <a:latin typeface="Roboto Regular"/>
              </a:rPr>
              <a:t>     </a:t>
            </a:r>
            <a:r>
              <a:rPr lang="pl-PL" b="1" dirty="0" smtClean="0">
                <a:solidFill>
                  <a:srgbClr val="0070C0"/>
                </a:solidFill>
                <a:latin typeface="Roboto Regular"/>
              </a:rPr>
              <a:t>5</a:t>
            </a:r>
            <a:r>
              <a:rPr lang="pl-PL" b="1" kern="0" dirty="0" smtClean="0">
                <a:solidFill>
                  <a:srgbClr val="0070C0"/>
                </a:solidFill>
                <a:latin typeface="Roboto Regular"/>
              </a:rPr>
              <a:t>,6 </a:t>
            </a:r>
            <a:r>
              <a:rPr lang="pl-PL" b="1" kern="0" dirty="0">
                <a:solidFill>
                  <a:srgbClr val="0070C0"/>
                </a:solidFill>
                <a:latin typeface="Roboto Regular"/>
              </a:rPr>
              <a:t>mln zł</a:t>
            </a:r>
          </a:p>
          <a:p>
            <a:pPr eaLnBrk="1" fontAlgn="auto" latinLnBrk="1" hangingPunct="1">
              <a:spcBef>
                <a:spcPts val="0"/>
              </a:spcBef>
              <a:spcAft>
                <a:spcPts val="0"/>
              </a:spcAft>
              <a:defRPr/>
            </a:pPr>
            <a:r>
              <a:rPr lang="pl-PL" b="1" kern="0" dirty="0">
                <a:solidFill>
                  <a:schemeClr val="tx1">
                    <a:lumMod val="50000"/>
                  </a:schemeClr>
                </a:solidFill>
                <a:latin typeface="Roboto Regular"/>
              </a:rPr>
              <a:t> </a:t>
            </a:r>
            <a:r>
              <a:rPr lang="pl-PL" b="1" kern="0" dirty="0">
                <a:latin typeface="Roboto Regular"/>
              </a:rPr>
              <a:t>																</a:t>
            </a:r>
            <a:endParaRPr lang="pl-PL" sz="2000" b="1" kern="0" dirty="0"/>
          </a:p>
          <a:p>
            <a:pPr marL="342900" indent="-342900" algn="l" eaLnBrk="1" fontAlgn="auto" latinLnBrk="1" hangingPunct="1">
              <a:spcBef>
                <a:spcPts val="0"/>
              </a:spcBef>
              <a:spcAft>
                <a:spcPts val="0"/>
              </a:spcAft>
              <a:buFont typeface="Arial" panose="020B0604020202020204" pitchFamily="34" charset="0"/>
              <a:buChar char="•"/>
              <a:defRPr/>
            </a:pPr>
            <a:r>
              <a:rPr lang="pl-PL" b="1" dirty="0">
                <a:solidFill>
                  <a:schemeClr val="tx1">
                    <a:lumMod val="50000"/>
                  </a:schemeClr>
                </a:solidFill>
              </a:rPr>
              <a:t>Poprawa jakości świadczonych usług zdrowotnych i bezpieczeństwa pacjentów </a:t>
            </a:r>
            <a:r>
              <a:rPr lang="pl-PL" b="1" dirty="0" smtClean="0">
                <a:solidFill>
                  <a:schemeClr val="tx1">
                    <a:lumMod val="50000"/>
                  </a:schemeClr>
                </a:solidFill>
              </a:rPr>
              <a:t/>
            </a:r>
            <a:br>
              <a:rPr lang="pl-PL" b="1" dirty="0" smtClean="0">
                <a:solidFill>
                  <a:schemeClr val="tx1">
                    <a:lumMod val="50000"/>
                  </a:schemeClr>
                </a:solidFill>
              </a:rPr>
            </a:br>
            <a:r>
              <a:rPr lang="pl-PL" b="1" dirty="0" smtClean="0">
                <a:solidFill>
                  <a:schemeClr val="tx1">
                    <a:lumMod val="50000"/>
                  </a:schemeClr>
                </a:solidFill>
              </a:rPr>
              <a:t>Szpitala </a:t>
            </a:r>
            <a:r>
              <a:rPr lang="pl-PL" b="1" dirty="0">
                <a:solidFill>
                  <a:schemeClr val="tx1">
                    <a:lumMod val="50000"/>
                  </a:schemeClr>
                </a:solidFill>
              </a:rPr>
              <a:t>Specjalistycznego im. J. Dietla przy ul. Skarbowej 1                   </a:t>
            </a:r>
            <a:r>
              <a:rPr lang="pl-PL" b="1" dirty="0" smtClean="0">
                <a:solidFill>
                  <a:srgbClr val="0070C0"/>
                </a:solidFill>
                <a:latin typeface="Roboto Regular"/>
              </a:rPr>
              <a:t>4</a:t>
            </a:r>
            <a:r>
              <a:rPr lang="pl-PL" b="1" kern="0" dirty="0" smtClean="0">
                <a:solidFill>
                  <a:srgbClr val="0070C0"/>
                </a:solidFill>
                <a:latin typeface="Roboto Regular"/>
              </a:rPr>
              <a:t>,4 </a:t>
            </a:r>
            <a:r>
              <a:rPr lang="pl-PL" b="1" kern="0" dirty="0">
                <a:solidFill>
                  <a:srgbClr val="0070C0"/>
                </a:solidFill>
                <a:latin typeface="Roboto Regular"/>
              </a:rPr>
              <a:t>mln zł</a:t>
            </a:r>
            <a:endParaRPr lang="pl-PL" b="1" kern="0" dirty="0">
              <a:solidFill>
                <a:srgbClr val="0070C0"/>
              </a:solidFill>
            </a:endParaRPr>
          </a:p>
          <a:p>
            <a:pPr algn="l" latinLnBrk="1">
              <a:defRPr/>
            </a:pPr>
            <a:endParaRPr lang="pl-PL" b="1" dirty="0" smtClean="0">
              <a:solidFill>
                <a:schemeClr val="tx1">
                  <a:lumMod val="50000"/>
                </a:schemeClr>
              </a:solidFill>
              <a:latin typeface="Roboto Bold"/>
            </a:endParaRPr>
          </a:p>
          <a:p>
            <a:pPr marL="342900" indent="-342900" algn="l" latinLnBrk="1">
              <a:buFont typeface="Arial" panose="020B0604020202020204" pitchFamily="34" charset="0"/>
              <a:buChar char="•"/>
              <a:defRPr/>
            </a:pPr>
            <a:r>
              <a:rPr lang="pl-PL" b="1" dirty="0" smtClean="0">
                <a:solidFill>
                  <a:schemeClr val="tx1">
                    <a:lumMod val="50000"/>
                  </a:schemeClr>
                </a:solidFill>
                <a:latin typeface="Roboto Bold"/>
              </a:rPr>
              <a:t>Budowa </a:t>
            </a:r>
            <a:r>
              <a:rPr lang="pl-PL" b="1" dirty="0">
                <a:solidFill>
                  <a:schemeClr val="tx1">
                    <a:lumMod val="50000"/>
                  </a:schemeClr>
                </a:solidFill>
                <a:latin typeface="Roboto Bold"/>
              </a:rPr>
              <a:t>nowego budynku Krakowskiego Pogotowia Ratunkowego - miejsca </a:t>
            </a:r>
            <a:br>
              <a:rPr lang="pl-PL" b="1" dirty="0">
                <a:solidFill>
                  <a:schemeClr val="tx1">
                    <a:lumMod val="50000"/>
                  </a:schemeClr>
                </a:solidFill>
                <a:latin typeface="Roboto Bold"/>
              </a:rPr>
            </a:br>
            <a:r>
              <a:rPr lang="pl-PL" b="1" dirty="0">
                <a:solidFill>
                  <a:schemeClr val="tx1">
                    <a:lumMod val="50000"/>
                  </a:schemeClr>
                </a:solidFill>
                <a:latin typeface="Roboto Bold"/>
              </a:rPr>
              <a:t>stacjonowania zespołów ratownictwa medycznego w Wieliczce             </a:t>
            </a:r>
            <a:r>
              <a:rPr lang="pl-PL" b="1" dirty="0" smtClean="0">
                <a:solidFill>
                  <a:schemeClr val="tx1">
                    <a:lumMod val="50000"/>
                  </a:schemeClr>
                </a:solidFill>
                <a:latin typeface="Roboto Bold"/>
              </a:rPr>
              <a:t>  </a:t>
            </a:r>
            <a:r>
              <a:rPr lang="pl-PL" b="1" dirty="0" smtClean="0">
                <a:solidFill>
                  <a:srgbClr val="0070C0"/>
                </a:solidFill>
                <a:latin typeface="Roboto Bold"/>
              </a:rPr>
              <a:t>1,0 </a:t>
            </a:r>
            <a:r>
              <a:rPr lang="pl-PL" b="1" dirty="0">
                <a:solidFill>
                  <a:srgbClr val="0070C0"/>
                </a:solidFill>
                <a:latin typeface="Roboto Bold"/>
              </a:rPr>
              <a:t>mln zł</a:t>
            </a:r>
          </a:p>
          <a:p>
            <a:pPr marL="342900" indent="-342900" algn="l" eaLnBrk="1" fontAlgn="auto" latinLnBrk="1" hangingPunct="1">
              <a:spcBef>
                <a:spcPts val="0"/>
              </a:spcBef>
              <a:spcAft>
                <a:spcPts val="0"/>
              </a:spcAft>
              <a:buFont typeface="Arial" panose="020B0604020202020204" pitchFamily="34" charset="0"/>
              <a:buChar char="•"/>
              <a:defRPr/>
            </a:pPr>
            <a:endParaRPr lang="pl-PL" b="1" kern="0" dirty="0" smtClean="0">
              <a:solidFill>
                <a:srgbClr val="0070C0"/>
              </a:solidFill>
              <a:latin typeface="Roboto Regular"/>
            </a:endParaRPr>
          </a:p>
          <a:p>
            <a:pPr algn="l" eaLnBrk="1" fontAlgn="auto" latinLnBrk="1" hangingPunct="1">
              <a:spcBef>
                <a:spcPts val="0"/>
              </a:spcBef>
              <a:spcAft>
                <a:spcPts val="0"/>
              </a:spcAft>
              <a:defRPr/>
            </a:pPr>
            <a:endParaRPr lang="pl-PL" b="1" kern="0" dirty="0" smtClean="0">
              <a:solidFill>
                <a:srgbClr val="0070C0"/>
              </a:solidFill>
              <a:latin typeface="Roboto Regular"/>
            </a:endParaRPr>
          </a:p>
        </p:txBody>
      </p:sp>
      <p:pic>
        <p:nvPicPr>
          <p:cNvPr id="19461" name="Picture 10" descr="https://www.malopolska.pl/_cache/news--2017/790-790/fit/onkologiaxxx10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275" y="6489700"/>
            <a:ext cx="4054475"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12" descr="https://www.malopolska.pl/_cache/news--2018/790-790/fit/1_10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1363" y="6489700"/>
            <a:ext cx="4054475"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14" descr="https://www.malopolska.pl/_cache/news--2018/790-790/fit/1000GJ250918_06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40788" y="6489700"/>
            <a:ext cx="4060825"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Shape 100"/>
          <p:cNvSpPr>
            <a:spLocks noGrp="1"/>
          </p:cNvSpPr>
          <p:nvPr>
            <p:ph type="title"/>
          </p:nvPr>
        </p:nvSpPr>
        <p:spPr>
          <a:xfrm>
            <a:off x="930275" y="-334432"/>
            <a:ext cx="10964863" cy="1219200"/>
          </a:xfrm>
        </p:spPr>
        <p:txBody>
          <a:bodyPr/>
          <a:lstStyle/>
          <a:p>
            <a:pPr defTabSz="460375" eaLnBrk="1" hangingPunct="1">
              <a:spcBef>
                <a:spcPts val="100"/>
              </a:spcBef>
            </a:pPr>
            <a:r>
              <a:rPr lang="pl-PL" altLang="pl-PL" sz="2800" b="1" dirty="0" smtClean="0">
                <a:solidFill>
                  <a:srgbClr val="000000"/>
                </a:solidFill>
              </a:rPr>
              <a:t/>
            </a:r>
            <a:br>
              <a:rPr lang="pl-PL" altLang="pl-PL" sz="2800" b="1" dirty="0" smtClean="0">
                <a:solidFill>
                  <a:srgbClr val="000000"/>
                </a:solidFill>
              </a:rPr>
            </a:br>
            <a:r>
              <a:rPr lang="pl-PL" altLang="pl-PL" sz="3200" b="1" dirty="0" smtClean="0">
                <a:solidFill>
                  <a:srgbClr val="8CC63E"/>
                </a:solidFill>
              </a:rPr>
              <a:t>Zdrowie i polityka społeczna</a:t>
            </a:r>
            <a:r>
              <a:rPr lang="pl-PL" altLang="pl-PL" sz="2800" b="1" dirty="0" smtClean="0">
                <a:solidFill>
                  <a:srgbClr val="0070C0"/>
                </a:solidFill>
              </a:rPr>
              <a:t/>
            </a:r>
            <a:br>
              <a:rPr lang="pl-PL" altLang="pl-PL" sz="2800" b="1" dirty="0" smtClean="0">
                <a:solidFill>
                  <a:srgbClr val="0070C0"/>
                </a:solidFill>
              </a:rPr>
            </a:br>
            <a:endParaRPr lang="pl-PL" altLang="pl-PL" sz="2800" b="1" dirty="0" smtClean="0">
              <a:solidFill>
                <a:srgbClr val="0070C0"/>
              </a:solidFill>
            </a:endParaRPr>
          </a:p>
        </p:txBody>
      </p:sp>
    </p:spTree>
    <p:extLst>
      <p:ext uri="{BB962C8B-B14F-4D97-AF65-F5344CB8AC3E}">
        <p14:creationId xmlns:p14="http://schemas.microsoft.com/office/powerpoint/2010/main" val="1969597719"/>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00" y="8961438"/>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0483"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92013" y="323850"/>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0" y="801332"/>
            <a:ext cx="12825413" cy="64427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marL="342900" indent="-342900" algn="ctr" eaLnBrk="1" fontAlgn="auto" latinLnBrk="1" hangingPunct="1">
              <a:spcBef>
                <a:spcPts val="0"/>
              </a:spcBef>
              <a:spcAft>
                <a:spcPts val="0"/>
              </a:spcAft>
              <a:buFont typeface="Arial" panose="020B0604020202020204" pitchFamily="34" charset="0"/>
              <a:buChar char="•"/>
              <a:defRPr/>
            </a:pPr>
            <a:endParaRPr lang="pl-PL" b="1" kern="0" dirty="0">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a:solidFill>
                  <a:schemeClr val="tx1">
                    <a:lumMod val="50000"/>
                  </a:schemeClr>
                </a:solidFill>
                <a:latin typeface="Roboto Bold"/>
              </a:rPr>
              <a:t>Projekt Małopolski </a:t>
            </a:r>
            <a:r>
              <a:rPr lang="pl-PL" b="1" dirty="0" smtClean="0">
                <a:solidFill>
                  <a:schemeClr val="tx1">
                    <a:lumMod val="50000"/>
                  </a:schemeClr>
                </a:solidFill>
                <a:latin typeface="Roboto Bold"/>
              </a:rPr>
              <a:t>Tele–Anioł                                                                      </a:t>
            </a:r>
            <a:r>
              <a:rPr lang="pl-PL" b="1" dirty="0" smtClean="0">
                <a:solidFill>
                  <a:srgbClr val="0070C0"/>
                </a:solidFill>
                <a:latin typeface="Roboto Bold"/>
              </a:rPr>
              <a:t>15</a:t>
            </a:r>
            <a:r>
              <a:rPr lang="pl-PL" b="1" kern="0" dirty="0" smtClean="0">
                <a:solidFill>
                  <a:srgbClr val="0070C0"/>
                </a:solidFill>
                <a:latin typeface="Roboto Bold"/>
              </a:rPr>
              <a:t>,2 </a:t>
            </a:r>
            <a:r>
              <a:rPr lang="pl-PL" b="1" kern="0" dirty="0">
                <a:solidFill>
                  <a:srgbClr val="0070C0"/>
                </a:solidFill>
                <a:latin typeface="Roboto Bold"/>
              </a:rPr>
              <a:t>mln zł</a:t>
            </a:r>
          </a:p>
          <a:p>
            <a:pPr algn="ctr" eaLnBrk="1" fontAlgn="auto" latinLnBrk="1" hangingPunct="1">
              <a:spcBef>
                <a:spcPts val="0"/>
              </a:spcBef>
              <a:spcAft>
                <a:spcPts val="0"/>
              </a:spcAft>
              <a:defRPr/>
            </a:pPr>
            <a:endParaRPr lang="pl-PL" sz="2800" b="1" kern="0" dirty="0">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kern="0" dirty="0">
                <a:solidFill>
                  <a:schemeClr val="tx1">
                    <a:lumMod val="50000"/>
                  </a:schemeClr>
                </a:solidFill>
                <a:latin typeface="Roboto Bold"/>
              </a:rPr>
              <a:t>Małopolska Niania 2.0 										</a:t>
            </a:r>
            <a:r>
              <a:rPr lang="pl-PL" b="1" kern="0" dirty="0" smtClean="0">
                <a:solidFill>
                  <a:schemeClr val="tx1">
                    <a:lumMod val="50000"/>
                  </a:schemeClr>
                </a:solidFill>
                <a:latin typeface="Roboto Bold"/>
              </a:rPr>
              <a:t>               </a:t>
            </a:r>
            <a:r>
              <a:rPr lang="pl-PL" b="1" dirty="0" smtClean="0">
                <a:solidFill>
                  <a:srgbClr val="0070C0"/>
                </a:solidFill>
                <a:latin typeface="Roboto Bold"/>
              </a:rPr>
              <a:t>10</a:t>
            </a:r>
            <a:r>
              <a:rPr lang="pl-PL" b="1" kern="0" dirty="0" smtClean="0">
                <a:solidFill>
                  <a:srgbClr val="0070C0"/>
                </a:solidFill>
                <a:latin typeface="Roboto Bold"/>
              </a:rPr>
              <a:t>,4 </a:t>
            </a:r>
            <a:r>
              <a:rPr lang="pl-PL" b="1" kern="0" dirty="0">
                <a:solidFill>
                  <a:srgbClr val="0070C0"/>
                </a:solidFill>
                <a:latin typeface="Roboto Bold"/>
              </a:rPr>
              <a:t>mln zł	</a:t>
            </a:r>
          </a:p>
          <a:p>
            <a:pPr marL="342900" indent="-342900" eaLnBrk="1" fontAlgn="auto" latinLnBrk="1" hangingPunct="1">
              <a:spcBef>
                <a:spcPts val="0"/>
              </a:spcBef>
              <a:spcAft>
                <a:spcPts val="0"/>
              </a:spcAft>
              <a:buFont typeface="Arial" panose="020B0604020202020204" pitchFamily="34" charset="0"/>
              <a:buChar char="•"/>
              <a:defRPr/>
            </a:pPr>
            <a:endParaRPr lang="pl-PL" sz="3600" b="1" kern="0" dirty="0">
              <a:solidFill>
                <a:srgbClr val="0070C0"/>
              </a:solidFill>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kern="0" dirty="0">
                <a:solidFill>
                  <a:schemeClr val="tx1">
                    <a:lumMod val="50000"/>
                  </a:schemeClr>
                </a:solidFill>
                <a:latin typeface="Roboto Bold"/>
              </a:rPr>
              <a:t>Sami–Dzielni! Nowe standardy mieszkalnictwa wspomaganego dla osób </a:t>
            </a:r>
            <a:br>
              <a:rPr lang="pl-PL" b="1" kern="0" dirty="0">
                <a:solidFill>
                  <a:schemeClr val="tx1">
                    <a:lumMod val="50000"/>
                  </a:schemeClr>
                </a:solidFill>
                <a:latin typeface="Roboto Bold"/>
              </a:rPr>
            </a:br>
            <a:r>
              <a:rPr lang="pl-PL" b="1" kern="0" dirty="0">
                <a:solidFill>
                  <a:schemeClr val="tx1">
                    <a:lumMod val="50000"/>
                  </a:schemeClr>
                </a:solidFill>
                <a:latin typeface="Roboto Bold"/>
              </a:rPr>
              <a:t>z niepełnosprawnościami sprzężonymi (POWER) </a:t>
            </a:r>
            <a:r>
              <a:rPr lang="pl-PL" sz="2800" b="1" kern="0" dirty="0">
                <a:solidFill>
                  <a:srgbClr val="0070C0"/>
                </a:solidFill>
                <a:latin typeface="Roboto Bold"/>
              </a:rPr>
              <a:t> 				</a:t>
            </a:r>
            <a:r>
              <a:rPr lang="pl-PL" sz="2800" b="1" kern="0" dirty="0" smtClean="0">
                <a:solidFill>
                  <a:srgbClr val="0070C0"/>
                </a:solidFill>
                <a:latin typeface="Roboto Bold"/>
              </a:rPr>
              <a:t>             </a:t>
            </a:r>
            <a:r>
              <a:rPr lang="pl-PL" b="1" dirty="0" smtClean="0">
                <a:solidFill>
                  <a:srgbClr val="0070C0"/>
                </a:solidFill>
                <a:latin typeface="Roboto Bold"/>
              </a:rPr>
              <a:t>3,8</a:t>
            </a:r>
            <a:r>
              <a:rPr lang="pl-PL" b="1" kern="0" dirty="0" smtClean="0">
                <a:solidFill>
                  <a:srgbClr val="0070C0"/>
                </a:solidFill>
                <a:latin typeface="Roboto Bold"/>
              </a:rPr>
              <a:t> </a:t>
            </a:r>
            <a:r>
              <a:rPr lang="pl-PL" b="1" kern="0" dirty="0">
                <a:solidFill>
                  <a:srgbClr val="0070C0"/>
                </a:solidFill>
                <a:latin typeface="Roboto Bold"/>
              </a:rPr>
              <a:t>mln zł</a:t>
            </a:r>
          </a:p>
          <a:p>
            <a:pPr eaLnBrk="1" fontAlgn="auto" latinLnBrk="1" hangingPunct="1">
              <a:spcBef>
                <a:spcPts val="0"/>
              </a:spcBef>
              <a:spcAft>
                <a:spcPts val="0"/>
              </a:spcAft>
              <a:defRPr/>
            </a:pPr>
            <a:endParaRPr lang="pl-PL" b="1" kern="0" dirty="0">
              <a:solidFill>
                <a:schemeClr val="tx1">
                  <a:lumMod val="50000"/>
                </a:schemeClr>
              </a:solidFill>
              <a:latin typeface="Roboto Bold"/>
            </a:endParaRPr>
          </a:p>
          <a:p>
            <a:pPr marL="342900" indent="-342900" algn="l" latinLnBrk="1">
              <a:buFont typeface="Arial" panose="020B0604020202020204" pitchFamily="34" charset="0"/>
              <a:buChar char="•"/>
              <a:defRPr/>
            </a:pPr>
            <a:r>
              <a:rPr lang="pl-PL" b="1" dirty="0">
                <a:solidFill>
                  <a:schemeClr val="tx1">
                    <a:lumMod val="50000"/>
                  </a:schemeClr>
                </a:solidFill>
                <a:latin typeface="Roboto Bold"/>
              </a:rPr>
              <a:t>Rozwijanie i wdrażanie Wojewódzkich Programów w zakresie ochrony </a:t>
            </a:r>
            <a:r>
              <a:rPr lang="pl-PL" b="1" dirty="0" smtClean="0">
                <a:solidFill>
                  <a:schemeClr val="tx1">
                    <a:lumMod val="50000"/>
                  </a:schemeClr>
                </a:solidFill>
                <a:latin typeface="Roboto Bold"/>
              </a:rPr>
              <a:t>zdrowia </a:t>
            </a:r>
            <a:br>
              <a:rPr lang="pl-PL" b="1" dirty="0" smtClean="0">
                <a:solidFill>
                  <a:schemeClr val="tx1">
                    <a:lumMod val="50000"/>
                  </a:schemeClr>
                </a:solidFill>
                <a:latin typeface="Roboto Bold"/>
              </a:rPr>
            </a:br>
            <a:r>
              <a:rPr lang="pl-PL" b="1" dirty="0" smtClean="0">
                <a:solidFill>
                  <a:schemeClr val="tx1">
                    <a:lumMod val="50000"/>
                  </a:schemeClr>
                </a:solidFill>
                <a:latin typeface="Roboto Bold"/>
              </a:rPr>
              <a:t>                                                                                                                          </a:t>
            </a:r>
            <a:r>
              <a:rPr lang="pl-PL" b="1" dirty="0">
                <a:solidFill>
                  <a:srgbClr val="0070C0"/>
                </a:solidFill>
                <a:latin typeface="Roboto Bold"/>
              </a:rPr>
              <a:t>2,8 mln zł </a:t>
            </a:r>
            <a:endParaRPr lang="pl-PL" b="1" dirty="0">
              <a:solidFill>
                <a:schemeClr val="tx1">
                  <a:lumMod val="50000"/>
                </a:schemeClr>
              </a:solidFill>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smtClean="0">
                <a:solidFill>
                  <a:schemeClr val="tx1">
                    <a:lumMod val="50000"/>
                  </a:schemeClr>
                </a:solidFill>
                <a:latin typeface="Roboto Bold"/>
              </a:rPr>
              <a:t>Dofinansowanie </a:t>
            </a:r>
            <a:r>
              <a:rPr lang="pl-PL" b="1" dirty="0">
                <a:solidFill>
                  <a:schemeClr val="tx1">
                    <a:lumMod val="50000"/>
                  </a:schemeClr>
                </a:solidFill>
                <a:latin typeface="Roboto Bold"/>
              </a:rPr>
              <a:t>kosztów tworzenia i działania zakładów aktywności </a:t>
            </a:r>
            <a:r>
              <a:rPr lang="pl-PL" b="1" dirty="0" smtClean="0">
                <a:solidFill>
                  <a:schemeClr val="tx1">
                    <a:lumMod val="50000"/>
                  </a:schemeClr>
                </a:solidFill>
                <a:latin typeface="Roboto Bold"/>
              </a:rPr>
              <a:t>zawodowej </a:t>
            </a:r>
          </a:p>
          <a:p>
            <a:pPr algn="l" latinLnBrk="1">
              <a:defRPr/>
            </a:pPr>
            <a:r>
              <a:rPr lang="pl-PL" b="1" dirty="0">
                <a:solidFill>
                  <a:schemeClr val="tx1">
                    <a:lumMod val="50000"/>
                  </a:schemeClr>
                </a:solidFill>
                <a:latin typeface="Roboto Bold"/>
              </a:rPr>
              <a:t> </a:t>
            </a:r>
            <a:r>
              <a:rPr lang="pl-PL" b="1" dirty="0" smtClean="0">
                <a:solidFill>
                  <a:schemeClr val="tx1">
                    <a:lumMod val="50000"/>
                  </a:schemeClr>
                </a:solidFill>
                <a:latin typeface="Roboto Bold"/>
              </a:rPr>
              <a:t>                                                                                                                             </a:t>
            </a:r>
            <a:r>
              <a:rPr lang="pl-PL" b="1" dirty="0" smtClean="0">
                <a:solidFill>
                  <a:srgbClr val="0070C0"/>
                </a:solidFill>
                <a:latin typeface="Roboto Bold"/>
              </a:rPr>
              <a:t>1,9 </a:t>
            </a:r>
            <a:r>
              <a:rPr lang="pl-PL" b="1" dirty="0">
                <a:solidFill>
                  <a:srgbClr val="0070C0"/>
                </a:solidFill>
                <a:latin typeface="Roboto Bold"/>
              </a:rPr>
              <a:t>mln </a:t>
            </a:r>
            <a:r>
              <a:rPr lang="pl-PL" b="1" dirty="0" smtClean="0">
                <a:solidFill>
                  <a:srgbClr val="0070C0"/>
                </a:solidFill>
                <a:latin typeface="Roboto Bold"/>
              </a:rPr>
              <a:t>zł</a:t>
            </a:r>
            <a:endParaRPr lang="pl-PL" b="1" dirty="0">
              <a:solidFill>
                <a:schemeClr val="tx1">
                  <a:lumMod val="50000"/>
                </a:schemeClr>
              </a:solidFill>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smtClean="0">
                <a:solidFill>
                  <a:schemeClr val="tx1">
                    <a:lumMod val="50000"/>
                  </a:schemeClr>
                </a:solidFill>
                <a:latin typeface="Roboto Bold"/>
              </a:rPr>
              <a:t>Działania </a:t>
            </a:r>
            <a:r>
              <a:rPr lang="pl-PL" b="1" dirty="0">
                <a:solidFill>
                  <a:schemeClr val="tx1">
                    <a:lumMod val="50000"/>
                  </a:schemeClr>
                </a:solidFill>
                <a:latin typeface="Roboto Bold"/>
              </a:rPr>
              <a:t>na rzecz osób starszych w Województwie </a:t>
            </a:r>
            <a:r>
              <a:rPr lang="pl-PL" b="1" dirty="0" smtClean="0">
                <a:solidFill>
                  <a:schemeClr val="tx1">
                    <a:lumMod val="50000"/>
                  </a:schemeClr>
                </a:solidFill>
                <a:latin typeface="Roboto Bold"/>
              </a:rPr>
              <a:t>Małopolskim</a:t>
            </a:r>
            <a:r>
              <a:rPr lang="pl-PL" sz="2800" b="1" kern="0" dirty="0" smtClean="0">
                <a:solidFill>
                  <a:schemeClr val="tx1">
                    <a:lumMod val="50000"/>
                  </a:schemeClr>
                </a:solidFill>
                <a:latin typeface="Roboto Bold"/>
              </a:rPr>
              <a:t>         </a:t>
            </a:r>
            <a:r>
              <a:rPr lang="pl-PL" b="1" dirty="0" smtClean="0">
                <a:solidFill>
                  <a:srgbClr val="0070C0"/>
                </a:solidFill>
                <a:latin typeface="Roboto Bold"/>
              </a:rPr>
              <a:t>1,4</a:t>
            </a:r>
            <a:r>
              <a:rPr lang="pl-PL" b="1" kern="0" dirty="0" smtClean="0">
                <a:solidFill>
                  <a:srgbClr val="0070C0"/>
                </a:solidFill>
                <a:latin typeface="Roboto Bold"/>
              </a:rPr>
              <a:t> </a:t>
            </a:r>
            <a:r>
              <a:rPr lang="pl-PL" b="1" dirty="0" smtClean="0">
                <a:solidFill>
                  <a:srgbClr val="0070C0"/>
                </a:solidFill>
                <a:latin typeface="Roboto Bold"/>
              </a:rPr>
              <a:t>mln </a:t>
            </a:r>
            <a:r>
              <a:rPr lang="pl-PL" b="1" kern="0" dirty="0" smtClean="0">
                <a:solidFill>
                  <a:srgbClr val="0070C0"/>
                </a:solidFill>
                <a:latin typeface="Roboto Bold"/>
              </a:rPr>
              <a:t>zł</a:t>
            </a:r>
          </a:p>
          <a:p>
            <a:pPr algn="l" eaLnBrk="1" fontAlgn="auto" latinLnBrk="1" hangingPunct="1">
              <a:spcBef>
                <a:spcPts val="0"/>
              </a:spcBef>
              <a:spcAft>
                <a:spcPts val="0"/>
              </a:spcAft>
              <a:defRPr/>
            </a:pPr>
            <a:endParaRPr lang="pl-PL" b="1" kern="0" dirty="0" smtClean="0">
              <a:solidFill>
                <a:srgbClr val="0070C0"/>
              </a:solidFill>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smtClean="0">
                <a:solidFill>
                  <a:schemeClr val="tx1"/>
                </a:solidFill>
                <a:latin typeface="Roboto Bold"/>
              </a:rPr>
              <a:t>Małopolskie Dni Rodziny                                                                               </a:t>
            </a:r>
            <a:r>
              <a:rPr lang="pl-PL" b="1" dirty="0" smtClean="0">
                <a:solidFill>
                  <a:srgbClr val="0070C0"/>
                </a:solidFill>
                <a:latin typeface="Roboto Bold"/>
              </a:rPr>
              <a:t>0,2 mln zł</a:t>
            </a:r>
            <a:endParaRPr lang="pl-PL" b="1" kern="0" dirty="0" smtClean="0">
              <a:solidFill>
                <a:srgbClr val="0070C0"/>
              </a:solidFill>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endParaRPr lang="pl-PL" sz="2800" b="1" kern="0" dirty="0">
              <a:solidFill>
                <a:srgbClr val="0070C0"/>
              </a:solidFill>
              <a:latin typeface="Roboto Bold"/>
            </a:endParaRPr>
          </a:p>
        </p:txBody>
      </p:sp>
      <p:sp>
        <p:nvSpPr>
          <p:cNvPr id="20485" name="Shape 100"/>
          <p:cNvSpPr>
            <a:spLocks noGrp="1"/>
          </p:cNvSpPr>
          <p:nvPr>
            <p:ph type="title"/>
          </p:nvPr>
        </p:nvSpPr>
        <p:spPr>
          <a:xfrm>
            <a:off x="930275" y="96838"/>
            <a:ext cx="10964863" cy="1219200"/>
          </a:xfrm>
        </p:spPr>
        <p:txBody>
          <a:bodyPr/>
          <a:lstStyle/>
          <a:p>
            <a:pPr defTabSz="460375" eaLnBrk="1" hangingPunct="1">
              <a:spcBef>
                <a:spcPts val="100"/>
              </a:spcBef>
            </a:pPr>
            <a:r>
              <a:rPr lang="pl-PL" altLang="pl-PL" sz="2800" b="1" smtClean="0">
                <a:solidFill>
                  <a:srgbClr val="000000"/>
                </a:solidFill>
              </a:rPr>
              <a:t/>
            </a:r>
            <a:br>
              <a:rPr lang="pl-PL" altLang="pl-PL" sz="2800" b="1" smtClean="0">
                <a:solidFill>
                  <a:srgbClr val="000000"/>
                </a:solidFill>
              </a:rPr>
            </a:br>
            <a:r>
              <a:rPr lang="pl-PL" altLang="pl-PL" sz="3200" b="1" smtClean="0">
                <a:solidFill>
                  <a:srgbClr val="8CC63E"/>
                </a:solidFill>
              </a:rPr>
              <a:t>Zdrowie i polityka społeczna</a:t>
            </a:r>
            <a:r>
              <a:rPr lang="pl-PL" altLang="pl-PL" sz="2800" b="1" smtClean="0">
                <a:solidFill>
                  <a:srgbClr val="0070C0"/>
                </a:solidFill>
              </a:rPr>
              <a:t/>
            </a:r>
            <a:br>
              <a:rPr lang="pl-PL" altLang="pl-PL" sz="2800" b="1" smtClean="0">
                <a:solidFill>
                  <a:srgbClr val="0070C0"/>
                </a:solidFill>
              </a:rPr>
            </a:br>
            <a:endParaRPr lang="pl-PL" altLang="pl-PL" sz="2800" b="1" smtClean="0">
              <a:solidFill>
                <a:srgbClr val="0070C0"/>
              </a:solidFill>
            </a:endParaRPr>
          </a:p>
        </p:txBody>
      </p:sp>
      <p:pic>
        <p:nvPicPr>
          <p:cNvPr id="20486" name="Picture 8" descr="C:\Users\mkosc\Pictures\Saved Pictures\wheelchair_1595794_960_72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0700" y="7067550"/>
            <a:ext cx="3738563"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10" descr="https://www.malopolska.pl/_cache/news--2018/1700-956/fit/mother_937038_192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62988" y="7067550"/>
            <a:ext cx="3732212"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https://www.bystra-sidzina.pl/sites/default/files/aktualnosci/2018/20180613%20Tele-anio%C5%82/maopolski%20tele-anio%C5%82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0195" y="6997700"/>
            <a:ext cx="2365375" cy="196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315607"/>
      </p:ext>
    </p:extLst>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538" y="9058275"/>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2531"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03125" y="635000"/>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236538" y="883295"/>
            <a:ext cx="12192000" cy="61042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marL="342900" indent="-342900" eaLnBrk="1" fontAlgn="auto" hangingPunct="1">
              <a:spcBef>
                <a:spcPts val="0"/>
              </a:spcBef>
              <a:spcAft>
                <a:spcPts val="0"/>
              </a:spcAft>
              <a:buFont typeface="Arial" panose="020B0604020202020204" pitchFamily="34" charset="0"/>
              <a:buChar char="•"/>
              <a:defRPr/>
            </a:pPr>
            <a:endParaRPr lang="pl-PL" sz="2600" b="1" kern="0" dirty="0"/>
          </a:p>
          <a:p>
            <a:pPr marL="342900" indent="-342900" algn="l" eaLnBrk="1" fontAlgn="auto" hangingPunct="1">
              <a:spcBef>
                <a:spcPts val="0"/>
              </a:spcBef>
              <a:spcAft>
                <a:spcPts val="0"/>
              </a:spcAft>
              <a:buFont typeface="Arial" panose="020B0604020202020204" pitchFamily="34" charset="0"/>
              <a:buChar char="•"/>
              <a:defRPr/>
            </a:pPr>
            <a:r>
              <a:rPr lang="pl-PL" sz="2600" b="1" kern="0" dirty="0">
                <a:solidFill>
                  <a:schemeClr val="tx1">
                    <a:lumMod val="50000"/>
                  </a:schemeClr>
                </a:solidFill>
                <a:latin typeface="Roboto Regular"/>
              </a:rPr>
              <a:t>Modernizacja kształcenia zawodowego w Małopolsce          </a:t>
            </a:r>
            <a:r>
              <a:rPr lang="pl-PL" sz="2600" b="1" kern="0" dirty="0" smtClean="0">
                <a:solidFill>
                  <a:schemeClr val="tx1">
                    <a:lumMod val="50000"/>
                  </a:schemeClr>
                </a:solidFill>
                <a:latin typeface="Roboto Regular"/>
              </a:rPr>
              <a:t>   </a:t>
            </a:r>
            <a:r>
              <a:rPr lang="pl-PL" sz="2600" b="1" dirty="0" smtClean="0">
                <a:solidFill>
                  <a:srgbClr val="0070C0"/>
                </a:solidFill>
                <a:latin typeface="Roboto Regular"/>
              </a:rPr>
              <a:t>9,7</a:t>
            </a:r>
            <a:r>
              <a:rPr lang="pl-PL" sz="2600" b="1" kern="0" dirty="0" smtClean="0">
                <a:solidFill>
                  <a:srgbClr val="0070C0"/>
                </a:solidFill>
                <a:latin typeface="Roboto Regular"/>
              </a:rPr>
              <a:t> </a:t>
            </a:r>
            <a:r>
              <a:rPr lang="pl-PL" sz="2600" b="1" kern="0" dirty="0">
                <a:solidFill>
                  <a:srgbClr val="0070C0"/>
                </a:solidFill>
                <a:latin typeface="Roboto Regular"/>
              </a:rPr>
              <a:t>mln zł</a:t>
            </a:r>
          </a:p>
          <a:p>
            <a:pPr eaLnBrk="1" fontAlgn="auto" hangingPunct="1">
              <a:spcBef>
                <a:spcPts val="0"/>
              </a:spcBef>
              <a:spcAft>
                <a:spcPts val="0"/>
              </a:spcAft>
              <a:defRPr/>
            </a:pPr>
            <a:endParaRPr lang="pl-PL" sz="2600" b="1" kern="0" dirty="0">
              <a:solidFill>
                <a:srgbClr val="0070C0"/>
              </a:solidFill>
              <a:latin typeface="Roboto Regular"/>
            </a:endParaRPr>
          </a:p>
          <a:p>
            <a:pPr marL="342900" indent="-342900" algn="l" latinLnBrk="1">
              <a:buFont typeface="Arial" panose="020B0604020202020204" pitchFamily="34" charset="0"/>
              <a:buChar char="•"/>
              <a:defRPr/>
            </a:pPr>
            <a:r>
              <a:rPr lang="pl-PL" sz="2600" b="1" dirty="0">
                <a:solidFill>
                  <a:schemeClr val="tx1">
                    <a:lumMod val="50000"/>
                  </a:schemeClr>
                </a:solidFill>
              </a:rPr>
              <a:t>Małopolskie Centrum Nauki - projekt zintegrowany                </a:t>
            </a:r>
            <a:r>
              <a:rPr lang="pl-PL" sz="2600" b="1" dirty="0"/>
              <a:t>  </a:t>
            </a:r>
            <a:r>
              <a:rPr lang="pl-PL" sz="2600" b="1" dirty="0">
                <a:solidFill>
                  <a:srgbClr val="0070C0"/>
                </a:solidFill>
              </a:rPr>
              <a:t>11,8 mln </a:t>
            </a:r>
            <a:r>
              <a:rPr lang="pl-PL" sz="2600" b="1" dirty="0" smtClean="0">
                <a:solidFill>
                  <a:srgbClr val="0070C0"/>
                </a:solidFill>
              </a:rPr>
              <a:t>zł</a:t>
            </a:r>
          </a:p>
          <a:p>
            <a:pPr algn="l" latinLnBrk="1">
              <a:defRPr/>
            </a:pPr>
            <a:endParaRPr lang="pl-PL" sz="2600" b="1" dirty="0">
              <a:solidFill>
                <a:srgbClr val="0070C0"/>
              </a:solidFill>
            </a:endParaRPr>
          </a:p>
          <a:p>
            <a:pPr marL="342900" indent="-342900" algn="l" eaLnBrk="1" fontAlgn="auto" latinLnBrk="1" hangingPunct="1">
              <a:spcBef>
                <a:spcPts val="0"/>
              </a:spcBef>
              <a:spcAft>
                <a:spcPts val="0"/>
              </a:spcAft>
              <a:buFont typeface="Arial" panose="020B0604020202020204" pitchFamily="34" charset="0"/>
              <a:buChar char="•"/>
              <a:defRPr/>
            </a:pPr>
            <a:r>
              <a:rPr lang="pl-PL" sz="2600" b="1" kern="0" dirty="0" smtClean="0">
                <a:solidFill>
                  <a:schemeClr val="tx1">
                    <a:lumMod val="50000"/>
                  </a:schemeClr>
                </a:solidFill>
                <a:latin typeface="Roboto Regular"/>
              </a:rPr>
              <a:t>Małopolska </a:t>
            </a:r>
            <a:r>
              <a:rPr lang="pl-PL" sz="2600" b="1" kern="0" dirty="0">
                <a:solidFill>
                  <a:schemeClr val="tx1">
                    <a:lumMod val="50000"/>
                  </a:schemeClr>
                </a:solidFill>
                <a:latin typeface="Roboto Regular"/>
              </a:rPr>
              <a:t>Chmura Edukacyjna                                              </a:t>
            </a:r>
            <a:r>
              <a:rPr lang="pl-PL" sz="2600" b="1" kern="0" dirty="0" smtClean="0">
                <a:solidFill>
                  <a:schemeClr val="tx1">
                    <a:lumMod val="50000"/>
                  </a:schemeClr>
                </a:solidFill>
                <a:latin typeface="Roboto Regular"/>
              </a:rPr>
              <a:t>   </a:t>
            </a:r>
            <a:r>
              <a:rPr lang="pl-PL" sz="2600" b="1" kern="0" dirty="0" smtClean="0">
                <a:solidFill>
                  <a:srgbClr val="0070C0"/>
                </a:solidFill>
                <a:latin typeface="Roboto Regular"/>
              </a:rPr>
              <a:t>6,3 </a:t>
            </a:r>
            <a:r>
              <a:rPr lang="pl-PL" sz="2600" b="1" kern="0" dirty="0">
                <a:solidFill>
                  <a:srgbClr val="0070C0"/>
                </a:solidFill>
                <a:latin typeface="Roboto Regular"/>
              </a:rPr>
              <a:t>mln zł</a:t>
            </a:r>
          </a:p>
          <a:p>
            <a:pPr eaLnBrk="1" fontAlgn="auto" hangingPunct="1">
              <a:spcBef>
                <a:spcPts val="0"/>
              </a:spcBef>
              <a:spcAft>
                <a:spcPts val="0"/>
              </a:spcAft>
              <a:defRPr/>
            </a:pPr>
            <a:endParaRPr lang="pl-PL" sz="2600" b="1" kern="0" dirty="0">
              <a:solidFill>
                <a:srgbClr val="0070C0"/>
              </a:solidFill>
              <a:latin typeface="Roboto Regular"/>
            </a:endParaRPr>
          </a:p>
          <a:p>
            <a:pPr marL="457200" indent="-457200" algn="l">
              <a:buFont typeface="Arial" panose="020B0604020202020204" pitchFamily="34" charset="0"/>
              <a:buChar char="•"/>
              <a:defRPr/>
            </a:pPr>
            <a:r>
              <a:rPr lang="pl-PL" sz="2600" b="1" dirty="0">
                <a:solidFill>
                  <a:schemeClr val="tx1">
                    <a:lumMod val="50000"/>
                  </a:schemeClr>
                </a:solidFill>
              </a:rPr>
              <a:t>Modernizacja budynków przy Zespole Szkół Mistrzostwa Sportowego </a:t>
            </a:r>
            <a:br>
              <a:rPr lang="pl-PL" sz="2600" b="1" dirty="0">
                <a:solidFill>
                  <a:schemeClr val="tx1">
                    <a:lumMod val="50000"/>
                  </a:schemeClr>
                </a:solidFill>
              </a:rPr>
            </a:br>
            <a:r>
              <a:rPr lang="pl-PL" sz="2600" b="1" dirty="0">
                <a:solidFill>
                  <a:schemeClr val="tx1">
                    <a:lumMod val="50000"/>
                  </a:schemeClr>
                </a:solidFill>
              </a:rPr>
              <a:t>w Zakopanem                                                                               </a:t>
            </a:r>
            <a:r>
              <a:rPr lang="pl-PL" sz="2600" b="1" dirty="0">
                <a:solidFill>
                  <a:srgbClr val="0070C0"/>
                </a:solidFill>
              </a:rPr>
              <a:t>4,5 mln </a:t>
            </a:r>
            <a:r>
              <a:rPr lang="pl-PL" sz="2600" b="1" dirty="0" smtClean="0">
                <a:solidFill>
                  <a:srgbClr val="0070C0"/>
                </a:solidFill>
              </a:rPr>
              <a:t>zł</a:t>
            </a:r>
          </a:p>
          <a:p>
            <a:pPr algn="l">
              <a:defRPr/>
            </a:pPr>
            <a:endParaRPr lang="pl-PL" sz="2600" b="1" dirty="0">
              <a:solidFill>
                <a:srgbClr val="0070C0"/>
              </a:solidFill>
            </a:endParaRPr>
          </a:p>
          <a:p>
            <a:pPr marL="457200" indent="-457200" algn="l" eaLnBrk="1" fontAlgn="auto" hangingPunct="1">
              <a:spcBef>
                <a:spcPts val="0"/>
              </a:spcBef>
              <a:spcAft>
                <a:spcPts val="0"/>
              </a:spcAft>
              <a:buFont typeface="Arial" panose="020B0604020202020204" pitchFamily="34" charset="0"/>
              <a:buChar char="•"/>
              <a:defRPr/>
            </a:pPr>
            <a:r>
              <a:rPr lang="pl-PL" sz="2600" b="1" kern="0" dirty="0" smtClean="0">
                <a:solidFill>
                  <a:schemeClr val="tx1">
                    <a:lumMod val="50000"/>
                  </a:schemeClr>
                </a:solidFill>
              </a:rPr>
              <a:t>Rozbudowa </a:t>
            </a:r>
            <a:r>
              <a:rPr lang="pl-PL" sz="2600" b="1" kern="0" dirty="0">
                <a:solidFill>
                  <a:schemeClr val="tx1">
                    <a:lumMod val="50000"/>
                  </a:schemeClr>
                </a:solidFill>
              </a:rPr>
              <a:t>i modernizacja Młodzieżowego Ośrodka </a:t>
            </a:r>
            <a:r>
              <a:rPr lang="pl-PL" sz="2600" b="1" kern="0" dirty="0" smtClean="0">
                <a:solidFill>
                  <a:schemeClr val="tx1">
                    <a:lumMod val="50000"/>
                  </a:schemeClr>
                </a:solidFill>
              </a:rPr>
              <a:t>Wychowawczego</a:t>
            </a:r>
            <a:br>
              <a:rPr lang="pl-PL" sz="2600" b="1" kern="0" dirty="0" smtClean="0">
                <a:solidFill>
                  <a:schemeClr val="tx1">
                    <a:lumMod val="50000"/>
                  </a:schemeClr>
                </a:solidFill>
              </a:rPr>
            </a:br>
            <a:r>
              <a:rPr lang="pl-PL" sz="2600" b="1" kern="0" dirty="0" smtClean="0">
                <a:solidFill>
                  <a:schemeClr val="tx1">
                    <a:lumMod val="50000"/>
                  </a:schemeClr>
                </a:solidFill>
              </a:rPr>
              <a:t>w </a:t>
            </a:r>
            <a:r>
              <a:rPr lang="pl-PL" sz="2600" b="1" kern="0" dirty="0">
                <a:solidFill>
                  <a:schemeClr val="tx1">
                    <a:lumMod val="50000"/>
                  </a:schemeClr>
                </a:solidFill>
              </a:rPr>
              <a:t>Mszanie Dolnej                                                                      </a:t>
            </a:r>
            <a:r>
              <a:rPr lang="pl-PL" sz="2600" b="1" kern="0" dirty="0" smtClean="0">
                <a:solidFill>
                  <a:schemeClr val="tx1">
                    <a:lumMod val="50000"/>
                  </a:schemeClr>
                </a:solidFill>
              </a:rPr>
              <a:t>   </a:t>
            </a:r>
            <a:r>
              <a:rPr lang="pl-PL" sz="2600" b="1" dirty="0" smtClean="0">
                <a:solidFill>
                  <a:srgbClr val="0070C0"/>
                </a:solidFill>
                <a:latin typeface="Roboto Regular"/>
              </a:rPr>
              <a:t>2,5</a:t>
            </a:r>
            <a:r>
              <a:rPr lang="pl-PL" sz="2600" b="1" kern="0" dirty="0" smtClean="0">
                <a:solidFill>
                  <a:srgbClr val="0070C0"/>
                </a:solidFill>
                <a:latin typeface="Roboto Regular"/>
              </a:rPr>
              <a:t> </a:t>
            </a:r>
            <a:r>
              <a:rPr lang="pl-PL" sz="2600" b="1" kern="0" dirty="0">
                <a:solidFill>
                  <a:srgbClr val="0070C0"/>
                </a:solidFill>
                <a:latin typeface="Roboto Regular"/>
              </a:rPr>
              <a:t>mln </a:t>
            </a:r>
            <a:r>
              <a:rPr lang="pl-PL" sz="2600" b="1" kern="0" dirty="0" smtClean="0">
                <a:solidFill>
                  <a:srgbClr val="0070C0"/>
                </a:solidFill>
                <a:latin typeface="Roboto Regular"/>
              </a:rPr>
              <a:t>zł</a:t>
            </a:r>
          </a:p>
          <a:p>
            <a:pPr algn="l" eaLnBrk="1" fontAlgn="auto" hangingPunct="1">
              <a:spcBef>
                <a:spcPts val="0"/>
              </a:spcBef>
              <a:spcAft>
                <a:spcPts val="0"/>
              </a:spcAft>
              <a:defRPr/>
            </a:pPr>
            <a:endParaRPr lang="pl-PL" sz="2600" b="1" kern="0" dirty="0">
              <a:solidFill>
                <a:srgbClr val="0070C0"/>
              </a:solidFill>
              <a:latin typeface="Roboto Regular"/>
            </a:endParaRPr>
          </a:p>
          <a:p>
            <a:pPr marL="457200" indent="-457200" eaLnBrk="1" fontAlgn="auto" hangingPunct="1">
              <a:spcBef>
                <a:spcPts val="0"/>
              </a:spcBef>
              <a:spcAft>
                <a:spcPts val="0"/>
              </a:spcAft>
              <a:buFont typeface="Arial" panose="020B0604020202020204" pitchFamily="34" charset="0"/>
              <a:buChar char="•"/>
              <a:defRPr/>
            </a:pPr>
            <a:endParaRPr lang="pl-PL" sz="2600" b="1" kern="0" dirty="0"/>
          </a:p>
          <a:p>
            <a:pPr algn="ctr" eaLnBrk="1" fontAlgn="auto" latinLnBrk="1" hangingPunct="1">
              <a:spcBef>
                <a:spcPts val="0"/>
              </a:spcBef>
              <a:spcAft>
                <a:spcPts val="0"/>
              </a:spcAft>
              <a:defRPr/>
            </a:pPr>
            <a:endParaRPr lang="pl-PL" sz="2600" b="1" kern="0" dirty="0">
              <a:latin typeface="Roboto Regular"/>
            </a:endParaRPr>
          </a:p>
        </p:txBody>
      </p:sp>
      <p:sp>
        <p:nvSpPr>
          <p:cNvPr id="22533" name="Shape 100"/>
          <p:cNvSpPr>
            <a:spLocks noGrp="1"/>
          </p:cNvSpPr>
          <p:nvPr>
            <p:ph type="title"/>
          </p:nvPr>
        </p:nvSpPr>
        <p:spPr>
          <a:xfrm>
            <a:off x="895350" y="269875"/>
            <a:ext cx="10964863" cy="1219200"/>
          </a:xfrm>
        </p:spPr>
        <p:txBody>
          <a:bodyPr/>
          <a:lstStyle/>
          <a:p>
            <a:pPr defTabSz="460375" eaLnBrk="1" hangingPunct="1">
              <a:spcBef>
                <a:spcPts val="100"/>
              </a:spcBef>
            </a:pPr>
            <a:r>
              <a:rPr lang="pl-PL" altLang="pl-PL" sz="2800" b="1" smtClean="0">
                <a:solidFill>
                  <a:srgbClr val="000000"/>
                </a:solidFill>
              </a:rPr>
              <a:t/>
            </a:r>
            <a:br>
              <a:rPr lang="pl-PL" altLang="pl-PL" sz="2800" b="1" smtClean="0">
                <a:solidFill>
                  <a:srgbClr val="000000"/>
                </a:solidFill>
              </a:rPr>
            </a:br>
            <a:r>
              <a:rPr lang="pl-PL" altLang="pl-PL" sz="3200" b="1" smtClean="0">
                <a:solidFill>
                  <a:srgbClr val="8CC63E"/>
                </a:solidFill>
              </a:rPr>
              <a:t>Edukacja i nauka</a:t>
            </a:r>
            <a:r>
              <a:rPr lang="pl-PL" altLang="pl-PL" sz="2800" b="1" smtClean="0">
                <a:solidFill>
                  <a:srgbClr val="8CC63E"/>
                </a:solidFill>
              </a:rPr>
              <a:t/>
            </a:r>
            <a:br>
              <a:rPr lang="pl-PL" altLang="pl-PL" sz="2800" b="1" smtClean="0">
                <a:solidFill>
                  <a:srgbClr val="8CC63E"/>
                </a:solidFill>
              </a:rPr>
            </a:br>
            <a:endParaRPr lang="pl-PL" altLang="pl-PL" sz="2800" b="1" smtClean="0">
              <a:solidFill>
                <a:srgbClr val="8CC63E"/>
              </a:solidFill>
            </a:endParaRPr>
          </a:p>
        </p:txBody>
      </p:sp>
      <p:pic>
        <p:nvPicPr>
          <p:cNvPr id="22534" name="Picture 10" descr="https://www.malopolska.pl/_cache/news--2018/790-790/fit/Noc_naukowcow17_web_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413" y="6311900"/>
            <a:ext cx="3827462" cy="254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2" descr="https://www.malopolska.pl/_cache/news--2018/790-790/fit/838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7588" y="6329363"/>
            <a:ext cx="3827462"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C:\Users\mkosc\Pictures\Saved Pictures\naukowcy.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94763" y="6369050"/>
            <a:ext cx="3079523"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249129"/>
      </p:ext>
    </p:extLst>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538" y="9058275"/>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3555"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03125" y="635000"/>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236538" y="1569243"/>
            <a:ext cx="12192000" cy="41036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marL="342900" indent="-342900" eaLnBrk="1" fontAlgn="auto" hangingPunct="1">
              <a:spcBef>
                <a:spcPts val="0"/>
              </a:spcBef>
              <a:spcAft>
                <a:spcPts val="0"/>
              </a:spcAft>
              <a:buFont typeface="Arial" panose="020B0604020202020204" pitchFamily="34" charset="0"/>
              <a:buChar char="•"/>
              <a:defRPr/>
            </a:pPr>
            <a:endParaRPr lang="pl-PL" b="1" kern="0" dirty="0"/>
          </a:p>
          <a:p>
            <a:pPr marL="342900" indent="-342900" eaLnBrk="1" fontAlgn="auto" hangingPunct="1">
              <a:spcBef>
                <a:spcPts val="0"/>
              </a:spcBef>
              <a:spcAft>
                <a:spcPts val="0"/>
              </a:spcAft>
              <a:buFont typeface="Arial" panose="020B0604020202020204" pitchFamily="34" charset="0"/>
              <a:buChar char="•"/>
              <a:defRPr/>
            </a:pPr>
            <a:r>
              <a:rPr lang="pl-PL" sz="2800" b="1" kern="0" dirty="0">
                <a:solidFill>
                  <a:schemeClr val="tx1">
                    <a:lumMod val="50000"/>
                  </a:schemeClr>
                </a:solidFill>
                <a:latin typeface="Roboto Bold"/>
              </a:rPr>
              <a:t>Regionalny Program Stypendialny </a:t>
            </a:r>
            <a:r>
              <a:rPr lang="pl-PL" sz="2800" b="1" kern="0" dirty="0">
                <a:latin typeface="Roboto Bold"/>
              </a:rPr>
              <a:t>						</a:t>
            </a:r>
            <a:r>
              <a:rPr lang="pl-PL" sz="3200" b="1" dirty="0" smtClean="0">
                <a:solidFill>
                  <a:srgbClr val="0070C0"/>
                </a:solidFill>
                <a:latin typeface="Roboto Bold"/>
              </a:rPr>
              <a:t>7,0</a:t>
            </a:r>
            <a:r>
              <a:rPr lang="pl-PL" sz="3200" b="1" kern="0" dirty="0" smtClean="0">
                <a:solidFill>
                  <a:srgbClr val="0070C0"/>
                </a:solidFill>
                <a:latin typeface="Roboto Bold"/>
              </a:rPr>
              <a:t> </a:t>
            </a:r>
            <a:r>
              <a:rPr lang="pl-PL" sz="3200" b="1" kern="0" dirty="0">
                <a:solidFill>
                  <a:srgbClr val="0070C0"/>
                </a:solidFill>
                <a:latin typeface="Roboto Bold"/>
              </a:rPr>
              <a:t>mln zł</a:t>
            </a:r>
            <a:endParaRPr lang="pl-PL" sz="2800" kern="0" dirty="0">
              <a:solidFill>
                <a:schemeClr val="tx1">
                  <a:lumMod val="50000"/>
                </a:schemeClr>
              </a:solidFill>
              <a:latin typeface="Roboto Bold"/>
            </a:endParaRPr>
          </a:p>
          <a:p>
            <a:pPr eaLnBrk="1" fontAlgn="auto" hangingPunct="1">
              <a:spcBef>
                <a:spcPts val="0"/>
              </a:spcBef>
              <a:spcAft>
                <a:spcPts val="0"/>
              </a:spcAft>
              <a:defRPr/>
            </a:pPr>
            <a:endParaRPr lang="pl-PL" sz="2000" kern="0" dirty="0">
              <a:latin typeface="Roboto Bold"/>
            </a:endParaRPr>
          </a:p>
          <a:p>
            <a:pPr marL="342900" indent="-342900" eaLnBrk="1" fontAlgn="auto" latinLnBrk="1" hangingPunct="1">
              <a:spcBef>
                <a:spcPts val="0"/>
              </a:spcBef>
              <a:spcAft>
                <a:spcPts val="0"/>
              </a:spcAft>
              <a:buFont typeface="Arial" panose="020B0604020202020204" pitchFamily="34" charset="0"/>
              <a:buChar char="•"/>
              <a:defRPr/>
            </a:pPr>
            <a:r>
              <a:rPr lang="pl-PL" sz="2800" b="1" dirty="0">
                <a:solidFill>
                  <a:schemeClr val="tx1">
                    <a:lumMod val="50000"/>
                  </a:schemeClr>
                </a:solidFill>
                <a:latin typeface="Roboto Bold"/>
              </a:rPr>
              <a:t>Małopolskie Talenty </a:t>
            </a:r>
            <a:r>
              <a:rPr lang="pl-PL" sz="2800" b="1" dirty="0">
                <a:latin typeface="Roboto Bold"/>
              </a:rPr>
              <a:t>										</a:t>
            </a:r>
            <a:r>
              <a:rPr lang="pl-PL" sz="3200" b="1" dirty="0">
                <a:solidFill>
                  <a:srgbClr val="0070C0"/>
                </a:solidFill>
                <a:latin typeface="Roboto Bold"/>
              </a:rPr>
              <a:t>2,7 mln </a:t>
            </a:r>
            <a:r>
              <a:rPr lang="pl-PL" sz="3200" b="1" dirty="0" smtClean="0">
                <a:solidFill>
                  <a:srgbClr val="0070C0"/>
                </a:solidFill>
                <a:latin typeface="Roboto Bold"/>
              </a:rPr>
              <a:t>zł</a:t>
            </a:r>
          </a:p>
          <a:p>
            <a:pPr eaLnBrk="1" fontAlgn="auto" latinLnBrk="1" hangingPunct="1">
              <a:spcBef>
                <a:spcPts val="0"/>
              </a:spcBef>
              <a:spcAft>
                <a:spcPts val="0"/>
              </a:spcAft>
              <a:defRPr/>
            </a:pPr>
            <a:endParaRPr lang="pl-PL" sz="3200" b="1" dirty="0" smtClean="0">
              <a:solidFill>
                <a:srgbClr val="0070C0"/>
              </a:solidFill>
              <a:latin typeface="Roboto Bold"/>
            </a:endParaRPr>
          </a:p>
          <a:p>
            <a:pPr marL="342900" indent="-342900" eaLnBrk="1" fontAlgn="auto" latinLnBrk="1" hangingPunct="1">
              <a:spcBef>
                <a:spcPts val="0"/>
              </a:spcBef>
              <a:spcAft>
                <a:spcPts val="0"/>
              </a:spcAft>
              <a:buFont typeface="Arial" panose="020B0604020202020204" pitchFamily="34" charset="0"/>
              <a:buChar char="•"/>
              <a:defRPr/>
            </a:pPr>
            <a:r>
              <a:rPr lang="pl-PL" sz="2800" b="1" kern="0" dirty="0" smtClean="0">
                <a:solidFill>
                  <a:schemeClr val="tx1">
                    <a:lumMod val="50000"/>
                  </a:schemeClr>
                </a:solidFill>
                <a:latin typeface="Roboto Bold"/>
              </a:rPr>
              <a:t>Promocja </a:t>
            </a:r>
            <a:r>
              <a:rPr lang="pl-PL" sz="2800" b="1" kern="0" dirty="0">
                <a:solidFill>
                  <a:schemeClr val="tx1">
                    <a:lumMod val="50000"/>
                  </a:schemeClr>
                </a:solidFill>
                <a:latin typeface="Roboto Bold"/>
              </a:rPr>
              <a:t>zdolnej młodzieży                            </a:t>
            </a:r>
            <a:r>
              <a:rPr lang="pl-PL" sz="2800" b="1" kern="0" dirty="0">
                <a:latin typeface="Roboto Bold"/>
              </a:rPr>
              <a:t>			</a:t>
            </a:r>
            <a:r>
              <a:rPr lang="pl-PL" sz="3200" b="1" kern="0" dirty="0" smtClean="0">
                <a:solidFill>
                  <a:srgbClr val="0070C0"/>
                </a:solidFill>
                <a:latin typeface="Roboto Bold"/>
              </a:rPr>
              <a:t>1,0 </a:t>
            </a:r>
            <a:r>
              <a:rPr lang="pl-PL" sz="3200" b="1" kern="0" dirty="0">
                <a:solidFill>
                  <a:srgbClr val="0070C0"/>
                </a:solidFill>
                <a:latin typeface="Roboto Bold"/>
              </a:rPr>
              <a:t>mln </a:t>
            </a:r>
            <a:r>
              <a:rPr lang="pl-PL" sz="3200" b="1" kern="0" dirty="0" smtClean="0">
                <a:solidFill>
                  <a:srgbClr val="0070C0"/>
                </a:solidFill>
                <a:latin typeface="Roboto Bold"/>
              </a:rPr>
              <a:t>zł</a:t>
            </a:r>
            <a:r>
              <a:rPr lang="pl-PL" sz="3200" b="1" kern="0" dirty="0">
                <a:latin typeface="Roboto Bold"/>
              </a:rPr>
              <a:t/>
            </a:r>
            <a:br>
              <a:rPr lang="pl-PL" sz="3200" b="1" kern="0" dirty="0">
                <a:latin typeface="Roboto Bold"/>
              </a:rPr>
            </a:br>
            <a:r>
              <a:rPr lang="pl-PL" sz="2800" b="1" kern="0" dirty="0">
                <a:latin typeface="Roboto Bold"/>
              </a:rPr>
              <a:t>                                                                                               </a:t>
            </a:r>
            <a:endParaRPr lang="pl-PL" sz="3200" b="1" kern="0" dirty="0">
              <a:solidFill>
                <a:srgbClr val="0070C0"/>
              </a:solidFill>
              <a:latin typeface="Roboto Bold"/>
            </a:endParaRPr>
          </a:p>
          <a:p>
            <a:pPr marL="342900" indent="-342900" eaLnBrk="1" fontAlgn="auto" latinLnBrk="1" hangingPunct="1">
              <a:spcBef>
                <a:spcPts val="0"/>
              </a:spcBef>
              <a:spcAft>
                <a:spcPts val="0"/>
              </a:spcAft>
              <a:buFont typeface="Arial" panose="020B0604020202020204" pitchFamily="34" charset="0"/>
              <a:buChar char="•"/>
              <a:defRPr/>
            </a:pPr>
            <a:r>
              <a:rPr lang="pl-PL" sz="2800" b="1" kern="0" dirty="0">
                <a:solidFill>
                  <a:schemeClr val="tx1">
                    <a:lumMod val="50000"/>
                  </a:schemeClr>
                </a:solidFill>
                <a:latin typeface="Roboto Bold"/>
              </a:rPr>
              <a:t>Małopolska Noc Naukowców </a:t>
            </a:r>
            <a:r>
              <a:rPr lang="pl-PL" sz="2800" b="1" kern="0" dirty="0">
                <a:latin typeface="Roboto Bold"/>
              </a:rPr>
              <a:t>						      </a:t>
            </a:r>
            <a:r>
              <a:rPr lang="pl-PL" sz="3200" b="1" dirty="0" smtClean="0">
                <a:solidFill>
                  <a:srgbClr val="0070C0"/>
                </a:solidFill>
                <a:latin typeface="Roboto Bold"/>
              </a:rPr>
              <a:t>0,6</a:t>
            </a:r>
            <a:r>
              <a:rPr lang="pl-PL" sz="3200" b="1" kern="0" dirty="0" smtClean="0">
                <a:solidFill>
                  <a:srgbClr val="0070C0"/>
                </a:solidFill>
                <a:latin typeface="Roboto Bold"/>
              </a:rPr>
              <a:t> mln </a:t>
            </a:r>
            <a:r>
              <a:rPr lang="pl-PL" sz="3200" b="1" kern="0" dirty="0">
                <a:solidFill>
                  <a:srgbClr val="0070C0"/>
                </a:solidFill>
                <a:latin typeface="Roboto Bold"/>
              </a:rPr>
              <a:t>zł</a:t>
            </a:r>
          </a:p>
          <a:p>
            <a:pPr marL="342900" indent="-342900" eaLnBrk="1" fontAlgn="auto" latinLnBrk="1" hangingPunct="1">
              <a:spcBef>
                <a:spcPts val="0"/>
              </a:spcBef>
              <a:spcAft>
                <a:spcPts val="0"/>
              </a:spcAft>
              <a:buFont typeface="Arial" panose="020B0604020202020204" pitchFamily="34" charset="0"/>
              <a:buChar char="•"/>
              <a:defRPr/>
            </a:pPr>
            <a:endParaRPr lang="pl-PL" sz="2800" b="1" kern="0" dirty="0">
              <a:solidFill>
                <a:srgbClr val="0070C0"/>
              </a:solidFill>
              <a:latin typeface="Roboto Regular"/>
            </a:endParaRPr>
          </a:p>
        </p:txBody>
      </p:sp>
      <p:sp>
        <p:nvSpPr>
          <p:cNvPr id="23557" name="Shape 100"/>
          <p:cNvSpPr>
            <a:spLocks noGrp="1"/>
          </p:cNvSpPr>
          <p:nvPr>
            <p:ph type="title"/>
          </p:nvPr>
        </p:nvSpPr>
        <p:spPr>
          <a:xfrm>
            <a:off x="895350" y="28575"/>
            <a:ext cx="10964863" cy="1219200"/>
          </a:xfrm>
        </p:spPr>
        <p:txBody>
          <a:bodyPr/>
          <a:lstStyle/>
          <a:p>
            <a:pPr defTabSz="460375" eaLnBrk="1" hangingPunct="1">
              <a:spcBef>
                <a:spcPts val="100"/>
              </a:spcBef>
            </a:pPr>
            <a:r>
              <a:rPr lang="pl-PL" altLang="pl-PL" sz="2800" b="1" smtClean="0">
                <a:solidFill>
                  <a:srgbClr val="000000"/>
                </a:solidFill>
              </a:rPr>
              <a:t/>
            </a:r>
            <a:br>
              <a:rPr lang="pl-PL" altLang="pl-PL" sz="2800" b="1" smtClean="0">
                <a:solidFill>
                  <a:srgbClr val="000000"/>
                </a:solidFill>
              </a:rPr>
            </a:br>
            <a:r>
              <a:rPr lang="pl-PL" altLang="pl-PL" sz="3200" b="1" smtClean="0">
                <a:solidFill>
                  <a:srgbClr val="8CC63E"/>
                </a:solidFill>
              </a:rPr>
              <a:t>Edukacja i nauka</a:t>
            </a:r>
            <a:endParaRPr lang="pl-PL" altLang="pl-PL" sz="2800" b="1" smtClean="0">
              <a:solidFill>
                <a:srgbClr val="8CC63E"/>
              </a:solidFill>
            </a:endParaRPr>
          </a:p>
        </p:txBody>
      </p:sp>
      <p:sp>
        <p:nvSpPr>
          <p:cNvPr id="23558" name="AutoShape 2" descr="Znalezione obrazy dla zapytania małopolskie talenty"/>
          <p:cNvSpPr>
            <a:spLocks noChangeAspect="1" noChangeArrowheads="1"/>
          </p:cNvSpPr>
          <p:nvPr/>
        </p:nvSpPr>
        <p:spPr bwMode="auto">
          <a:xfrm>
            <a:off x="841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a:p>
        </p:txBody>
      </p:sp>
      <p:sp>
        <p:nvSpPr>
          <p:cNvPr id="23559" name="AutoShape 4" descr="Znalezione obrazy dla zapytania małopolskie talenty"/>
          <p:cNvSpPr>
            <a:spLocks noChangeAspect="1" noChangeArrowheads="1"/>
          </p:cNvSpPr>
          <p:nvPr/>
        </p:nvSpPr>
        <p:spPr bwMode="auto">
          <a:xfrm>
            <a:off x="236538"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a:p>
        </p:txBody>
      </p:sp>
      <p:pic>
        <p:nvPicPr>
          <p:cNvPr id="23560" name="Picture 8" descr="https://www.malopolska.pl/_cache/news--2017/1700-956/fit/DSC_9448100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800" y="5915025"/>
            <a:ext cx="39624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13" descr="https://www.malopolska.pl/_cache/news--2018/1700-956/fit/Noc_naukowcow17_web_8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91550" y="5903913"/>
            <a:ext cx="3978275"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Znalezione obrazy dla zapytania małopolskie talenty">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66431" y="5903913"/>
            <a:ext cx="4052887"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069461"/>
      </p:ext>
    </p:extLst>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538" y="9058275"/>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4579"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03125" y="635000"/>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377825" y="1250553"/>
            <a:ext cx="12192000" cy="533479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eaLnBrk="1" fontAlgn="auto" latinLnBrk="1" hangingPunct="1">
              <a:spcBef>
                <a:spcPts val="0"/>
              </a:spcBef>
              <a:spcAft>
                <a:spcPts val="0"/>
              </a:spcAft>
              <a:defRPr/>
            </a:pPr>
            <a:endParaRPr lang="pl-PL" sz="2800" b="1" kern="0" dirty="0">
              <a:latin typeface="Roboto Regular"/>
            </a:endParaRPr>
          </a:p>
          <a:p>
            <a:pPr marL="457200" indent="-457200" algn="l" eaLnBrk="1" fontAlgn="auto" hangingPunct="1">
              <a:spcBef>
                <a:spcPts val="0"/>
              </a:spcBef>
              <a:spcAft>
                <a:spcPts val="0"/>
              </a:spcAft>
              <a:buFont typeface="Arial" panose="020B0604020202020204" pitchFamily="34" charset="0"/>
              <a:buChar char="•"/>
              <a:defRPr/>
            </a:pPr>
            <a:r>
              <a:rPr lang="pl-PL" b="1" kern="0" dirty="0">
                <a:solidFill>
                  <a:schemeClr val="tx1">
                    <a:lumMod val="50000"/>
                  </a:schemeClr>
                </a:solidFill>
                <a:latin typeface="Roboto Bold"/>
              </a:rPr>
              <a:t>SPIN – Małopolskie Centra Transferu Wiedzy                                    </a:t>
            </a:r>
            <a:r>
              <a:rPr lang="pl-PL" b="1" kern="0" dirty="0" smtClean="0">
                <a:solidFill>
                  <a:schemeClr val="tx1">
                    <a:lumMod val="50000"/>
                  </a:schemeClr>
                </a:solidFill>
                <a:latin typeface="Roboto Bold"/>
              </a:rPr>
              <a:t>   </a:t>
            </a:r>
            <a:r>
              <a:rPr lang="pl-PL" sz="2800" b="1" dirty="0" smtClean="0">
                <a:solidFill>
                  <a:srgbClr val="0070C0"/>
                </a:solidFill>
                <a:latin typeface="Roboto Bold"/>
              </a:rPr>
              <a:t>5,0 </a:t>
            </a:r>
            <a:r>
              <a:rPr lang="pl-PL" sz="2800" b="1" dirty="0">
                <a:solidFill>
                  <a:srgbClr val="0070C0"/>
                </a:solidFill>
                <a:latin typeface="Roboto Bold"/>
              </a:rPr>
              <a:t>mln zł</a:t>
            </a:r>
            <a:r>
              <a:rPr lang="pl-PL" sz="2800" dirty="0">
                <a:solidFill>
                  <a:srgbClr val="0070C0"/>
                </a:solidFill>
                <a:latin typeface="Roboto Bold"/>
              </a:rPr>
              <a:t> </a:t>
            </a:r>
          </a:p>
          <a:p>
            <a:pPr marL="457200" indent="-457200" eaLnBrk="1" fontAlgn="auto" hangingPunct="1">
              <a:spcBef>
                <a:spcPts val="0"/>
              </a:spcBef>
              <a:spcAft>
                <a:spcPts val="0"/>
              </a:spcAft>
              <a:buFont typeface="Arial" panose="020B0604020202020204" pitchFamily="34" charset="0"/>
              <a:buChar char="•"/>
              <a:defRPr/>
            </a:pPr>
            <a:endParaRPr lang="pl-PL" sz="2800" b="1" kern="0" dirty="0">
              <a:solidFill>
                <a:schemeClr val="tx1">
                  <a:lumMod val="50000"/>
                </a:schemeClr>
              </a:solidFill>
              <a:latin typeface="Roboto Bold"/>
            </a:endParaRPr>
          </a:p>
          <a:p>
            <a:pPr marL="457200" indent="-457200" algn="l" eaLnBrk="1" fontAlgn="auto" hangingPunct="1">
              <a:spcBef>
                <a:spcPts val="0"/>
              </a:spcBef>
              <a:spcAft>
                <a:spcPts val="0"/>
              </a:spcAft>
              <a:buFont typeface="Arial" panose="020B0604020202020204" pitchFamily="34" charset="0"/>
              <a:buChar char="•"/>
              <a:defRPr/>
            </a:pPr>
            <a:r>
              <a:rPr lang="pl-PL" b="1" dirty="0">
                <a:solidFill>
                  <a:schemeClr val="tx1">
                    <a:lumMod val="50000"/>
                  </a:schemeClr>
                </a:solidFill>
                <a:latin typeface="Roboto Bold"/>
              </a:rPr>
              <a:t>Realizacja Osi Priorytetowej I POWER – Osoby młode na rynku pracy </a:t>
            </a:r>
          </a:p>
          <a:p>
            <a:pPr algn="l" eaLnBrk="1" fontAlgn="auto" hangingPunct="1">
              <a:spcBef>
                <a:spcPts val="0"/>
              </a:spcBef>
              <a:spcAft>
                <a:spcPts val="0"/>
              </a:spcAft>
              <a:defRPr/>
            </a:pPr>
            <a:r>
              <a:rPr lang="pl-PL" b="1" kern="0" dirty="0" smtClean="0">
                <a:solidFill>
                  <a:schemeClr val="tx1">
                    <a:lumMod val="50000"/>
                  </a:schemeClr>
                </a:solidFill>
                <a:latin typeface="Roboto Bold"/>
              </a:rPr>
              <a:t>                                                                   </a:t>
            </a:r>
            <a:r>
              <a:rPr lang="pl-PL" b="1" kern="0" dirty="0">
                <a:solidFill>
                  <a:schemeClr val="tx1">
                    <a:lumMod val="50000"/>
                  </a:schemeClr>
                </a:solidFill>
                <a:latin typeface="Roboto Bold"/>
              </a:rPr>
              <a:t>				</a:t>
            </a:r>
            <a:r>
              <a:rPr lang="pl-PL" b="1" kern="0" dirty="0" smtClean="0">
                <a:solidFill>
                  <a:schemeClr val="tx1">
                    <a:lumMod val="50000"/>
                  </a:schemeClr>
                </a:solidFill>
                <a:latin typeface="Roboto Bold"/>
              </a:rPr>
              <a:t>             </a:t>
            </a:r>
            <a:r>
              <a:rPr lang="pl-PL" b="1" kern="0" dirty="0">
                <a:solidFill>
                  <a:schemeClr val="tx1">
                    <a:lumMod val="50000"/>
                  </a:schemeClr>
                </a:solidFill>
                <a:latin typeface="Roboto Bold"/>
              </a:rPr>
              <a:t>			</a:t>
            </a:r>
            <a:r>
              <a:rPr lang="pl-PL" b="1" kern="0" dirty="0" smtClean="0">
                <a:solidFill>
                  <a:schemeClr val="tx1">
                    <a:lumMod val="50000"/>
                  </a:schemeClr>
                </a:solidFill>
                <a:latin typeface="Roboto Bold"/>
              </a:rPr>
              <a:t>    </a:t>
            </a:r>
            <a:r>
              <a:rPr lang="pl-PL" sz="2800" b="1" dirty="0" smtClean="0">
                <a:solidFill>
                  <a:srgbClr val="0070C0"/>
                </a:solidFill>
                <a:latin typeface="Roboto Bold"/>
              </a:rPr>
              <a:t>3,9</a:t>
            </a:r>
            <a:r>
              <a:rPr lang="pl-PL" sz="2800" b="1" kern="0" dirty="0" smtClean="0">
                <a:solidFill>
                  <a:srgbClr val="0070C0"/>
                </a:solidFill>
                <a:latin typeface="Roboto Bold"/>
              </a:rPr>
              <a:t> </a:t>
            </a:r>
            <a:r>
              <a:rPr lang="pl-PL" sz="2800" b="1" kern="0" dirty="0">
                <a:solidFill>
                  <a:srgbClr val="0070C0"/>
                </a:solidFill>
                <a:latin typeface="Roboto Bold"/>
              </a:rPr>
              <a:t>mln </a:t>
            </a:r>
            <a:r>
              <a:rPr lang="pl-PL" sz="2800" b="1" kern="0" dirty="0" smtClean="0">
                <a:solidFill>
                  <a:srgbClr val="0070C0"/>
                </a:solidFill>
                <a:latin typeface="Roboto Bold"/>
              </a:rPr>
              <a:t>zł</a:t>
            </a:r>
          </a:p>
          <a:p>
            <a:pPr marL="457200" indent="-457200" algn="l" eaLnBrk="1" fontAlgn="auto" hangingPunct="1">
              <a:spcBef>
                <a:spcPts val="0"/>
              </a:spcBef>
              <a:spcAft>
                <a:spcPts val="0"/>
              </a:spcAft>
              <a:buFont typeface="Arial" panose="020B0604020202020204" pitchFamily="34" charset="0"/>
              <a:buChar char="•"/>
              <a:defRPr/>
            </a:pPr>
            <a:r>
              <a:rPr lang="pl-PL" b="1" dirty="0">
                <a:solidFill>
                  <a:schemeClr val="tx1">
                    <a:lumMod val="50000"/>
                  </a:schemeClr>
                </a:solidFill>
                <a:latin typeface="Roboto Bold"/>
              </a:rPr>
              <a:t>Innowacyjna Małopolska                                                         </a:t>
            </a:r>
            <a:r>
              <a:rPr lang="pl-PL" b="1" dirty="0" smtClean="0">
                <a:solidFill>
                  <a:schemeClr val="tx1">
                    <a:lumMod val="50000"/>
                  </a:schemeClr>
                </a:solidFill>
                <a:latin typeface="Roboto Bold"/>
              </a:rPr>
              <a:t>                 </a:t>
            </a:r>
            <a:r>
              <a:rPr lang="pl-PL" sz="2800" b="1" dirty="0" smtClean="0">
                <a:solidFill>
                  <a:srgbClr val="0070C0"/>
                </a:solidFill>
                <a:latin typeface="Roboto Bold"/>
              </a:rPr>
              <a:t>2,4 mln zł</a:t>
            </a:r>
            <a:endParaRPr lang="pl-PL" sz="2800" b="1" kern="0" dirty="0">
              <a:solidFill>
                <a:srgbClr val="0070C0"/>
              </a:solidFill>
              <a:latin typeface="Roboto Bold"/>
            </a:endParaRPr>
          </a:p>
          <a:p>
            <a:pPr marL="457200" indent="-457200" eaLnBrk="1" fontAlgn="auto" hangingPunct="1">
              <a:spcBef>
                <a:spcPts val="0"/>
              </a:spcBef>
              <a:spcAft>
                <a:spcPts val="0"/>
              </a:spcAft>
              <a:buFont typeface="Arial" panose="020B0604020202020204" pitchFamily="34" charset="0"/>
              <a:buChar char="•"/>
              <a:defRPr/>
            </a:pPr>
            <a:endParaRPr lang="pl-PL" b="1" kern="0" dirty="0">
              <a:solidFill>
                <a:schemeClr val="tx1">
                  <a:lumMod val="50000"/>
                </a:schemeClr>
              </a:solidFill>
              <a:latin typeface="Roboto Bold"/>
            </a:endParaRPr>
          </a:p>
          <a:p>
            <a:pPr marL="457200" indent="-457200" algn="l" eaLnBrk="1" fontAlgn="auto" hangingPunct="1">
              <a:spcBef>
                <a:spcPts val="0"/>
              </a:spcBef>
              <a:spcAft>
                <a:spcPts val="0"/>
              </a:spcAft>
              <a:buFont typeface="Arial" panose="020B0604020202020204" pitchFamily="34" charset="0"/>
              <a:buChar char="•"/>
              <a:defRPr/>
            </a:pPr>
            <a:r>
              <a:rPr lang="pl-PL" b="1" kern="0" dirty="0">
                <a:solidFill>
                  <a:schemeClr val="tx1">
                    <a:lumMod val="50000"/>
                  </a:schemeClr>
                </a:solidFill>
                <a:latin typeface="Roboto Bold"/>
              </a:rPr>
              <a:t>Przedsiębiorcza Małopolska – rozwój przedsiębiorczości technologicznej </a:t>
            </a:r>
            <a:r>
              <a:rPr lang="pl-PL" b="1" kern="0" dirty="0" smtClean="0">
                <a:solidFill>
                  <a:schemeClr val="tx1">
                    <a:lumMod val="50000"/>
                  </a:schemeClr>
                </a:solidFill>
                <a:latin typeface="Roboto Bold"/>
              </a:rPr>
              <a:t/>
            </a:r>
            <a:br>
              <a:rPr lang="pl-PL" b="1" kern="0" dirty="0" smtClean="0">
                <a:solidFill>
                  <a:schemeClr val="tx1">
                    <a:lumMod val="50000"/>
                  </a:schemeClr>
                </a:solidFill>
                <a:latin typeface="Roboto Bold"/>
              </a:rPr>
            </a:br>
            <a:r>
              <a:rPr lang="pl-PL" b="1" kern="0" dirty="0" smtClean="0">
                <a:solidFill>
                  <a:schemeClr val="tx1">
                    <a:lumMod val="50000"/>
                  </a:schemeClr>
                </a:solidFill>
                <a:latin typeface="Roboto Bold"/>
              </a:rPr>
              <a:t>w regionie</a:t>
            </a:r>
            <a:r>
              <a:rPr lang="pl-PL" b="1" kern="0" dirty="0">
                <a:solidFill>
                  <a:schemeClr val="tx1">
                    <a:lumMod val="50000"/>
                  </a:schemeClr>
                </a:solidFill>
                <a:latin typeface="Roboto Bold"/>
              </a:rPr>
              <a:t/>
            </a:r>
            <a:br>
              <a:rPr lang="pl-PL" b="1" kern="0" dirty="0">
                <a:solidFill>
                  <a:schemeClr val="tx1">
                    <a:lumMod val="50000"/>
                  </a:schemeClr>
                </a:solidFill>
                <a:latin typeface="Roboto Bold"/>
              </a:rPr>
            </a:br>
            <a:r>
              <a:rPr lang="pl-PL" b="1" kern="0" dirty="0">
                <a:solidFill>
                  <a:schemeClr val="tx1">
                    <a:lumMod val="50000"/>
                  </a:schemeClr>
                </a:solidFill>
                <a:latin typeface="Roboto Bold"/>
              </a:rPr>
              <a:t>																	</a:t>
            </a:r>
            <a:r>
              <a:rPr lang="pl-PL" b="1" kern="0" dirty="0" smtClean="0">
                <a:solidFill>
                  <a:schemeClr val="tx1">
                    <a:lumMod val="50000"/>
                  </a:schemeClr>
                </a:solidFill>
                <a:latin typeface="Roboto Bold"/>
              </a:rPr>
              <a:t>    </a:t>
            </a:r>
            <a:r>
              <a:rPr lang="pl-PL" sz="2800" b="1" dirty="0" smtClean="0">
                <a:solidFill>
                  <a:srgbClr val="0070C0"/>
                </a:solidFill>
                <a:latin typeface="Roboto Bold"/>
              </a:rPr>
              <a:t>0,5</a:t>
            </a:r>
            <a:r>
              <a:rPr lang="pl-PL" sz="2800" b="1" kern="0" dirty="0" smtClean="0">
                <a:solidFill>
                  <a:srgbClr val="0070C0"/>
                </a:solidFill>
                <a:latin typeface="Roboto Bold"/>
              </a:rPr>
              <a:t> </a:t>
            </a:r>
            <a:r>
              <a:rPr lang="pl-PL" sz="2800" b="1" kern="0" dirty="0">
                <a:solidFill>
                  <a:srgbClr val="0070C0"/>
                </a:solidFill>
                <a:latin typeface="Roboto Bold"/>
              </a:rPr>
              <a:t>mln zł</a:t>
            </a:r>
            <a:endParaRPr lang="pl-PL" b="1" kern="0" dirty="0">
              <a:solidFill>
                <a:srgbClr val="0070C0"/>
              </a:solidFill>
              <a:latin typeface="Roboto Bold"/>
            </a:endParaRPr>
          </a:p>
          <a:p>
            <a:pPr marL="457200" indent="-457200" eaLnBrk="1" fontAlgn="auto" hangingPunct="1">
              <a:spcBef>
                <a:spcPts val="0"/>
              </a:spcBef>
              <a:spcAft>
                <a:spcPts val="0"/>
              </a:spcAft>
              <a:buFont typeface="Arial" panose="020B0604020202020204" pitchFamily="34" charset="0"/>
              <a:buChar char="•"/>
              <a:defRPr/>
            </a:pPr>
            <a:endParaRPr lang="pl-PL" b="1" kern="0" dirty="0">
              <a:solidFill>
                <a:srgbClr val="0070C0"/>
              </a:solidFill>
              <a:latin typeface="Roboto Bold"/>
            </a:endParaRPr>
          </a:p>
          <a:p>
            <a:pPr marL="457200" indent="-457200" algn="l" eaLnBrk="1" fontAlgn="auto" hangingPunct="1">
              <a:spcBef>
                <a:spcPts val="0"/>
              </a:spcBef>
              <a:spcAft>
                <a:spcPts val="0"/>
              </a:spcAft>
              <a:buFont typeface="Arial" panose="020B0604020202020204" pitchFamily="34" charset="0"/>
              <a:buChar char="•"/>
              <a:defRPr/>
            </a:pPr>
            <a:r>
              <a:rPr lang="pl-PL" b="1" kern="0" dirty="0">
                <a:solidFill>
                  <a:schemeClr val="tx1">
                    <a:lumMod val="50000"/>
                  </a:schemeClr>
                </a:solidFill>
                <a:latin typeface="Roboto Bold"/>
              </a:rPr>
              <a:t>Program „Małopolska – tu technologia staje się biznesem” 		</a:t>
            </a:r>
            <a:r>
              <a:rPr lang="pl-PL" b="1" kern="0" dirty="0" smtClean="0">
                <a:solidFill>
                  <a:schemeClr val="tx1">
                    <a:lumMod val="50000"/>
                  </a:schemeClr>
                </a:solidFill>
                <a:latin typeface="Roboto Bold"/>
              </a:rPr>
              <a:t>    </a:t>
            </a:r>
            <a:r>
              <a:rPr lang="pl-PL" sz="2800" b="1" dirty="0" smtClean="0">
                <a:solidFill>
                  <a:srgbClr val="0070C0"/>
                </a:solidFill>
                <a:latin typeface="Roboto Bold"/>
              </a:rPr>
              <a:t>0,5 mln</a:t>
            </a:r>
            <a:r>
              <a:rPr lang="pl-PL" sz="2800" b="1" kern="0" dirty="0" smtClean="0">
                <a:solidFill>
                  <a:srgbClr val="0070C0"/>
                </a:solidFill>
                <a:latin typeface="Roboto Bold"/>
              </a:rPr>
              <a:t> </a:t>
            </a:r>
            <a:r>
              <a:rPr lang="pl-PL" sz="2800" b="1" kern="0" dirty="0">
                <a:solidFill>
                  <a:srgbClr val="0070C0"/>
                </a:solidFill>
              </a:rPr>
              <a:t>zł</a:t>
            </a:r>
          </a:p>
          <a:p>
            <a:pPr marL="457200" indent="-457200" eaLnBrk="1" fontAlgn="auto" hangingPunct="1">
              <a:spcBef>
                <a:spcPts val="0"/>
              </a:spcBef>
              <a:spcAft>
                <a:spcPts val="0"/>
              </a:spcAft>
              <a:buFont typeface="Arial" panose="020B0604020202020204" pitchFamily="34" charset="0"/>
              <a:buChar char="•"/>
              <a:defRPr/>
            </a:pPr>
            <a:endParaRPr lang="pl-PL" b="1" kern="0" dirty="0">
              <a:solidFill>
                <a:srgbClr val="0070C0"/>
              </a:solidFill>
            </a:endParaRPr>
          </a:p>
        </p:txBody>
      </p:sp>
      <p:sp>
        <p:nvSpPr>
          <p:cNvPr id="24581" name="Shape 100"/>
          <p:cNvSpPr>
            <a:spLocks noGrp="1"/>
          </p:cNvSpPr>
          <p:nvPr>
            <p:ph type="title"/>
          </p:nvPr>
        </p:nvSpPr>
        <p:spPr>
          <a:xfrm>
            <a:off x="895350" y="269875"/>
            <a:ext cx="10964863" cy="1219200"/>
          </a:xfrm>
        </p:spPr>
        <p:txBody>
          <a:bodyPr/>
          <a:lstStyle/>
          <a:p>
            <a:pPr defTabSz="460375" eaLnBrk="1" hangingPunct="1">
              <a:spcBef>
                <a:spcPts val="100"/>
              </a:spcBef>
            </a:pPr>
            <a:r>
              <a:rPr lang="pl-PL" altLang="pl-PL" sz="2800" b="1" dirty="0" smtClean="0">
                <a:solidFill>
                  <a:srgbClr val="000000"/>
                </a:solidFill>
              </a:rPr>
              <a:t/>
            </a:r>
            <a:br>
              <a:rPr lang="pl-PL" altLang="pl-PL" sz="2800" b="1" dirty="0" smtClean="0">
                <a:solidFill>
                  <a:srgbClr val="000000"/>
                </a:solidFill>
              </a:rPr>
            </a:br>
            <a:r>
              <a:rPr lang="pl-PL" altLang="pl-PL" sz="3200" b="1" dirty="0" smtClean="0">
                <a:solidFill>
                  <a:srgbClr val="8CC63E"/>
                </a:solidFill>
              </a:rPr>
              <a:t>Gospodarka</a:t>
            </a:r>
            <a:r>
              <a:rPr lang="pl-PL" altLang="pl-PL" sz="2800" b="1" dirty="0" smtClean="0">
                <a:solidFill>
                  <a:srgbClr val="8CC63E"/>
                </a:solidFill>
              </a:rPr>
              <a:t> </a:t>
            </a:r>
            <a:r>
              <a:rPr lang="pl-PL" altLang="pl-PL" sz="3200" b="1" dirty="0" smtClean="0">
                <a:solidFill>
                  <a:srgbClr val="8CC63E"/>
                </a:solidFill>
              </a:rPr>
              <a:t>i rynek pracy</a:t>
            </a:r>
            <a:r>
              <a:rPr lang="pl-PL" altLang="pl-PL" sz="2800" b="1" dirty="0" smtClean="0">
                <a:solidFill>
                  <a:srgbClr val="0070C0"/>
                </a:solidFill>
              </a:rPr>
              <a:t/>
            </a:r>
            <a:br>
              <a:rPr lang="pl-PL" altLang="pl-PL" sz="2800" b="1" dirty="0" smtClean="0">
                <a:solidFill>
                  <a:srgbClr val="0070C0"/>
                </a:solidFill>
              </a:rPr>
            </a:br>
            <a:endParaRPr lang="pl-PL" altLang="pl-PL" sz="2800" b="1" dirty="0" smtClean="0">
              <a:solidFill>
                <a:srgbClr val="0070C0"/>
              </a:solidFill>
            </a:endParaRPr>
          </a:p>
        </p:txBody>
      </p:sp>
      <p:pic>
        <p:nvPicPr>
          <p:cNvPr id="24582" name="Picture 2" descr="https://www.malopolska.pl/_cache/sites/1700-956/fit/13000279_1053124528086914_2808469198801368365_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4838" y="6346825"/>
            <a:ext cx="3868737" cy="25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10" descr="Zdjecie przedstawia jednÄ z konfernecji TEDex Kazimierz"/>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6313" y="6346825"/>
            <a:ext cx="3860800"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12" descr="https://www.malopolska.pl/_cache/news--2017/1700-956/fit/xxDSC_2006ssxxx100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45563" y="6346825"/>
            <a:ext cx="3870325"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6445"/>
      </p:ext>
    </p:extLst>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9131300"/>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5603"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5175" y="439738"/>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96838" y="436528"/>
            <a:ext cx="12825413" cy="681212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marL="342900" indent="-342900" eaLnBrk="1" fontAlgn="auto" latinLnBrk="1" hangingPunct="1">
              <a:spcBef>
                <a:spcPts val="0"/>
              </a:spcBef>
              <a:spcAft>
                <a:spcPts val="0"/>
              </a:spcAft>
              <a:buFont typeface="Arial" panose="020B0604020202020204" pitchFamily="34" charset="0"/>
              <a:buChar char="•"/>
              <a:defRPr/>
            </a:pPr>
            <a:endParaRPr lang="pl-PL" b="1" kern="0" dirty="0">
              <a:latin typeface="Roboto Regular"/>
            </a:endParaRPr>
          </a:p>
          <a:p>
            <a:pPr marL="342900" indent="-342900" eaLnBrk="1" fontAlgn="auto" latinLnBrk="1" hangingPunct="1">
              <a:spcBef>
                <a:spcPts val="0"/>
              </a:spcBef>
              <a:spcAft>
                <a:spcPts val="0"/>
              </a:spcAft>
              <a:buFont typeface="Arial" panose="020B0604020202020204" pitchFamily="34" charset="0"/>
              <a:buChar char="•"/>
              <a:defRPr/>
            </a:pPr>
            <a:endParaRPr lang="pl-PL" b="1" kern="0" dirty="0">
              <a:latin typeface="Roboto Regular"/>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a:solidFill>
                  <a:schemeClr val="tx1">
                    <a:lumMod val="50000"/>
                  </a:schemeClr>
                </a:solidFill>
                <a:latin typeface="Roboto Bold"/>
              </a:rPr>
              <a:t>Remont konserwatorski i modernizacja zabytkowego obiektu stanowiącego siedzibę Krakowskiej Filharmonii</a:t>
            </a:r>
            <a:r>
              <a:rPr lang="pl-PL" b="1" kern="0" dirty="0">
                <a:latin typeface="Roboto Bold"/>
              </a:rPr>
              <a:t>												</a:t>
            </a:r>
            <a:r>
              <a:rPr lang="pl-PL" b="1" dirty="0">
                <a:latin typeface="Roboto Bold"/>
              </a:rPr>
              <a:t> </a:t>
            </a:r>
            <a:r>
              <a:rPr lang="pl-PL" b="1" dirty="0" smtClean="0">
                <a:solidFill>
                  <a:srgbClr val="0070C0"/>
                </a:solidFill>
                <a:latin typeface="Roboto Bold"/>
              </a:rPr>
              <a:t>6,2</a:t>
            </a:r>
            <a:r>
              <a:rPr lang="pl-PL" b="1" kern="0" dirty="0" smtClean="0">
                <a:solidFill>
                  <a:srgbClr val="0070C0"/>
                </a:solidFill>
                <a:latin typeface="Roboto Bold"/>
              </a:rPr>
              <a:t> </a:t>
            </a:r>
            <a:r>
              <a:rPr lang="pl-PL" b="1" kern="0" dirty="0">
                <a:solidFill>
                  <a:srgbClr val="0070C0"/>
                </a:solidFill>
                <a:latin typeface="Roboto Bold"/>
              </a:rPr>
              <a:t>mln zł</a:t>
            </a:r>
            <a:endParaRPr lang="pl-PL" sz="2000" b="1" kern="0" dirty="0">
              <a:solidFill>
                <a:srgbClr val="0070C0"/>
              </a:solidFill>
              <a:latin typeface="Roboto Bold"/>
            </a:endParaRPr>
          </a:p>
          <a:p>
            <a:pPr algn="ctr" eaLnBrk="1" fontAlgn="auto" latinLnBrk="1" hangingPunct="1">
              <a:spcBef>
                <a:spcPts val="0"/>
              </a:spcBef>
              <a:spcAft>
                <a:spcPts val="0"/>
              </a:spcAft>
              <a:defRPr/>
            </a:pPr>
            <a:endParaRPr lang="pl-PL" sz="1200" kern="0" dirty="0">
              <a:latin typeface="Roboto Bold"/>
            </a:endParaRPr>
          </a:p>
          <a:p>
            <a:pPr marL="457200" indent="-457200" algn="l" eaLnBrk="1" fontAlgn="auto" latinLnBrk="1" hangingPunct="1">
              <a:spcBef>
                <a:spcPts val="0"/>
              </a:spcBef>
              <a:spcAft>
                <a:spcPts val="0"/>
              </a:spcAft>
              <a:buFont typeface="Arial" panose="020B0604020202020204" pitchFamily="34" charset="0"/>
              <a:buChar char="•"/>
              <a:defRPr/>
            </a:pPr>
            <a:r>
              <a:rPr lang="pl-PL" b="1" dirty="0">
                <a:solidFill>
                  <a:schemeClr val="tx1"/>
                </a:solidFill>
                <a:latin typeface="Roboto Bold"/>
              </a:rPr>
              <a:t>Opracowanie dokumentacji technicznej dla inwestycji "Budowa Centrum Muzyki„ </a:t>
            </a:r>
          </a:p>
          <a:p>
            <a:pPr algn="l" eaLnBrk="1" fontAlgn="auto" latinLnBrk="1" hangingPunct="1">
              <a:spcBef>
                <a:spcPts val="0"/>
              </a:spcBef>
              <a:spcAft>
                <a:spcPts val="0"/>
              </a:spcAft>
              <a:defRPr/>
            </a:pPr>
            <a:r>
              <a:rPr lang="pl-PL" b="1" dirty="0">
                <a:solidFill>
                  <a:schemeClr val="tx1"/>
                </a:solidFill>
                <a:latin typeface="Roboto Bold"/>
              </a:rPr>
              <a:t>                                                                                                                                </a:t>
            </a:r>
            <a:r>
              <a:rPr lang="pl-PL" b="1" dirty="0">
                <a:solidFill>
                  <a:srgbClr val="0070C0"/>
                </a:solidFill>
                <a:latin typeface="Roboto Bold"/>
              </a:rPr>
              <a:t>3,2 mln </a:t>
            </a:r>
            <a:r>
              <a:rPr lang="pl-PL" b="1" dirty="0" smtClean="0">
                <a:solidFill>
                  <a:srgbClr val="0070C0"/>
                </a:solidFill>
                <a:latin typeface="Roboto Bold"/>
              </a:rPr>
              <a:t>zł</a:t>
            </a:r>
          </a:p>
          <a:p>
            <a:pPr algn="l" eaLnBrk="1" fontAlgn="auto" latinLnBrk="1" hangingPunct="1">
              <a:spcBef>
                <a:spcPts val="0"/>
              </a:spcBef>
              <a:spcAft>
                <a:spcPts val="0"/>
              </a:spcAft>
              <a:defRPr/>
            </a:pPr>
            <a:endParaRPr lang="pl-PL" b="1" dirty="0">
              <a:solidFill>
                <a:srgbClr val="0070C0"/>
              </a:solidFill>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smtClean="0">
                <a:solidFill>
                  <a:schemeClr val="tx1">
                    <a:lumMod val="50000"/>
                  </a:schemeClr>
                </a:solidFill>
                <a:latin typeface="Roboto Bold"/>
              </a:rPr>
              <a:t>Rewaloryzacja </a:t>
            </a:r>
            <a:r>
              <a:rPr lang="pl-PL" b="1" dirty="0">
                <a:solidFill>
                  <a:schemeClr val="tx1">
                    <a:lumMod val="50000"/>
                  </a:schemeClr>
                </a:solidFill>
                <a:latin typeface="Roboto Bold"/>
              </a:rPr>
              <a:t>i modernizacja zabytkowych budynków Muzeum Tatrzańskiego </a:t>
            </a:r>
            <a:r>
              <a:rPr lang="pl-PL" b="1" dirty="0" smtClean="0">
                <a:solidFill>
                  <a:schemeClr val="tx1">
                    <a:lumMod val="50000"/>
                  </a:schemeClr>
                </a:solidFill>
                <a:latin typeface="Roboto Bold"/>
              </a:rPr>
              <a:t/>
            </a:r>
            <a:br>
              <a:rPr lang="pl-PL" b="1" dirty="0" smtClean="0">
                <a:solidFill>
                  <a:schemeClr val="tx1">
                    <a:lumMod val="50000"/>
                  </a:schemeClr>
                </a:solidFill>
                <a:latin typeface="Roboto Bold"/>
              </a:rPr>
            </a:br>
            <a:r>
              <a:rPr lang="pl-PL" b="1" dirty="0" smtClean="0">
                <a:solidFill>
                  <a:schemeClr val="tx1">
                    <a:lumMod val="50000"/>
                  </a:schemeClr>
                </a:solidFill>
                <a:latin typeface="Roboto Bold"/>
              </a:rPr>
              <a:t>w </a:t>
            </a:r>
            <a:r>
              <a:rPr lang="pl-PL" b="1" dirty="0">
                <a:solidFill>
                  <a:schemeClr val="tx1">
                    <a:lumMod val="50000"/>
                  </a:schemeClr>
                </a:solidFill>
                <a:latin typeface="Roboto Bold"/>
              </a:rPr>
              <a:t>Zakopanem dla zachowania i prezentacji unikatowego dziedzictwa kulturowego </a:t>
            </a:r>
            <a:r>
              <a:rPr lang="pl-PL" b="1" dirty="0" smtClean="0">
                <a:solidFill>
                  <a:schemeClr val="tx1">
                    <a:lumMod val="50000"/>
                  </a:schemeClr>
                </a:solidFill>
                <a:latin typeface="Roboto Bold"/>
              </a:rPr>
              <a:t/>
            </a:r>
            <a:br>
              <a:rPr lang="pl-PL" b="1" dirty="0" smtClean="0">
                <a:solidFill>
                  <a:schemeClr val="tx1">
                    <a:lumMod val="50000"/>
                  </a:schemeClr>
                </a:solidFill>
                <a:latin typeface="Roboto Bold"/>
              </a:rPr>
            </a:br>
            <a:r>
              <a:rPr lang="pl-PL" b="1" dirty="0" smtClean="0">
                <a:solidFill>
                  <a:schemeClr val="tx1">
                    <a:lumMod val="50000"/>
                  </a:schemeClr>
                </a:solidFill>
                <a:latin typeface="Roboto Bold"/>
              </a:rPr>
              <a:t>Podhala</a:t>
            </a:r>
            <a:r>
              <a:rPr lang="pl-PL" b="1" kern="0" dirty="0">
                <a:latin typeface="Roboto Bold"/>
              </a:rPr>
              <a:t>		</a:t>
            </a:r>
            <a:r>
              <a:rPr lang="pl-PL" b="1" kern="0" dirty="0" smtClean="0">
                <a:latin typeface="Roboto Bold"/>
              </a:rPr>
              <a:t>    </a:t>
            </a:r>
            <a:r>
              <a:rPr lang="pl-PL" b="1" kern="0" dirty="0">
                <a:latin typeface="Roboto Bold"/>
              </a:rPr>
              <a:t>					</a:t>
            </a:r>
            <a:r>
              <a:rPr lang="pl-PL" b="1" kern="0" dirty="0" smtClean="0">
                <a:latin typeface="Roboto Bold"/>
              </a:rPr>
              <a:t>                                                                 </a:t>
            </a:r>
            <a:r>
              <a:rPr lang="pl-PL" b="1" kern="0" dirty="0" smtClean="0">
                <a:solidFill>
                  <a:srgbClr val="0070C0"/>
                </a:solidFill>
                <a:latin typeface="Roboto Bold"/>
              </a:rPr>
              <a:t>2,5 </a:t>
            </a:r>
            <a:r>
              <a:rPr lang="pl-PL" b="1" kern="0" dirty="0">
                <a:solidFill>
                  <a:srgbClr val="0070C0"/>
                </a:solidFill>
                <a:latin typeface="Roboto Bold"/>
              </a:rPr>
              <a:t>mln zł</a:t>
            </a:r>
          </a:p>
          <a:p>
            <a:pPr marL="457200" indent="-457200" eaLnBrk="1" fontAlgn="auto" latinLnBrk="1" hangingPunct="1">
              <a:spcBef>
                <a:spcPts val="0"/>
              </a:spcBef>
              <a:spcAft>
                <a:spcPts val="0"/>
              </a:spcAft>
              <a:buFont typeface="Arial" panose="020B0604020202020204" pitchFamily="34" charset="0"/>
              <a:buChar char="•"/>
              <a:defRPr/>
            </a:pPr>
            <a:endParaRPr lang="pl-PL" b="1" kern="0" dirty="0">
              <a:latin typeface="Roboto Bold"/>
            </a:endParaRPr>
          </a:p>
          <a:p>
            <a:pPr marL="457200" indent="-457200" algn="l" eaLnBrk="1" fontAlgn="auto" latinLnBrk="1" hangingPunct="1">
              <a:spcBef>
                <a:spcPts val="0"/>
              </a:spcBef>
              <a:spcAft>
                <a:spcPts val="0"/>
              </a:spcAft>
              <a:buFont typeface="Arial" panose="020B0604020202020204" pitchFamily="34" charset="0"/>
              <a:buChar char="•"/>
              <a:defRPr/>
            </a:pPr>
            <a:r>
              <a:rPr lang="pl-PL" b="1" dirty="0" smtClean="0">
                <a:solidFill>
                  <a:schemeClr val="tx1">
                    <a:lumMod val="50000"/>
                  </a:schemeClr>
                </a:solidFill>
                <a:latin typeface="Roboto Bold"/>
              </a:rPr>
              <a:t>Regionalny Obieg Kultury (</a:t>
            </a:r>
            <a:r>
              <a:rPr lang="pl-PL" b="1" i="1" dirty="0" smtClean="0">
                <a:solidFill>
                  <a:schemeClr val="tx1">
                    <a:lumMod val="50000"/>
                  </a:schemeClr>
                </a:solidFill>
                <a:latin typeface="Roboto Bold"/>
              </a:rPr>
              <a:t>w tym m.in.: Filmoteka Małopolski</a:t>
            </a:r>
            <a:r>
              <a:rPr lang="pl-PL" b="1" dirty="0" smtClean="0">
                <a:solidFill>
                  <a:schemeClr val="tx1">
                    <a:lumMod val="50000"/>
                  </a:schemeClr>
                </a:solidFill>
                <a:latin typeface="Roboto Bold"/>
              </a:rPr>
              <a:t>)</a:t>
            </a:r>
            <a:r>
              <a:rPr lang="pl-PL" b="1" kern="0" dirty="0">
                <a:solidFill>
                  <a:schemeClr val="tx1">
                    <a:lumMod val="50000"/>
                  </a:schemeClr>
                </a:solidFill>
                <a:latin typeface="Roboto Bold"/>
              </a:rPr>
              <a:t>						</a:t>
            </a:r>
            <a:r>
              <a:rPr lang="pl-PL" b="1" kern="0" dirty="0" smtClean="0">
                <a:solidFill>
                  <a:schemeClr val="tx1">
                    <a:lumMod val="50000"/>
                  </a:schemeClr>
                </a:solidFill>
                <a:latin typeface="Roboto Bold"/>
              </a:rPr>
              <a:t>                                                                                                          </a:t>
            </a:r>
            <a:r>
              <a:rPr lang="pl-PL" b="1" dirty="0">
                <a:solidFill>
                  <a:srgbClr val="0070C0"/>
                </a:solidFill>
                <a:latin typeface="Roboto Bold"/>
              </a:rPr>
              <a:t> </a:t>
            </a:r>
            <a:r>
              <a:rPr lang="pl-PL" b="1" dirty="0" smtClean="0">
                <a:solidFill>
                  <a:srgbClr val="0070C0"/>
                </a:solidFill>
                <a:latin typeface="Roboto Bold"/>
              </a:rPr>
              <a:t>             2,5 </a:t>
            </a:r>
            <a:r>
              <a:rPr lang="pl-PL" b="1" kern="0" dirty="0">
                <a:solidFill>
                  <a:srgbClr val="0070C0"/>
                </a:solidFill>
                <a:latin typeface="Roboto Bold"/>
              </a:rPr>
              <a:t>mln </a:t>
            </a:r>
            <a:r>
              <a:rPr lang="pl-PL" b="1" kern="0" dirty="0" smtClean="0">
                <a:solidFill>
                  <a:srgbClr val="0070C0"/>
                </a:solidFill>
                <a:latin typeface="Roboto Bold"/>
              </a:rPr>
              <a:t>zł</a:t>
            </a:r>
          </a:p>
          <a:p>
            <a:pPr marL="457200" indent="-457200" algn="l" latinLnBrk="1">
              <a:buFont typeface="Arial" panose="020B0604020202020204" pitchFamily="34" charset="0"/>
              <a:buChar char="•"/>
              <a:defRPr/>
            </a:pPr>
            <a:r>
              <a:rPr lang="pl-PL" b="1" dirty="0" smtClean="0">
                <a:solidFill>
                  <a:schemeClr val="tx1">
                    <a:lumMod val="50000"/>
                  </a:schemeClr>
                </a:solidFill>
                <a:latin typeface="Roboto Bold"/>
              </a:rPr>
              <a:t>Udostępnienie </a:t>
            </a:r>
            <a:r>
              <a:rPr lang="pl-PL" b="1" dirty="0">
                <a:solidFill>
                  <a:schemeClr val="tx1">
                    <a:lumMod val="50000"/>
                  </a:schemeClr>
                </a:solidFill>
                <a:latin typeface="Roboto Bold"/>
              </a:rPr>
              <a:t>zasobów dziedzictwa - Utworzenie Ośrodka Dziedzictwa Kultury </a:t>
            </a:r>
            <a:br>
              <a:rPr lang="pl-PL" b="1" dirty="0">
                <a:solidFill>
                  <a:schemeClr val="tx1">
                    <a:lumMod val="50000"/>
                  </a:schemeClr>
                </a:solidFill>
                <a:latin typeface="Roboto Bold"/>
              </a:rPr>
            </a:br>
            <a:r>
              <a:rPr lang="pl-PL" b="1" dirty="0">
                <a:solidFill>
                  <a:schemeClr val="tx1">
                    <a:lumMod val="50000"/>
                  </a:schemeClr>
                </a:solidFill>
                <a:latin typeface="Roboto Bold"/>
              </a:rPr>
              <a:t>Niematerialnej w Zespole Parkowo - Dworskim w Dąbrowej</a:t>
            </a:r>
            <a:r>
              <a:rPr lang="pl-PL" sz="2000" b="1" dirty="0">
                <a:solidFill>
                  <a:srgbClr val="0070C0"/>
                </a:solidFill>
                <a:latin typeface="Roboto Bold"/>
              </a:rPr>
              <a:t>																	                                           </a:t>
            </a:r>
            <a:r>
              <a:rPr lang="pl-PL" sz="2000" b="1" dirty="0" smtClean="0">
                <a:solidFill>
                  <a:srgbClr val="0070C0"/>
                </a:solidFill>
                <a:latin typeface="Roboto Bold"/>
              </a:rPr>
              <a:t>                   </a:t>
            </a:r>
            <a:r>
              <a:rPr lang="pl-PL" b="1" dirty="0" smtClean="0">
                <a:solidFill>
                  <a:srgbClr val="0070C0"/>
                </a:solidFill>
                <a:latin typeface="Roboto Bold"/>
              </a:rPr>
              <a:t>1,3 </a:t>
            </a:r>
            <a:r>
              <a:rPr lang="pl-PL" b="1" dirty="0">
                <a:solidFill>
                  <a:srgbClr val="0070C0"/>
                </a:solidFill>
                <a:latin typeface="Roboto Bold"/>
              </a:rPr>
              <a:t>mln zł</a:t>
            </a:r>
          </a:p>
          <a:p>
            <a:pPr marL="457200" indent="-457200" algn="ctr" eaLnBrk="1" fontAlgn="auto" latinLnBrk="1" hangingPunct="1">
              <a:spcBef>
                <a:spcPts val="0"/>
              </a:spcBef>
              <a:spcAft>
                <a:spcPts val="0"/>
              </a:spcAft>
              <a:buFont typeface="Arial" panose="020B0604020202020204" pitchFamily="34" charset="0"/>
              <a:buChar char="•"/>
              <a:defRPr/>
            </a:pPr>
            <a:endParaRPr lang="pl-PL" sz="2000" b="1" kern="0" dirty="0">
              <a:solidFill>
                <a:schemeClr val="tx1">
                  <a:lumMod val="50000"/>
                </a:schemeClr>
              </a:solidFill>
              <a:latin typeface="Roboto Bold"/>
            </a:endParaRPr>
          </a:p>
          <a:p>
            <a:pPr marL="342900" indent="-342900" eaLnBrk="1" fontAlgn="auto" latinLnBrk="1" hangingPunct="1">
              <a:spcBef>
                <a:spcPts val="0"/>
              </a:spcBef>
              <a:spcAft>
                <a:spcPts val="0"/>
              </a:spcAft>
              <a:buFont typeface="Arial" panose="020B0604020202020204" pitchFamily="34" charset="0"/>
              <a:buChar char="•"/>
              <a:defRPr/>
            </a:pPr>
            <a:endParaRPr lang="pl-PL" sz="2000" b="1" kern="0" dirty="0">
              <a:solidFill>
                <a:srgbClr val="0070C0"/>
              </a:solidFill>
            </a:endParaRPr>
          </a:p>
        </p:txBody>
      </p:sp>
      <p:sp>
        <p:nvSpPr>
          <p:cNvPr id="25605" name="Shape 100"/>
          <p:cNvSpPr>
            <a:spLocks noGrp="1"/>
          </p:cNvSpPr>
          <p:nvPr>
            <p:ph type="title"/>
          </p:nvPr>
        </p:nvSpPr>
        <p:spPr>
          <a:xfrm>
            <a:off x="895350" y="198438"/>
            <a:ext cx="10964863" cy="1219200"/>
          </a:xfrm>
        </p:spPr>
        <p:txBody>
          <a:bodyPr/>
          <a:lstStyle/>
          <a:p>
            <a:pPr defTabSz="460375" eaLnBrk="1" hangingPunct="1">
              <a:spcBef>
                <a:spcPts val="100"/>
              </a:spcBef>
            </a:pPr>
            <a:r>
              <a:rPr lang="pl-PL" altLang="pl-PL" sz="2800" b="1" dirty="0" smtClean="0">
                <a:solidFill>
                  <a:srgbClr val="000000"/>
                </a:solidFill>
              </a:rPr>
              <a:t/>
            </a:r>
            <a:br>
              <a:rPr lang="pl-PL" altLang="pl-PL" sz="2800" b="1" dirty="0" smtClean="0">
                <a:solidFill>
                  <a:srgbClr val="000000"/>
                </a:solidFill>
              </a:rPr>
            </a:br>
            <a:r>
              <a:rPr lang="pl-PL" altLang="pl-PL" sz="3200" b="1" dirty="0" smtClean="0">
                <a:solidFill>
                  <a:srgbClr val="8CC63E"/>
                </a:solidFill>
              </a:rPr>
              <a:t>Kultura</a:t>
            </a:r>
            <a:r>
              <a:rPr lang="pl-PL" altLang="pl-PL" sz="2800" b="1" dirty="0" smtClean="0">
                <a:solidFill>
                  <a:srgbClr val="0070C0"/>
                </a:solidFill>
              </a:rPr>
              <a:t/>
            </a:r>
            <a:br>
              <a:rPr lang="pl-PL" altLang="pl-PL" sz="2800" b="1" dirty="0" smtClean="0">
                <a:solidFill>
                  <a:srgbClr val="0070C0"/>
                </a:solidFill>
              </a:rPr>
            </a:br>
            <a:endParaRPr lang="pl-PL" altLang="pl-PL" sz="2800" b="1" dirty="0" smtClean="0">
              <a:solidFill>
                <a:srgbClr val="0070C0"/>
              </a:solidFill>
            </a:endParaRPr>
          </a:p>
        </p:txBody>
      </p:sp>
      <p:pic>
        <p:nvPicPr>
          <p:cNvPr id="8" name="Picture 8" descr="C:\Users\mkosc\Pictures\Saved Pictures\Filharmonia.budynek.napis[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8003" y="6780212"/>
            <a:ext cx="3948111"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https://www.malopolska.pl/_userfiles/uploads/kultura%20i%20dziedzictwo/833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5224" y="6780212"/>
            <a:ext cx="3814989"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008076"/>
      </p:ext>
    </p:extLst>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9215438"/>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6627"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5175" y="633413"/>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265112" y="782422"/>
            <a:ext cx="12225337" cy="53963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marL="342900" indent="-342900" algn="l" eaLnBrk="1" fontAlgn="auto" latinLnBrk="1" hangingPunct="1">
              <a:spcBef>
                <a:spcPts val="0"/>
              </a:spcBef>
              <a:spcAft>
                <a:spcPts val="0"/>
              </a:spcAft>
              <a:buFont typeface="Arial" panose="020B0604020202020204" pitchFamily="34" charset="0"/>
              <a:buChar char="•"/>
              <a:defRPr/>
            </a:pPr>
            <a:r>
              <a:rPr lang="pl-PL" b="1" kern="0" dirty="0">
                <a:solidFill>
                  <a:schemeClr val="tx1">
                    <a:lumMod val="50000"/>
                  </a:schemeClr>
                </a:solidFill>
                <a:latin typeface="Roboto Bold"/>
              </a:rPr>
              <a:t>Budowa zintegrowanej sieci tras rowerowych w Województwie Małopolskim </a:t>
            </a:r>
            <a:br>
              <a:rPr lang="pl-PL" b="1" kern="0" dirty="0">
                <a:solidFill>
                  <a:schemeClr val="tx1">
                    <a:lumMod val="50000"/>
                  </a:schemeClr>
                </a:solidFill>
                <a:latin typeface="Roboto Bold"/>
              </a:rPr>
            </a:br>
            <a:r>
              <a:rPr lang="pl-PL" b="1" kern="0" dirty="0">
                <a:solidFill>
                  <a:schemeClr val="tx1">
                    <a:lumMod val="50000"/>
                  </a:schemeClr>
                </a:solidFill>
                <a:latin typeface="Roboto Bold"/>
              </a:rPr>
              <a:t>																       </a:t>
            </a:r>
            <a:r>
              <a:rPr lang="pl-PL" b="1" kern="0" dirty="0" smtClean="0">
                <a:solidFill>
                  <a:schemeClr val="tx1">
                    <a:lumMod val="50000"/>
                  </a:schemeClr>
                </a:solidFill>
                <a:latin typeface="Roboto Bold"/>
              </a:rPr>
              <a:t>    </a:t>
            </a:r>
            <a:r>
              <a:rPr lang="pl-PL" b="1" dirty="0" smtClean="0">
                <a:solidFill>
                  <a:srgbClr val="0070C0"/>
                </a:solidFill>
                <a:latin typeface="Roboto Bold"/>
              </a:rPr>
              <a:t>29,8</a:t>
            </a:r>
            <a:r>
              <a:rPr lang="pl-PL" b="1" kern="0" dirty="0" smtClean="0">
                <a:solidFill>
                  <a:srgbClr val="0070C0"/>
                </a:solidFill>
                <a:latin typeface="Roboto Bold"/>
              </a:rPr>
              <a:t> </a:t>
            </a:r>
            <a:r>
              <a:rPr lang="pl-PL" b="1" kern="0" dirty="0">
                <a:solidFill>
                  <a:srgbClr val="0070C0"/>
                </a:solidFill>
                <a:latin typeface="Roboto Bold"/>
              </a:rPr>
              <a:t>mln </a:t>
            </a:r>
            <a:r>
              <a:rPr lang="pl-PL" b="1" kern="0" dirty="0" smtClean="0">
                <a:solidFill>
                  <a:srgbClr val="0070C0"/>
                </a:solidFill>
                <a:latin typeface="Roboto Bold"/>
              </a:rPr>
              <a:t>zł</a:t>
            </a:r>
            <a:endParaRPr lang="pl-PL" b="1" kern="0" dirty="0">
              <a:solidFill>
                <a:srgbClr val="0070C0"/>
              </a:solidFill>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a:solidFill>
                  <a:schemeClr val="tx1">
                    <a:lumMod val="50000"/>
                  </a:schemeClr>
                </a:solidFill>
                <a:latin typeface="Roboto Bold"/>
              </a:rPr>
              <a:t>Promocja osiągnięć sportowych                     </a:t>
            </a:r>
          </a:p>
          <a:p>
            <a:pPr algn="l" eaLnBrk="1" fontAlgn="auto" latinLnBrk="1" hangingPunct="1">
              <a:spcBef>
                <a:spcPts val="0"/>
              </a:spcBef>
              <a:spcAft>
                <a:spcPts val="0"/>
              </a:spcAft>
              <a:defRPr/>
            </a:pPr>
            <a:r>
              <a:rPr lang="pl-PL" b="1" dirty="0">
                <a:solidFill>
                  <a:schemeClr val="tx1">
                    <a:lumMod val="50000"/>
                  </a:schemeClr>
                </a:solidFill>
                <a:latin typeface="Roboto Bold"/>
              </a:rPr>
              <a:t>                                                                                                                            </a:t>
            </a:r>
            <a:r>
              <a:rPr lang="pl-PL" b="1" dirty="0">
                <a:solidFill>
                  <a:srgbClr val="0070C0"/>
                </a:solidFill>
                <a:latin typeface="Roboto Bold"/>
              </a:rPr>
              <a:t>12,2 mln </a:t>
            </a:r>
            <a:r>
              <a:rPr lang="pl-PL" b="1" dirty="0" smtClean="0">
                <a:solidFill>
                  <a:srgbClr val="0070C0"/>
                </a:solidFill>
                <a:latin typeface="Roboto Bold"/>
              </a:rPr>
              <a:t>zł</a:t>
            </a:r>
            <a:endParaRPr lang="pl-PL" b="1" dirty="0">
              <a:solidFill>
                <a:srgbClr val="0070C0"/>
              </a:solidFill>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smtClean="0">
                <a:solidFill>
                  <a:schemeClr val="tx1">
                    <a:lumMod val="50000"/>
                  </a:schemeClr>
                </a:solidFill>
                <a:latin typeface="Roboto Bold"/>
              </a:rPr>
              <a:t>"</a:t>
            </a:r>
            <a:r>
              <a:rPr lang="pl-PL" b="1" dirty="0">
                <a:solidFill>
                  <a:schemeClr val="tx1">
                    <a:lumMod val="50000"/>
                  </a:schemeClr>
                </a:solidFill>
                <a:latin typeface="Roboto Bold"/>
              </a:rPr>
              <a:t>Małopolska infrastruktura </a:t>
            </a:r>
            <a:r>
              <a:rPr lang="pl-PL" b="1" dirty="0" err="1">
                <a:solidFill>
                  <a:schemeClr val="tx1">
                    <a:lumMod val="50000"/>
                  </a:schemeClr>
                </a:solidFill>
                <a:latin typeface="Roboto Bold"/>
              </a:rPr>
              <a:t>rekreacyjno</a:t>
            </a:r>
            <a:r>
              <a:rPr lang="pl-PL" b="1" dirty="0">
                <a:solidFill>
                  <a:schemeClr val="tx1">
                    <a:lumMod val="50000"/>
                  </a:schemeClr>
                </a:solidFill>
                <a:latin typeface="Roboto Bold"/>
              </a:rPr>
              <a:t> – sportowa - MIRS” w ramach Programu modernizacji boisk i miejsc rekreacji w oparciu o pomoc finansową </a:t>
            </a:r>
            <a:r>
              <a:rPr lang="pl-PL" b="1" dirty="0" err="1">
                <a:solidFill>
                  <a:schemeClr val="tx1">
                    <a:lumMod val="50000"/>
                  </a:schemeClr>
                </a:solidFill>
                <a:latin typeface="Roboto Bold"/>
              </a:rPr>
              <a:t>jst</a:t>
            </a:r>
            <a:r>
              <a:rPr lang="pl-PL" sz="2800" b="1" dirty="0" smtClean="0">
                <a:solidFill>
                  <a:srgbClr val="0070C0"/>
                </a:solidFill>
                <a:latin typeface="Roboto Bold"/>
              </a:rPr>
              <a:t> </a:t>
            </a:r>
          </a:p>
          <a:p>
            <a:pPr algn="l" eaLnBrk="1" fontAlgn="auto" latinLnBrk="1" hangingPunct="1">
              <a:spcBef>
                <a:spcPts val="0"/>
              </a:spcBef>
              <a:spcAft>
                <a:spcPts val="0"/>
              </a:spcAft>
              <a:defRPr/>
            </a:pPr>
            <a:r>
              <a:rPr lang="pl-PL" sz="2800" b="1" dirty="0" smtClean="0">
                <a:solidFill>
                  <a:srgbClr val="0070C0"/>
                </a:solidFill>
                <a:latin typeface="Roboto Bold"/>
              </a:rPr>
              <a:t>                                                                                                        </a:t>
            </a:r>
            <a:r>
              <a:rPr lang="pl-PL" b="1" dirty="0" smtClean="0">
                <a:solidFill>
                  <a:srgbClr val="0070C0"/>
                </a:solidFill>
                <a:latin typeface="Roboto Bold"/>
              </a:rPr>
              <a:t>12,0 </a:t>
            </a:r>
            <a:r>
              <a:rPr lang="pl-PL" b="1" dirty="0">
                <a:solidFill>
                  <a:srgbClr val="0070C0"/>
                </a:solidFill>
                <a:latin typeface="Roboto Bold"/>
              </a:rPr>
              <a:t>mln zł</a:t>
            </a:r>
          </a:p>
          <a:p>
            <a:pPr marL="342900" indent="-342900" algn="l" eaLnBrk="1" fontAlgn="auto" latinLnBrk="1" hangingPunct="1">
              <a:spcBef>
                <a:spcPts val="0"/>
              </a:spcBef>
              <a:spcAft>
                <a:spcPts val="0"/>
              </a:spcAft>
              <a:buFont typeface="Arial" panose="020B0604020202020204" pitchFamily="34" charset="0"/>
              <a:buChar char="•"/>
              <a:defRPr/>
            </a:pPr>
            <a:r>
              <a:rPr lang="pl-PL" b="1" kern="0" dirty="0" smtClean="0">
                <a:solidFill>
                  <a:schemeClr val="tx1">
                    <a:lumMod val="50000"/>
                  </a:schemeClr>
                </a:solidFill>
                <a:latin typeface="Roboto Bold"/>
              </a:rPr>
              <a:t>Rozwój </a:t>
            </a:r>
            <a:r>
              <a:rPr lang="pl-PL" b="1" kern="0" dirty="0">
                <a:solidFill>
                  <a:schemeClr val="tx1">
                    <a:lumMod val="50000"/>
                  </a:schemeClr>
                </a:solidFill>
                <a:latin typeface="Roboto Bold"/>
              </a:rPr>
              <a:t>i promocja oferty turystycznej regionu</a:t>
            </a:r>
            <a:r>
              <a:rPr lang="pl-PL" b="1" kern="0" dirty="0">
                <a:latin typeface="Roboto Bold"/>
              </a:rPr>
              <a:t>		 		     	</a:t>
            </a:r>
            <a:r>
              <a:rPr lang="pl-PL" b="1" kern="0" dirty="0" smtClean="0">
                <a:latin typeface="Roboto Bold"/>
              </a:rPr>
              <a:t>     </a:t>
            </a:r>
            <a:r>
              <a:rPr lang="pl-PL" b="1" dirty="0">
                <a:solidFill>
                  <a:srgbClr val="0070C0"/>
                </a:solidFill>
                <a:latin typeface="Roboto Bold"/>
              </a:rPr>
              <a:t>6</a:t>
            </a:r>
            <a:r>
              <a:rPr lang="pl-PL" b="1" kern="0" dirty="0" smtClean="0">
                <a:solidFill>
                  <a:srgbClr val="0070C0"/>
                </a:solidFill>
                <a:latin typeface="Roboto Bold"/>
              </a:rPr>
              <a:t>,6</a:t>
            </a:r>
            <a:r>
              <a:rPr lang="pl-PL" sz="2800" b="1" kern="0" dirty="0" smtClean="0">
                <a:solidFill>
                  <a:srgbClr val="0070C0"/>
                </a:solidFill>
                <a:latin typeface="Roboto Bold"/>
              </a:rPr>
              <a:t> </a:t>
            </a:r>
            <a:r>
              <a:rPr lang="pl-PL" b="1" kern="0" dirty="0">
                <a:solidFill>
                  <a:srgbClr val="0070C0"/>
                </a:solidFill>
                <a:latin typeface="Roboto Bold"/>
              </a:rPr>
              <a:t>mln</a:t>
            </a:r>
            <a:r>
              <a:rPr lang="pl-PL" sz="2800" b="1" kern="0" dirty="0">
                <a:solidFill>
                  <a:srgbClr val="0070C0"/>
                </a:solidFill>
                <a:latin typeface="Roboto Bold"/>
              </a:rPr>
              <a:t> </a:t>
            </a:r>
            <a:r>
              <a:rPr lang="pl-PL" b="1" kern="0" dirty="0">
                <a:solidFill>
                  <a:srgbClr val="0070C0"/>
                </a:solidFill>
                <a:latin typeface="Roboto Bold"/>
              </a:rPr>
              <a:t>zł</a:t>
            </a:r>
          </a:p>
          <a:p>
            <a:pPr marL="457200" indent="-457200" algn="ctr" eaLnBrk="1" fontAlgn="auto" latinLnBrk="1" hangingPunct="1">
              <a:spcBef>
                <a:spcPts val="0"/>
              </a:spcBef>
              <a:spcAft>
                <a:spcPts val="0"/>
              </a:spcAft>
              <a:buFont typeface="Arial" panose="020B0604020202020204" pitchFamily="34" charset="0"/>
              <a:buChar char="•"/>
              <a:defRPr/>
            </a:pPr>
            <a:endParaRPr lang="pl-PL" sz="2000" b="1" kern="0" dirty="0">
              <a:solidFill>
                <a:schemeClr val="tx1">
                  <a:lumMod val="50000"/>
                </a:schemeClr>
              </a:solidFill>
              <a:latin typeface="Roboto Bold"/>
            </a:endParaRPr>
          </a:p>
          <a:p>
            <a:pPr marL="342900" indent="-342900" algn="l" latinLnBrk="1">
              <a:buFont typeface="Arial" panose="020B0604020202020204" pitchFamily="34" charset="0"/>
              <a:buChar char="•"/>
              <a:defRPr/>
            </a:pPr>
            <a:r>
              <a:rPr lang="pl-PL" b="1" dirty="0" err="1">
                <a:solidFill>
                  <a:schemeClr val="tx1">
                    <a:lumMod val="50000"/>
                  </a:schemeClr>
                </a:solidFill>
                <a:latin typeface="Roboto Bold"/>
              </a:rPr>
              <a:t>m_MSIT</a:t>
            </a:r>
            <a:r>
              <a:rPr lang="pl-PL" b="1" dirty="0">
                <a:solidFill>
                  <a:schemeClr val="tx1">
                    <a:lumMod val="50000"/>
                  </a:schemeClr>
                </a:solidFill>
                <a:latin typeface="Roboto Bold"/>
              </a:rPr>
              <a:t> - mobilny Małopolski System Informacji Turystycznej              </a:t>
            </a:r>
            <a:r>
              <a:rPr lang="pl-PL" b="1" dirty="0">
                <a:solidFill>
                  <a:srgbClr val="0070C0"/>
                </a:solidFill>
                <a:latin typeface="Roboto Bold"/>
              </a:rPr>
              <a:t>3,4 mln </a:t>
            </a:r>
            <a:r>
              <a:rPr lang="pl-PL" b="1" dirty="0" smtClean="0">
                <a:solidFill>
                  <a:srgbClr val="0070C0"/>
                </a:solidFill>
                <a:latin typeface="Roboto Bold"/>
              </a:rPr>
              <a:t>zł</a:t>
            </a:r>
          </a:p>
          <a:p>
            <a:pPr algn="l" latinLnBrk="1">
              <a:defRPr/>
            </a:pPr>
            <a:endParaRPr lang="pl-PL" b="1" dirty="0">
              <a:solidFill>
                <a:srgbClr val="0070C0"/>
              </a:solidFill>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dirty="0" smtClean="0">
                <a:solidFill>
                  <a:schemeClr val="tx1">
                    <a:lumMod val="50000"/>
                  </a:schemeClr>
                </a:solidFill>
                <a:latin typeface="Roboto Bold"/>
              </a:rPr>
              <a:t>Utrzymanie </a:t>
            </a:r>
            <a:r>
              <a:rPr lang="pl-PL" b="1" dirty="0">
                <a:solidFill>
                  <a:schemeClr val="tx1">
                    <a:lumMod val="50000"/>
                  </a:schemeClr>
                </a:solidFill>
                <a:latin typeface="Roboto Bold"/>
              </a:rPr>
              <a:t>i rozwój małopolskiego systemu informacji turystycznej (MSIT) </a:t>
            </a:r>
            <a:endParaRPr lang="pl-PL" b="1" dirty="0" smtClean="0">
              <a:solidFill>
                <a:schemeClr val="tx1">
                  <a:lumMod val="50000"/>
                </a:schemeClr>
              </a:solidFill>
              <a:latin typeface="Roboto Bold"/>
            </a:endParaRPr>
          </a:p>
          <a:p>
            <a:pPr algn="l" eaLnBrk="1" fontAlgn="auto" latinLnBrk="1" hangingPunct="1">
              <a:spcBef>
                <a:spcPts val="0"/>
              </a:spcBef>
              <a:spcAft>
                <a:spcPts val="0"/>
              </a:spcAft>
              <a:defRPr/>
            </a:pPr>
            <a:r>
              <a:rPr lang="pl-PL" b="1" kern="0" dirty="0">
                <a:solidFill>
                  <a:schemeClr val="tx1">
                    <a:lumMod val="50000"/>
                  </a:schemeClr>
                </a:solidFill>
                <a:latin typeface="Roboto Bold"/>
              </a:rPr>
              <a:t>	</a:t>
            </a:r>
            <a:r>
              <a:rPr lang="pl-PL" b="1" kern="0" dirty="0" smtClean="0">
                <a:solidFill>
                  <a:schemeClr val="tx1">
                    <a:lumMod val="50000"/>
                  </a:schemeClr>
                </a:solidFill>
                <a:latin typeface="Roboto Bold"/>
              </a:rPr>
              <a:t>																      </a:t>
            </a:r>
            <a:r>
              <a:rPr lang="pl-PL" b="1" kern="0" dirty="0" smtClean="0">
                <a:solidFill>
                  <a:srgbClr val="0070C0"/>
                </a:solidFill>
                <a:latin typeface="Roboto Bold"/>
              </a:rPr>
              <a:t>1,5 </a:t>
            </a:r>
            <a:r>
              <a:rPr lang="pl-PL" b="1" kern="0" dirty="0">
                <a:solidFill>
                  <a:srgbClr val="0070C0"/>
                </a:solidFill>
                <a:latin typeface="Roboto Bold"/>
              </a:rPr>
              <a:t>mln </a:t>
            </a:r>
            <a:r>
              <a:rPr lang="pl-PL" b="1" kern="0" dirty="0" smtClean="0">
                <a:solidFill>
                  <a:srgbClr val="0070C0"/>
                </a:solidFill>
                <a:latin typeface="Roboto Bold"/>
              </a:rPr>
              <a:t>zł</a:t>
            </a:r>
          </a:p>
          <a:p>
            <a:pPr algn="l" eaLnBrk="1" fontAlgn="auto" latinLnBrk="1" hangingPunct="1">
              <a:spcBef>
                <a:spcPts val="0"/>
              </a:spcBef>
              <a:spcAft>
                <a:spcPts val="0"/>
              </a:spcAft>
              <a:defRPr/>
            </a:pPr>
            <a:endParaRPr lang="pl-PL" b="1" kern="0" dirty="0" smtClean="0">
              <a:solidFill>
                <a:srgbClr val="0070C0"/>
              </a:solidFill>
              <a:latin typeface="Roboto Bold"/>
            </a:endParaRPr>
          </a:p>
        </p:txBody>
      </p:sp>
      <p:sp>
        <p:nvSpPr>
          <p:cNvPr id="26629" name="Shape 100"/>
          <p:cNvSpPr>
            <a:spLocks noGrp="1"/>
          </p:cNvSpPr>
          <p:nvPr>
            <p:ph type="title"/>
          </p:nvPr>
        </p:nvSpPr>
        <p:spPr>
          <a:xfrm>
            <a:off x="772732" y="119741"/>
            <a:ext cx="10964863" cy="977900"/>
          </a:xfrm>
        </p:spPr>
        <p:txBody>
          <a:bodyPr>
            <a:normAutofit fontScale="90000"/>
          </a:bodyPr>
          <a:lstStyle/>
          <a:p>
            <a:pPr defTabSz="460375" eaLnBrk="1" hangingPunct="1">
              <a:spcBef>
                <a:spcPts val="100"/>
              </a:spcBef>
            </a:pPr>
            <a:r>
              <a:rPr lang="pl-PL" altLang="pl-PL" sz="2800" b="1" dirty="0" smtClean="0">
                <a:solidFill>
                  <a:srgbClr val="000000"/>
                </a:solidFill>
              </a:rPr>
              <a:t/>
            </a:r>
            <a:br>
              <a:rPr lang="pl-PL" altLang="pl-PL" sz="2800" b="1" dirty="0" smtClean="0">
                <a:solidFill>
                  <a:srgbClr val="000000"/>
                </a:solidFill>
              </a:rPr>
            </a:br>
            <a:r>
              <a:rPr lang="pl-PL" altLang="pl-PL" sz="2800" b="1" dirty="0" smtClean="0">
                <a:solidFill>
                  <a:srgbClr val="000000"/>
                </a:solidFill>
              </a:rPr>
              <a:t/>
            </a:r>
            <a:br>
              <a:rPr lang="pl-PL" altLang="pl-PL" sz="2800" b="1" dirty="0" smtClean="0">
                <a:solidFill>
                  <a:srgbClr val="000000"/>
                </a:solidFill>
              </a:rPr>
            </a:br>
            <a:r>
              <a:rPr lang="pl-PL" altLang="pl-PL" sz="3200" b="1" dirty="0" smtClean="0">
                <a:solidFill>
                  <a:srgbClr val="8CC63E"/>
                </a:solidFill>
              </a:rPr>
              <a:t>Sport i turystyka</a:t>
            </a:r>
            <a:r>
              <a:rPr lang="pl-PL" altLang="pl-PL" sz="2800" b="1" dirty="0" smtClean="0">
                <a:solidFill>
                  <a:srgbClr val="0070C0"/>
                </a:solidFill>
              </a:rPr>
              <a:t/>
            </a:r>
            <a:br>
              <a:rPr lang="pl-PL" altLang="pl-PL" sz="2800" b="1" dirty="0" smtClean="0">
                <a:solidFill>
                  <a:srgbClr val="0070C0"/>
                </a:solidFill>
              </a:rPr>
            </a:br>
            <a:r>
              <a:rPr lang="pl-PL" altLang="pl-PL" sz="2800" b="1" dirty="0" smtClean="0">
                <a:solidFill>
                  <a:srgbClr val="0070C0"/>
                </a:solidFill>
              </a:rPr>
              <a:t/>
            </a:r>
            <a:br>
              <a:rPr lang="pl-PL" altLang="pl-PL" sz="2800" b="1" dirty="0" smtClean="0">
                <a:solidFill>
                  <a:srgbClr val="0070C0"/>
                </a:solidFill>
              </a:rPr>
            </a:br>
            <a:endParaRPr lang="pl-PL" altLang="pl-PL" sz="2800" b="1" dirty="0" smtClean="0">
              <a:solidFill>
                <a:srgbClr val="0070C0"/>
              </a:solidFill>
            </a:endParaRPr>
          </a:p>
        </p:txBody>
      </p:sp>
      <p:pic>
        <p:nvPicPr>
          <p:cNvPr id="26630" name="Picture 11" descr="C:\Users\mkosc\Pictures\Saved Pictures\msit-logo[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732" y="7687310"/>
            <a:ext cx="2030412"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12" descr="Display jezioro czorsztynskie  2 k.ba%c5%84kowsk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125" y="6557009"/>
            <a:ext cx="4581525" cy="3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C:\Users\mkosc\Pictures\Saved Pictures\ścieżka rowerow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38861" y="6557009"/>
            <a:ext cx="4064453" cy="30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972058"/>
      </p:ext>
    </p:extLst>
  </p:cSld>
  <p:clrMapOvr>
    <a:masterClrMapping/>
  </p:clrMapOvr>
  <p:transition spd="med"/>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538" y="8969375"/>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7651"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5175" y="350838"/>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395288" y="783393"/>
            <a:ext cx="12066587" cy="545790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marL="342900" indent="-342900" algn="ctr" eaLnBrk="1" fontAlgn="auto" latinLnBrk="1" hangingPunct="1">
              <a:spcBef>
                <a:spcPts val="0"/>
              </a:spcBef>
              <a:spcAft>
                <a:spcPts val="0"/>
              </a:spcAft>
              <a:buFont typeface="Arial" panose="020B0604020202020204" pitchFamily="34" charset="0"/>
              <a:buChar char="•"/>
              <a:defRPr/>
            </a:pPr>
            <a:endParaRPr lang="pl-PL" kern="0" dirty="0"/>
          </a:p>
          <a:p>
            <a:pPr marL="342900" indent="-342900" algn="l" eaLnBrk="1" fontAlgn="auto" latinLnBrk="1" hangingPunct="1">
              <a:spcBef>
                <a:spcPts val="0"/>
              </a:spcBef>
              <a:spcAft>
                <a:spcPts val="0"/>
              </a:spcAft>
              <a:buFont typeface="Arial" panose="020B0604020202020204" pitchFamily="34" charset="0"/>
              <a:buChar char="•"/>
              <a:defRPr/>
            </a:pPr>
            <a:r>
              <a:rPr lang="pl-PL" b="1" kern="0" dirty="0">
                <a:solidFill>
                  <a:schemeClr val="tx1">
                    <a:lumMod val="50000"/>
                  </a:schemeClr>
                </a:solidFill>
                <a:latin typeface="Roboto Bold"/>
              </a:rPr>
              <a:t>Otwarte konkursy ofert w dziedzinie kultury (w tym „Mecenat Małopolski”)  </a:t>
            </a:r>
            <a:r>
              <a:rPr lang="pl-PL" b="1" kern="0" dirty="0">
                <a:latin typeface="Roboto Bold"/>
              </a:rPr>
              <a:t/>
            </a:r>
            <a:br>
              <a:rPr lang="pl-PL" b="1" kern="0" dirty="0">
                <a:latin typeface="Roboto Bold"/>
              </a:rPr>
            </a:br>
            <a:r>
              <a:rPr lang="pl-PL" b="1" kern="0" dirty="0">
                <a:latin typeface="Roboto Bold"/>
              </a:rPr>
              <a:t>                                                                                                                 </a:t>
            </a:r>
            <a:r>
              <a:rPr lang="pl-PL" b="1" kern="0" dirty="0" smtClean="0">
                <a:latin typeface="Roboto Bold"/>
              </a:rPr>
              <a:t>      </a:t>
            </a:r>
            <a:r>
              <a:rPr lang="pl-PL" b="1" dirty="0" smtClean="0">
                <a:solidFill>
                  <a:srgbClr val="0070C0"/>
                </a:solidFill>
                <a:latin typeface="Roboto Bold"/>
              </a:rPr>
              <a:t>6,5</a:t>
            </a:r>
            <a:r>
              <a:rPr lang="pl-PL" b="1" kern="0" dirty="0" smtClean="0">
                <a:solidFill>
                  <a:srgbClr val="0070C0"/>
                </a:solidFill>
                <a:latin typeface="Roboto Bold"/>
              </a:rPr>
              <a:t> </a:t>
            </a:r>
            <a:r>
              <a:rPr lang="pl-PL" b="1" kern="0" dirty="0">
                <a:solidFill>
                  <a:srgbClr val="0070C0"/>
                </a:solidFill>
                <a:latin typeface="Roboto Bold"/>
              </a:rPr>
              <a:t>mln </a:t>
            </a:r>
            <a:r>
              <a:rPr lang="pl-PL" b="1" kern="0" dirty="0" smtClean="0">
                <a:solidFill>
                  <a:srgbClr val="0070C0"/>
                </a:solidFill>
                <a:latin typeface="Roboto Bold"/>
              </a:rPr>
              <a:t>zł</a:t>
            </a:r>
          </a:p>
          <a:p>
            <a:pPr marL="342900" indent="-342900" algn="l" latinLnBrk="1">
              <a:buFont typeface="Arial" panose="020B0604020202020204" pitchFamily="34" charset="0"/>
              <a:buChar char="•"/>
              <a:defRPr/>
            </a:pPr>
            <a:r>
              <a:rPr lang="pl-PL" b="1" dirty="0">
                <a:solidFill>
                  <a:schemeClr val="tx1">
                    <a:lumMod val="50000"/>
                  </a:schemeClr>
                </a:solidFill>
                <a:latin typeface="Roboto Bold"/>
              </a:rPr>
              <a:t>Wsparcie finansowe gmin z przeznaczeniem dla jednostek Ochotniczych </a:t>
            </a:r>
            <a:r>
              <a:rPr lang="pl-PL" b="1" dirty="0" smtClean="0">
                <a:solidFill>
                  <a:schemeClr val="tx1">
                    <a:lumMod val="50000"/>
                  </a:schemeClr>
                </a:solidFill>
                <a:latin typeface="Roboto Bold"/>
              </a:rPr>
              <a:t/>
            </a:r>
            <a:br>
              <a:rPr lang="pl-PL" b="1" dirty="0" smtClean="0">
                <a:solidFill>
                  <a:schemeClr val="tx1">
                    <a:lumMod val="50000"/>
                  </a:schemeClr>
                </a:solidFill>
                <a:latin typeface="Roboto Bold"/>
              </a:rPr>
            </a:br>
            <a:r>
              <a:rPr lang="pl-PL" b="1" dirty="0" smtClean="0">
                <a:solidFill>
                  <a:schemeClr val="tx1">
                    <a:lumMod val="50000"/>
                  </a:schemeClr>
                </a:solidFill>
                <a:latin typeface="Roboto Bold"/>
              </a:rPr>
              <a:t>Straży </a:t>
            </a:r>
            <a:r>
              <a:rPr lang="pl-PL" b="1" dirty="0">
                <a:solidFill>
                  <a:schemeClr val="tx1">
                    <a:lumMod val="50000"/>
                  </a:schemeClr>
                </a:solidFill>
                <a:latin typeface="Roboto Bold"/>
              </a:rPr>
              <a:t>Pożarnych z terenu Województwa Małopolskiego – „Małopolskie OSP”   </a:t>
            </a:r>
            <a:endParaRPr lang="pl-PL" b="1" dirty="0" smtClean="0">
              <a:solidFill>
                <a:schemeClr val="tx1">
                  <a:lumMod val="50000"/>
                </a:schemeClr>
              </a:solidFill>
              <a:latin typeface="Roboto Bold"/>
            </a:endParaRPr>
          </a:p>
          <a:p>
            <a:pPr algn="l" eaLnBrk="1" fontAlgn="auto" latinLnBrk="1" hangingPunct="1">
              <a:spcBef>
                <a:spcPts val="0"/>
              </a:spcBef>
              <a:spcAft>
                <a:spcPts val="0"/>
              </a:spcAft>
              <a:defRPr/>
            </a:pPr>
            <a:r>
              <a:rPr lang="pl-PL" b="1" kern="0" dirty="0" smtClean="0">
                <a:solidFill>
                  <a:srgbClr val="0070C0"/>
                </a:solidFill>
                <a:latin typeface="Roboto Bold"/>
              </a:rPr>
              <a:t>                                                                                                                            5,6 mln zł</a:t>
            </a:r>
          </a:p>
          <a:p>
            <a:pPr algn="ctr" eaLnBrk="1" fontAlgn="auto" latinLnBrk="1" hangingPunct="1">
              <a:spcBef>
                <a:spcPts val="0"/>
              </a:spcBef>
              <a:spcAft>
                <a:spcPts val="0"/>
              </a:spcAft>
              <a:defRPr/>
            </a:pPr>
            <a:endParaRPr lang="pl-PL" sz="1800" b="1" kern="0" dirty="0">
              <a:latin typeface="Roboto Bold"/>
            </a:endParaRPr>
          </a:p>
          <a:p>
            <a:pPr marL="342900" indent="-342900" algn="l" eaLnBrk="1" fontAlgn="auto" latinLnBrk="1" hangingPunct="1">
              <a:spcBef>
                <a:spcPts val="0"/>
              </a:spcBef>
              <a:spcAft>
                <a:spcPts val="0"/>
              </a:spcAft>
              <a:buFont typeface="Arial" panose="020B0604020202020204" pitchFamily="34" charset="0"/>
              <a:buChar char="•"/>
              <a:defRPr/>
            </a:pPr>
            <a:r>
              <a:rPr lang="pl-PL" b="1" kern="0" dirty="0">
                <a:solidFill>
                  <a:schemeClr val="tx1"/>
                </a:solidFill>
                <a:latin typeface="Roboto Bold"/>
              </a:rPr>
              <a:t>Upowszechnianie kultury </a:t>
            </a:r>
            <a:r>
              <a:rPr lang="pl-PL" b="1" kern="0" dirty="0" smtClean="0">
                <a:solidFill>
                  <a:schemeClr val="tx1"/>
                </a:solidFill>
                <a:latin typeface="Roboto Bold"/>
              </a:rPr>
              <a:t>fizycznej (w tym „Małopolska na sportowo”, </a:t>
            </a:r>
            <a:br>
              <a:rPr lang="pl-PL" b="1" kern="0" dirty="0" smtClean="0">
                <a:solidFill>
                  <a:schemeClr val="tx1"/>
                </a:solidFill>
                <a:latin typeface="Roboto Bold"/>
              </a:rPr>
            </a:br>
            <a:r>
              <a:rPr lang="pl-PL" b="1" kern="0" dirty="0" smtClean="0">
                <a:solidFill>
                  <a:schemeClr val="tx1"/>
                </a:solidFill>
                <a:latin typeface="Roboto Bold"/>
              </a:rPr>
              <a:t>„Wakacje z piłką nożną”)	</a:t>
            </a:r>
            <a:r>
              <a:rPr lang="pl-PL" b="1" kern="0" dirty="0" smtClean="0">
                <a:solidFill>
                  <a:srgbClr val="FF0000"/>
                </a:solidFill>
                <a:latin typeface="Roboto Bold"/>
              </a:rPr>
              <a:t>				                                               </a:t>
            </a:r>
            <a:r>
              <a:rPr lang="pl-PL" b="1" dirty="0" smtClean="0">
                <a:solidFill>
                  <a:srgbClr val="0070C0"/>
                </a:solidFill>
                <a:latin typeface="Roboto Bold"/>
              </a:rPr>
              <a:t>3,2</a:t>
            </a:r>
            <a:r>
              <a:rPr lang="pl-PL" b="1" kern="0" dirty="0" smtClean="0">
                <a:solidFill>
                  <a:srgbClr val="0070C0"/>
                </a:solidFill>
                <a:latin typeface="Roboto Bold"/>
              </a:rPr>
              <a:t> </a:t>
            </a:r>
            <a:r>
              <a:rPr lang="pl-PL" b="1" kern="0" dirty="0">
                <a:solidFill>
                  <a:srgbClr val="0070C0"/>
                </a:solidFill>
                <a:latin typeface="Roboto Bold"/>
              </a:rPr>
              <a:t>mln zł</a:t>
            </a:r>
          </a:p>
          <a:p>
            <a:pPr marL="342900" indent="-342900" eaLnBrk="1" fontAlgn="auto" latinLnBrk="1" hangingPunct="1">
              <a:spcBef>
                <a:spcPts val="0"/>
              </a:spcBef>
              <a:spcAft>
                <a:spcPts val="0"/>
              </a:spcAft>
              <a:buFont typeface="Arial" panose="020B0604020202020204" pitchFamily="34" charset="0"/>
              <a:buChar char="•"/>
              <a:defRPr/>
            </a:pPr>
            <a:endParaRPr lang="pl-PL" sz="1800" b="1" kern="0" dirty="0">
              <a:solidFill>
                <a:srgbClr val="0070C0"/>
              </a:solidFill>
              <a:latin typeface="Roboto Bold"/>
            </a:endParaRPr>
          </a:p>
          <a:p>
            <a:pPr marL="342900" indent="-342900" algn="l" latinLnBrk="1">
              <a:buFont typeface="Arial" panose="020B0604020202020204" pitchFamily="34" charset="0"/>
              <a:buChar char="•"/>
              <a:defRPr/>
            </a:pPr>
            <a:r>
              <a:rPr lang="pl-PL" b="1" kern="0" dirty="0">
                <a:solidFill>
                  <a:schemeClr val="tx1"/>
                </a:solidFill>
                <a:latin typeface="Roboto Bold"/>
              </a:rPr>
              <a:t>Współzawodnictwo i szkolenie sportowe dzieci i </a:t>
            </a:r>
            <a:r>
              <a:rPr lang="pl-PL" b="1" kern="0" dirty="0" smtClean="0">
                <a:solidFill>
                  <a:schemeClr val="tx1"/>
                </a:solidFill>
                <a:latin typeface="Roboto Bold"/>
              </a:rPr>
              <a:t>młodzieży                  </a:t>
            </a:r>
            <a:r>
              <a:rPr lang="pl-PL" b="1" dirty="0" smtClean="0">
                <a:solidFill>
                  <a:srgbClr val="0070C0"/>
                </a:solidFill>
                <a:latin typeface="Roboto Bold"/>
              </a:rPr>
              <a:t>2,7 </a:t>
            </a:r>
            <a:r>
              <a:rPr lang="pl-PL" b="1" dirty="0">
                <a:solidFill>
                  <a:srgbClr val="0070C0"/>
                </a:solidFill>
                <a:latin typeface="Roboto Bold"/>
              </a:rPr>
              <a:t>mln </a:t>
            </a:r>
            <a:r>
              <a:rPr lang="pl-PL" b="1" dirty="0" smtClean="0">
                <a:solidFill>
                  <a:srgbClr val="0070C0"/>
                </a:solidFill>
                <a:latin typeface="Roboto Bold"/>
              </a:rPr>
              <a:t>zł</a:t>
            </a:r>
          </a:p>
          <a:p>
            <a:pPr algn="l" latinLnBrk="1">
              <a:defRPr/>
            </a:pPr>
            <a:endParaRPr lang="pl-PL" b="1" dirty="0" smtClean="0">
              <a:solidFill>
                <a:srgbClr val="0070C0"/>
              </a:solidFill>
              <a:latin typeface="Roboto Bold"/>
            </a:endParaRPr>
          </a:p>
          <a:p>
            <a:pPr marL="342900" indent="-342900" algn="l" latinLnBrk="1">
              <a:buFont typeface="Arial" panose="020B0604020202020204" pitchFamily="34" charset="0"/>
              <a:buChar char="•"/>
              <a:defRPr/>
            </a:pPr>
            <a:r>
              <a:rPr lang="pl-PL" b="1" dirty="0" smtClean="0">
                <a:solidFill>
                  <a:schemeClr val="tx1"/>
                </a:solidFill>
                <a:latin typeface="Roboto Bold"/>
              </a:rPr>
              <a:t>Małopolska na rowery                                                                                 </a:t>
            </a:r>
            <a:r>
              <a:rPr lang="pl-PL" b="1" dirty="0" smtClean="0">
                <a:solidFill>
                  <a:srgbClr val="0070C0"/>
                </a:solidFill>
                <a:latin typeface="Roboto Bold"/>
              </a:rPr>
              <a:t>2,1 mln zł</a:t>
            </a:r>
          </a:p>
          <a:p>
            <a:pPr algn="l" latinLnBrk="1">
              <a:defRPr/>
            </a:pPr>
            <a:endParaRPr lang="pl-PL" b="1" dirty="0">
              <a:solidFill>
                <a:srgbClr val="0070C0"/>
              </a:solidFill>
              <a:latin typeface="Roboto Bold"/>
            </a:endParaRPr>
          </a:p>
          <a:p>
            <a:pPr algn="l" eaLnBrk="1" fontAlgn="auto" latinLnBrk="1" hangingPunct="1">
              <a:spcBef>
                <a:spcPts val="0"/>
              </a:spcBef>
              <a:spcAft>
                <a:spcPts val="0"/>
              </a:spcAft>
              <a:defRPr/>
            </a:pPr>
            <a:r>
              <a:rPr lang="pl-PL" b="1" kern="0" dirty="0" smtClean="0">
                <a:solidFill>
                  <a:srgbClr val="FF0000"/>
                </a:solidFill>
                <a:latin typeface="Roboto Bold"/>
              </a:rPr>
              <a:t>														  						</a:t>
            </a:r>
            <a:endParaRPr lang="pl-PL" sz="3200" b="1" kern="0" dirty="0">
              <a:solidFill>
                <a:srgbClr val="0070C0"/>
              </a:solidFill>
            </a:endParaRPr>
          </a:p>
        </p:txBody>
      </p:sp>
      <p:sp>
        <p:nvSpPr>
          <p:cNvPr id="9" name="Shape 100"/>
          <p:cNvSpPr txBox="1">
            <a:spLocks/>
          </p:cNvSpPr>
          <p:nvPr/>
        </p:nvSpPr>
        <p:spPr bwMode="auto">
          <a:xfrm>
            <a:off x="781050" y="350838"/>
            <a:ext cx="1096486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lvl1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1pPr>
            <a:lvl2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2pPr>
            <a:lvl3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3pPr>
            <a:lvl4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4pPr>
            <a:lvl5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5pPr>
            <a:lvl6pPr indent="1143000" defTabSz="584200" eaLnBrk="1" hangingPunct="1">
              <a:lnSpc>
                <a:spcPct val="90000"/>
              </a:lnSpc>
              <a:spcBef>
                <a:spcPts val="1600"/>
              </a:spcBef>
              <a:defRPr sz="4800" b="1">
                <a:solidFill>
                  <a:srgbClr val="414241"/>
                </a:solidFill>
                <a:latin typeface="Aller"/>
                <a:ea typeface="Aller"/>
                <a:cs typeface="Aller"/>
                <a:sym typeface="Aller"/>
              </a:defRPr>
            </a:lvl6pPr>
            <a:lvl7pPr indent="1371600" defTabSz="584200" eaLnBrk="1" hangingPunct="1">
              <a:lnSpc>
                <a:spcPct val="90000"/>
              </a:lnSpc>
              <a:spcBef>
                <a:spcPts val="1600"/>
              </a:spcBef>
              <a:defRPr sz="4800" b="1">
                <a:solidFill>
                  <a:srgbClr val="414241"/>
                </a:solidFill>
                <a:latin typeface="Aller"/>
                <a:ea typeface="Aller"/>
                <a:cs typeface="Aller"/>
                <a:sym typeface="Aller"/>
              </a:defRPr>
            </a:lvl7pPr>
            <a:lvl8pPr indent="1600200" defTabSz="584200" eaLnBrk="1" hangingPunct="1">
              <a:lnSpc>
                <a:spcPct val="90000"/>
              </a:lnSpc>
              <a:spcBef>
                <a:spcPts val="1600"/>
              </a:spcBef>
              <a:defRPr sz="4800" b="1">
                <a:solidFill>
                  <a:srgbClr val="414241"/>
                </a:solidFill>
                <a:latin typeface="Aller"/>
                <a:ea typeface="Aller"/>
                <a:cs typeface="Aller"/>
                <a:sym typeface="Aller"/>
              </a:defRPr>
            </a:lvl8pPr>
            <a:lvl9pPr indent="1828800" defTabSz="584200" eaLnBrk="1" hangingPunct="1">
              <a:lnSpc>
                <a:spcPct val="90000"/>
              </a:lnSpc>
              <a:spcBef>
                <a:spcPts val="1600"/>
              </a:spcBef>
              <a:defRPr sz="4800" b="1">
                <a:solidFill>
                  <a:srgbClr val="414241"/>
                </a:solidFill>
                <a:latin typeface="Aller"/>
                <a:ea typeface="Aller"/>
                <a:cs typeface="Aller"/>
                <a:sym typeface="Aller"/>
              </a:defRPr>
            </a:lvl9pPr>
          </a:lstStyle>
          <a:p>
            <a:pPr defTabSz="460375" eaLnBrk="1" hangingPunct="1">
              <a:spcBef>
                <a:spcPts val="100"/>
              </a:spcBef>
              <a:defRPr/>
            </a:pPr>
            <a:r>
              <a:rPr lang="pl-PL" altLang="pl-PL" sz="2800" b="1" kern="0" dirty="0" smtClean="0">
                <a:solidFill>
                  <a:srgbClr val="000000"/>
                </a:solidFill>
              </a:rPr>
              <a:t/>
            </a:r>
            <a:br>
              <a:rPr lang="pl-PL" altLang="pl-PL" sz="2800" b="1" kern="0" dirty="0" smtClean="0">
                <a:solidFill>
                  <a:srgbClr val="000000"/>
                </a:solidFill>
              </a:rPr>
            </a:br>
            <a:r>
              <a:rPr lang="pl-PL" altLang="pl-PL" sz="2800" b="1" kern="0" dirty="0" smtClean="0">
                <a:solidFill>
                  <a:srgbClr val="000000"/>
                </a:solidFill>
              </a:rPr>
              <a:t/>
            </a:r>
            <a:br>
              <a:rPr lang="pl-PL" altLang="pl-PL" sz="2800" b="1" kern="0" dirty="0" smtClean="0">
                <a:solidFill>
                  <a:srgbClr val="000000"/>
                </a:solidFill>
              </a:rPr>
            </a:br>
            <a:r>
              <a:rPr lang="pl-PL" altLang="pl-PL" sz="2800" b="1" kern="0" dirty="0" smtClean="0">
                <a:solidFill>
                  <a:srgbClr val="8CC63E"/>
                </a:solidFill>
              </a:rPr>
              <a:t>I</a:t>
            </a:r>
            <a:r>
              <a:rPr lang="pl-PL" altLang="pl-PL" sz="2800" b="1" dirty="0" smtClean="0">
                <a:solidFill>
                  <a:srgbClr val="8CC63E"/>
                </a:solidFill>
              </a:rPr>
              <a:t>nicjatyw realizowane </a:t>
            </a:r>
            <a:br>
              <a:rPr lang="pl-PL" altLang="pl-PL" sz="2800" b="1" dirty="0" smtClean="0">
                <a:solidFill>
                  <a:srgbClr val="8CC63E"/>
                </a:solidFill>
              </a:rPr>
            </a:br>
            <a:r>
              <a:rPr lang="pl-PL" altLang="pl-PL" sz="2800" b="1" dirty="0" smtClean="0">
                <a:solidFill>
                  <a:srgbClr val="8CC63E"/>
                </a:solidFill>
              </a:rPr>
              <a:t>m.in. poprzez konkursy grantowe</a:t>
            </a:r>
            <a:r>
              <a:rPr lang="pl-PL" altLang="pl-PL" sz="2800" b="1" kern="0" dirty="0" smtClean="0">
                <a:solidFill>
                  <a:srgbClr val="0070C0"/>
                </a:solidFill>
              </a:rPr>
              <a:t/>
            </a:r>
            <a:br>
              <a:rPr lang="pl-PL" altLang="pl-PL" sz="2800" b="1" kern="0" dirty="0" smtClean="0">
                <a:solidFill>
                  <a:srgbClr val="0070C0"/>
                </a:solidFill>
              </a:rPr>
            </a:br>
            <a:r>
              <a:rPr lang="pl-PL" altLang="pl-PL" sz="2800" b="1" kern="0" dirty="0" smtClean="0">
                <a:solidFill>
                  <a:srgbClr val="0070C0"/>
                </a:solidFill>
              </a:rPr>
              <a:t/>
            </a:r>
            <a:br>
              <a:rPr lang="pl-PL" altLang="pl-PL" sz="2800" b="1" kern="0" dirty="0" smtClean="0">
                <a:solidFill>
                  <a:srgbClr val="0070C0"/>
                </a:solidFill>
              </a:rPr>
            </a:br>
            <a:endParaRPr lang="pl-PL" altLang="pl-PL" sz="2800" b="1" kern="0" dirty="0" smtClean="0">
              <a:solidFill>
                <a:srgbClr val="0070C0"/>
              </a:solidFill>
            </a:endParaRPr>
          </a:p>
        </p:txBody>
      </p:sp>
      <p:pic>
        <p:nvPicPr>
          <p:cNvPr id="27654" name="Picture 6" descr="C:\Users\mkosc\Pictures\Saved Pictures\strazak1000x[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8475" y="5667375"/>
            <a:ext cx="4227513" cy="281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7" descr="C:\Users\mkosc\Pictures\Saved Pictures\nart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57750" y="5667375"/>
            <a:ext cx="2811463" cy="28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8" descr="C:\Users\mkosc\Pictures\Saved Pictures\Myslenice_3[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288" y="5695950"/>
            <a:ext cx="4168775"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681095"/>
      </p:ext>
    </p:extLst>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755063"/>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8675"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26900" y="547688"/>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762000" y="1144817"/>
            <a:ext cx="12066587" cy="52116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marL="342900" indent="-342900" algn="l" eaLnBrk="1" fontAlgn="auto" latinLnBrk="1" hangingPunct="1">
              <a:buFont typeface="Arial" panose="020B0604020202020204" pitchFamily="34" charset="0"/>
              <a:buChar char="•"/>
              <a:defRPr/>
            </a:pPr>
            <a:r>
              <a:rPr lang="pl-PL" b="1" kern="0" dirty="0">
                <a:solidFill>
                  <a:schemeClr val="tx1"/>
                </a:solidFill>
                <a:latin typeface="Roboto Bold"/>
              </a:rPr>
              <a:t>Ochrona krajobrazu kulturowego i opieka nad </a:t>
            </a:r>
            <a:r>
              <a:rPr lang="pl-PL" b="1" kern="0" dirty="0" smtClean="0">
                <a:solidFill>
                  <a:schemeClr val="tx1"/>
                </a:solidFill>
                <a:latin typeface="Roboto Bold"/>
              </a:rPr>
              <a:t>regionalnym </a:t>
            </a:r>
            <a:r>
              <a:rPr lang="pl-PL" b="1" kern="0" dirty="0">
                <a:solidFill>
                  <a:schemeClr val="tx1"/>
                </a:solidFill>
                <a:latin typeface="Roboto Bold"/>
              </a:rPr>
              <a:t>dziedzictwem </a:t>
            </a:r>
            <a:r>
              <a:rPr lang="pl-PL" b="1" kern="0" dirty="0" smtClean="0">
                <a:solidFill>
                  <a:schemeClr val="tx1"/>
                </a:solidFill>
                <a:latin typeface="Roboto Bold"/>
              </a:rPr>
              <a:t/>
            </a:r>
            <a:br>
              <a:rPr lang="pl-PL" b="1" kern="0" dirty="0" smtClean="0">
                <a:solidFill>
                  <a:schemeClr val="tx1"/>
                </a:solidFill>
                <a:latin typeface="Roboto Bold"/>
              </a:rPr>
            </a:br>
            <a:r>
              <a:rPr lang="pl-PL" b="1" kern="0" dirty="0" smtClean="0">
                <a:solidFill>
                  <a:schemeClr val="tx1"/>
                </a:solidFill>
                <a:latin typeface="Roboto Bold"/>
              </a:rPr>
              <a:t>kulturowym </a:t>
            </a:r>
            <a:r>
              <a:rPr lang="pl-PL" b="1" kern="0" dirty="0">
                <a:solidFill>
                  <a:schemeClr val="tx1"/>
                </a:solidFill>
                <a:latin typeface="Roboto Bold"/>
              </a:rPr>
              <a:t>(m.in. </a:t>
            </a:r>
            <a:r>
              <a:rPr lang="pl-PL" b="1" dirty="0">
                <a:solidFill>
                  <a:schemeClr val="tx1"/>
                </a:solidFill>
                <a:latin typeface="Roboto Bold"/>
              </a:rPr>
              <a:t>k</a:t>
            </a:r>
            <a:r>
              <a:rPr lang="pl-PL" b="1" kern="0" dirty="0" smtClean="0">
                <a:solidFill>
                  <a:schemeClr val="tx1"/>
                </a:solidFill>
                <a:latin typeface="Roboto Bold"/>
              </a:rPr>
              <a:t>onkursy: „O</a:t>
            </a:r>
            <a:r>
              <a:rPr lang="pl-PL" b="1" dirty="0" smtClean="0">
                <a:solidFill>
                  <a:schemeClr val="tx1"/>
                </a:solidFill>
                <a:latin typeface="Roboto Bold"/>
              </a:rPr>
              <a:t>chrona zabytków Małopolski”, </a:t>
            </a:r>
            <a:r>
              <a:rPr lang="pl-PL" b="1" kern="0" dirty="0" smtClean="0">
                <a:solidFill>
                  <a:schemeClr val="tx1"/>
                </a:solidFill>
                <a:latin typeface="Roboto Bold"/>
              </a:rPr>
              <a:t>"</a:t>
            </a:r>
            <a:r>
              <a:rPr lang="pl-PL" b="1" kern="0" dirty="0">
                <a:solidFill>
                  <a:schemeClr val="tx1"/>
                </a:solidFill>
                <a:latin typeface="Roboto Bold"/>
              </a:rPr>
              <a:t>Kapliczka") </a:t>
            </a:r>
            <a:r>
              <a:rPr lang="pl-PL" b="1" kern="0" dirty="0">
                <a:solidFill>
                  <a:schemeClr val="tx1">
                    <a:lumMod val="50000"/>
                  </a:schemeClr>
                </a:solidFill>
                <a:latin typeface="Roboto Bold"/>
              </a:rPr>
              <a:t>	</a:t>
            </a:r>
            <a:r>
              <a:rPr lang="pl-PL" b="1" kern="0" dirty="0">
                <a:latin typeface="Roboto Bold"/>
              </a:rPr>
              <a:t>					</a:t>
            </a:r>
            <a:r>
              <a:rPr lang="pl-PL" b="1" dirty="0">
                <a:latin typeface="Roboto Bold"/>
              </a:rPr>
              <a:t> </a:t>
            </a:r>
            <a:r>
              <a:rPr lang="pl-PL" b="1" dirty="0" smtClean="0">
                <a:latin typeface="Roboto Bold"/>
              </a:rPr>
              <a:t>                                                                                </a:t>
            </a:r>
            <a:r>
              <a:rPr lang="pl-PL" b="1" dirty="0" smtClean="0">
                <a:solidFill>
                  <a:srgbClr val="0070C0"/>
                </a:solidFill>
                <a:latin typeface="Roboto Bold"/>
              </a:rPr>
              <a:t>5</a:t>
            </a:r>
            <a:r>
              <a:rPr lang="pl-PL" b="1" kern="0" dirty="0" smtClean="0">
                <a:solidFill>
                  <a:srgbClr val="0070C0"/>
                </a:solidFill>
                <a:latin typeface="Roboto Bold"/>
              </a:rPr>
              <a:t>,5 </a:t>
            </a:r>
            <a:r>
              <a:rPr lang="pl-PL" b="1" kern="0" dirty="0">
                <a:solidFill>
                  <a:srgbClr val="0070C0"/>
                </a:solidFill>
                <a:latin typeface="Roboto Bold"/>
              </a:rPr>
              <a:t>mln </a:t>
            </a:r>
            <a:r>
              <a:rPr lang="pl-PL" b="1" kern="0" dirty="0" smtClean="0">
                <a:solidFill>
                  <a:srgbClr val="0070C0"/>
                </a:solidFill>
                <a:latin typeface="Roboto Bold"/>
              </a:rPr>
              <a:t>zł</a:t>
            </a:r>
          </a:p>
          <a:p>
            <a:pPr algn="l" eaLnBrk="1" fontAlgn="auto" latinLnBrk="1" hangingPunct="1">
              <a:defRPr/>
            </a:pPr>
            <a:endParaRPr lang="pl-PL" b="1" kern="0" dirty="0">
              <a:solidFill>
                <a:srgbClr val="0070C0"/>
              </a:solidFill>
              <a:latin typeface="Roboto Bold"/>
            </a:endParaRPr>
          </a:p>
          <a:p>
            <a:pPr marL="342900" indent="-342900" algn="ctr" eaLnBrk="1" fontAlgn="auto" latinLnBrk="1" hangingPunct="1">
              <a:buFont typeface="Arial" panose="020B0604020202020204" pitchFamily="34" charset="0"/>
              <a:buChar char="•"/>
              <a:defRPr/>
            </a:pPr>
            <a:endParaRPr lang="pl-PL" sz="1000" b="1" kern="0" dirty="0">
              <a:solidFill>
                <a:srgbClr val="0070C0"/>
              </a:solidFill>
              <a:latin typeface="Roboto Bold"/>
            </a:endParaRPr>
          </a:p>
          <a:p>
            <a:pPr marL="342900" indent="-342900" algn="l" eaLnBrk="1" fontAlgn="auto" latinLnBrk="1" hangingPunct="1">
              <a:buFont typeface="Arial" panose="020B0604020202020204" pitchFamily="34" charset="0"/>
              <a:buChar char="•"/>
              <a:defRPr/>
            </a:pPr>
            <a:r>
              <a:rPr lang="pl-PL" b="1" dirty="0">
                <a:solidFill>
                  <a:schemeClr val="tx1"/>
                </a:solidFill>
                <a:latin typeface="Roboto Bold"/>
              </a:rPr>
              <a:t>Wsparcie realizacji zadań wychowawczych szkoły (w tym: m.in. Dziedzictwo </a:t>
            </a:r>
            <a:br>
              <a:rPr lang="pl-PL" b="1" dirty="0">
                <a:solidFill>
                  <a:schemeClr val="tx1"/>
                </a:solidFill>
                <a:latin typeface="Roboto Bold"/>
              </a:rPr>
            </a:br>
            <a:r>
              <a:rPr lang="pl-PL" b="1" dirty="0">
                <a:solidFill>
                  <a:schemeClr val="tx1"/>
                </a:solidFill>
                <a:latin typeface="Roboto Bold"/>
              </a:rPr>
              <a:t>Kresów Wschodnich, Małopolska WIE)                                 </a:t>
            </a:r>
          </a:p>
          <a:p>
            <a:pPr algn="l" eaLnBrk="1" fontAlgn="auto" latinLnBrk="1" hangingPunct="1">
              <a:defRPr/>
            </a:pPr>
            <a:r>
              <a:rPr lang="pl-PL" b="1" dirty="0">
                <a:solidFill>
                  <a:srgbClr val="FF0000"/>
                </a:solidFill>
                <a:latin typeface="Roboto Bold"/>
              </a:rPr>
              <a:t>                                                                                                                     </a:t>
            </a:r>
            <a:r>
              <a:rPr lang="pl-PL" b="1" dirty="0">
                <a:solidFill>
                  <a:srgbClr val="0070C0"/>
                </a:solidFill>
                <a:latin typeface="Roboto Bold"/>
              </a:rPr>
              <a:t>1,7 mln  </a:t>
            </a:r>
            <a:r>
              <a:rPr lang="pl-PL" b="1" dirty="0" smtClean="0">
                <a:solidFill>
                  <a:srgbClr val="0070C0"/>
                </a:solidFill>
                <a:latin typeface="Roboto Bold"/>
              </a:rPr>
              <a:t>zł</a:t>
            </a:r>
          </a:p>
          <a:p>
            <a:pPr algn="l" eaLnBrk="1" fontAlgn="auto" latinLnBrk="1" hangingPunct="1">
              <a:defRPr/>
            </a:pPr>
            <a:endParaRPr lang="pl-PL" b="1" dirty="0">
              <a:solidFill>
                <a:srgbClr val="0070C0"/>
              </a:solidFill>
              <a:latin typeface="Roboto Bold"/>
            </a:endParaRPr>
          </a:p>
          <a:p>
            <a:pPr marL="342900" indent="-342900" algn="l" eaLnBrk="1" fontAlgn="auto" latinLnBrk="1" hangingPunct="1">
              <a:buFont typeface="Arial" panose="020B0604020202020204" pitchFamily="34" charset="0"/>
              <a:buChar char="•"/>
              <a:defRPr/>
            </a:pPr>
            <a:r>
              <a:rPr lang="pl-PL" b="1" kern="0" dirty="0" smtClean="0">
                <a:solidFill>
                  <a:schemeClr val="tx1"/>
                </a:solidFill>
                <a:latin typeface="Roboto Bold"/>
              </a:rPr>
              <a:t>Współpraca </a:t>
            </a:r>
            <a:r>
              <a:rPr lang="pl-PL" b="1" kern="0" dirty="0">
                <a:solidFill>
                  <a:schemeClr val="tx1"/>
                </a:solidFill>
                <a:latin typeface="Roboto Bold"/>
              </a:rPr>
              <a:t>z organizacjami pozarządowymi </a:t>
            </a:r>
            <a:r>
              <a:rPr lang="pl-PL" b="1" kern="0" dirty="0" smtClean="0">
                <a:solidFill>
                  <a:schemeClr val="tx1"/>
                </a:solidFill>
                <a:latin typeface="Roboto Bold"/>
              </a:rPr>
              <a:t>(w tym: promocja i organizacja </a:t>
            </a:r>
            <a:br>
              <a:rPr lang="pl-PL" b="1" kern="0" dirty="0" smtClean="0">
                <a:solidFill>
                  <a:schemeClr val="tx1"/>
                </a:solidFill>
                <a:latin typeface="Roboto Bold"/>
              </a:rPr>
            </a:br>
            <a:r>
              <a:rPr lang="pl-PL" b="1" kern="0" dirty="0" smtClean="0">
                <a:solidFill>
                  <a:schemeClr val="tx1"/>
                </a:solidFill>
                <a:latin typeface="Roboto Bold"/>
              </a:rPr>
              <a:t>wolontariatu, „BO Małopolska”)                                   </a:t>
            </a:r>
            <a:r>
              <a:rPr lang="pl-PL" b="1" kern="0" dirty="0" smtClean="0">
                <a:solidFill>
                  <a:srgbClr val="FF0000"/>
                </a:solidFill>
                <a:latin typeface="Roboto Bold"/>
              </a:rPr>
              <a:t>				</a:t>
            </a:r>
            <a:r>
              <a:rPr lang="pl-PL" b="1" kern="0" dirty="0" smtClean="0">
                <a:solidFill>
                  <a:srgbClr val="0070C0"/>
                </a:solidFill>
                <a:latin typeface="Roboto Bold"/>
              </a:rPr>
              <a:t>1,1 </a:t>
            </a:r>
            <a:r>
              <a:rPr lang="pl-PL" b="1" kern="0" dirty="0">
                <a:solidFill>
                  <a:srgbClr val="0070C0"/>
                </a:solidFill>
                <a:latin typeface="Roboto Bold"/>
              </a:rPr>
              <a:t>mln </a:t>
            </a:r>
            <a:r>
              <a:rPr lang="pl-PL" b="1" kern="0" dirty="0" smtClean="0">
                <a:solidFill>
                  <a:srgbClr val="0070C0"/>
                </a:solidFill>
                <a:latin typeface="Roboto Bold"/>
              </a:rPr>
              <a:t>zł</a:t>
            </a:r>
          </a:p>
          <a:p>
            <a:pPr algn="l" eaLnBrk="1" fontAlgn="auto" latinLnBrk="1" hangingPunct="1">
              <a:defRPr/>
            </a:pPr>
            <a:endParaRPr lang="pl-PL" b="1" kern="0" dirty="0">
              <a:solidFill>
                <a:srgbClr val="0070C0"/>
              </a:solidFill>
              <a:latin typeface="Roboto Bold"/>
            </a:endParaRPr>
          </a:p>
          <a:p>
            <a:pPr algn="ctr" eaLnBrk="1" fontAlgn="auto" latinLnBrk="1" hangingPunct="1">
              <a:defRPr/>
            </a:pPr>
            <a:endParaRPr lang="pl-PL" sz="1000" b="1" kern="0" dirty="0">
              <a:solidFill>
                <a:srgbClr val="0070C0"/>
              </a:solidFill>
              <a:latin typeface="Roboto Bold"/>
            </a:endParaRPr>
          </a:p>
          <a:p>
            <a:pPr marL="457200" indent="-457200" algn="l" eaLnBrk="1" fontAlgn="auto" latinLnBrk="1" hangingPunct="1">
              <a:buFont typeface="Arial" panose="020B0604020202020204" pitchFamily="34" charset="0"/>
              <a:buChar char="•"/>
              <a:defRPr/>
            </a:pPr>
            <a:r>
              <a:rPr lang="pl-PL" b="1" kern="0" dirty="0">
                <a:solidFill>
                  <a:schemeClr val="tx1"/>
                </a:solidFill>
                <a:latin typeface="Roboto Bold"/>
              </a:rPr>
              <a:t>Zagospodarowanie czasu wolnego dzieci i młodzieży </a:t>
            </a:r>
            <a:r>
              <a:rPr lang="pl-PL" b="1" kern="0" dirty="0" smtClean="0">
                <a:solidFill>
                  <a:schemeClr val="tx1"/>
                </a:solidFill>
                <a:latin typeface="Roboto Bold"/>
              </a:rPr>
              <a:t>(w tym nauka jazdy na </a:t>
            </a:r>
            <a:br>
              <a:rPr lang="pl-PL" b="1" kern="0" dirty="0" smtClean="0">
                <a:solidFill>
                  <a:schemeClr val="tx1"/>
                </a:solidFill>
                <a:latin typeface="Roboto Bold"/>
              </a:rPr>
            </a:br>
            <a:r>
              <a:rPr lang="pl-PL" b="1" kern="0" dirty="0" smtClean="0">
                <a:solidFill>
                  <a:schemeClr val="tx1"/>
                </a:solidFill>
                <a:latin typeface="Roboto Bold"/>
              </a:rPr>
              <a:t>nartach/snowboardzie pn.: „Jeżdżę z głową”)                   </a:t>
            </a:r>
            <a:r>
              <a:rPr lang="pl-PL" b="1" kern="0" dirty="0" smtClean="0">
                <a:solidFill>
                  <a:srgbClr val="FF0000"/>
                </a:solidFill>
                <a:latin typeface="Roboto Bold"/>
              </a:rPr>
              <a:t>			</a:t>
            </a:r>
            <a:r>
              <a:rPr lang="pl-PL" b="1" kern="0" dirty="0" smtClean="0">
                <a:solidFill>
                  <a:srgbClr val="0070C0"/>
                </a:solidFill>
                <a:latin typeface="Roboto Bold"/>
              </a:rPr>
              <a:t>1,0 </a:t>
            </a:r>
            <a:r>
              <a:rPr lang="pl-PL" b="1" kern="0" dirty="0">
                <a:solidFill>
                  <a:srgbClr val="0070C0"/>
                </a:solidFill>
                <a:latin typeface="Roboto Bold"/>
              </a:rPr>
              <a:t>mln </a:t>
            </a:r>
            <a:r>
              <a:rPr lang="pl-PL" b="1" kern="0" dirty="0" smtClean="0">
                <a:solidFill>
                  <a:srgbClr val="0070C0"/>
                </a:solidFill>
                <a:latin typeface="Roboto Bold"/>
              </a:rPr>
              <a:t>zł</a:t>
            </a:r>
          </a:p>
        </p:txBody>
      </p:sp>
      <p:sp>
        <p:nvSpPr>
          <p:cNvPr id="28677" name="AutoShape 2" descr="Znalezione obrazy dla zapytania jeżdże z głową"/>
          <p:cNvSpPr>
            <a:spLocks noChangeAspect="1" noChangeArrowheads="1"/>
          </p:cNvSpPr>
          <p:nvPr/>
        </p:nvSpPr>
        <p:spPr bwMode="auto">
          <a:xfrm>
            <a:off x="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algn="ctr" eaLnBrk="1" hangingPunct="1">
              <a:spcBef>
                <a:spcPct val="0"/>
              </a:spcBef>
              <a:buSzTx/>
              <a:buFontTx/>
              <a:buNone/>
            </a:pPr>
            <a:endParaRPr lang="pl-PL" altLang="pl-PL">
              <a:latin typeface="Palatino"/>
              <a:ea typeface="Palatino"/>
              <a:cs typeface="Palatino"/>
              <a:sym typeface="Palatino"/>
            </a:endParaRPr>
          </a:p>
        </p:txBody>
      </p:sp>
      <p:sp>
        <p:nvSpPr>
          <p:cNvPr id="28678" name="AutoShape 6" descr="Znalezione obrazy dla zapytania już pływam"/>
          <p:cNvSpPr>
            <a:spLocks noChangeAspect="1" noChangeArrowheads="1"/>
          </p:cNvSpPr>
          <p:nvPr/>
        </p:nvSpPr>
        <p:spPr bwMode="auto">
          <a:xfrm>
            <a:off x="152400"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algn="ctr" eaLnBrk="1" hangingPunct="1">
              <a:spcBef>
                <a:spcPct val="0"/>
              </a:spcBef>
              <a:buSzTx/>
              <a:buFontTx/>
              <a:buNone/>
            </a:pPr>
            <a:endParaRPr lang="pl-PL" altLang="pl-PL">
              <a:latin typeface="Palatino"/>
              <a:ea typeface="Palatino"/>
              <a:cs typeface="Palatino"/>
              <a:sym typeface="Palatino"/>
            </a:endParaRPr>
          </a:p>
        </p:txBody>
      </p:sp>
      <p:sp>
        <p:nvSpPr>
          <p:cNvPr id="28679" name="AutoShape 13" descr="Znalezione obrazy dla zapytania zostaw 1% w małopolsce"/>
          <p:cNvSpPr>
            <a:spLocks noChangeAspect="1" noChangeArrowheads="1"/>
          </p:cNvSpPr>
          <p:nvPr/>
        </p:nvSpPr>
        <p:spPr bwMode="auto">
          <a:xfrm>
            <a:off x="304800" y="1222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algn="ctr" eaLnBrk="1" hangingPunct="1">
              <a:spcBef>
                <a:spcPct val="0"/>
              </a:spcBef>
              <a:buSzTx/>
              <a:buFontTx/>
              <a:buNone/>
            </a:pPr>
            <a:endParaRPr lang="pl-PL" altLang="pl-PL">
              <a:latin typeface="Palatino"/>
              <a:ea typeface="Palatino"/>
              <a:cs typeface="Palatino"/>
              <a:sym typeface="Palatino"/>
            </a:endParaRPr>
          </a:p>
        </p:txBody>
      </p:sp>
      <p:sp>
        <p:nvSpPr>
          <p:cNvPr id="28680" name="AutoShape 15" descr="Znalezione obrazy dla zapytania zostaw 1% w małopolsce"/>
          <p:cNvSpPr>
            <a:spLocks noChangeAspect="1" noChangeArrowheads="1"/>
          </p:cNvSpPr>
          <p:nvPr/>
        </p:nvSpPr>
        <p:spPr bwMode="auto">
          <a:xfrm>
            <a:off x="457200" y="2746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algn="ctr" eaLnBrk="1" hangingPunct="1">
              <a:spcBef>
                <a:spcPct val="0"/>
              </a:spcBef>
              <a:buSzTx/>
              <a:buFontTx/>
              <a:buNone/>
            </a:pPr>
            <a:endParaRPr lang="pl-PL" altLang="pl-PL">
              <a:latin typeface="Palatino"/>
              <a:ea typeface="Palatino"/>
              <a:cs typeface="Palatino"/>
              <a:sym typeface="Palatino"/>
            </a:endParaRPr>
          </a:p>
        </p:txBody>
      </p:sp>
      <p:sp>
        <p:nvSpPr>
          <p:cNvPr id="16" name="Shape 100"/>
          <p:cNvSpPr txBox="1">
            <a:spLocks/>
          </p:cNvSpPr>
          <p:nvPr/>
        </p:nvSpPr>
        <p:spPr bwMode="auto">
          <a:xfrm>
            <a:off x="781050" y="274638"/>
            <a:ext cx="1096486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lvl1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1pPr>
            <a:lvl2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2pPr>
            <a:lvl3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3pPr>
            <a:lvl4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4pPr>
            <a:lvl5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5pPr>
            <a:lvl6pPr indent="1143000" defTabSz="584200" eaLnBrk="1" hangingPunct="1">
              <a:lnSpc>
                <a:spcPct val="90000"/>
              </a:lnSpc>
              <a:spcBef>
                <a:spcPts val="1600"/>
              </a:spcBef>
              <a:defRPr sz="4800" b="1">
                <a:solidFill>
                  <a:srgbClr val="414241"/>
                </a:solidFill>
                <a:latin typeface="Aller"/>
                <a:ea typeface="Aller"/>
                <a:cs typeface="Aller"/>
                <a:sym typeface="Aller"/>
              </a:defRPr>
            </a:lvl6pPr>
            <a:lvl7pPr indent="1371600" defTabSz="584200" eaLnBrk="1" hangingPunct="1">
              <a:lnSpc>
                <a:spcPct val="90000"/>
              </a:lnSpc>
              <a:spcBef>
                <a:spcPts val="1600"/>
              </a:spcBef>
              <a:defRPr sz="4800" b="1">
                <a:solidFill>
                  <a:srgbClr val="414241"/>
                </a:solidFill>
                <a:latin typeface="Aller"/>
                <a:ea typeface="Aller"/>
                <a:cs typeface="Aller"/>
                <a:sym typeface="Aller"/>
              </a:defRPr>
            </a:lvl7pPr>
            <a:lvl8pPr indent="1600200" defTabSz="584200" eaLnBrk="1" hangingPunct="1">
              <a:lnSpc>
                <a:spcPct val="90000"/>
              </a:lnSpc>
              <a:spcBef>
                <a:spcPts val="1600"/>
              </a:spcBef>
              <a:defRPr sz="4800" b="1">
                <a:solidFill>
                  <a:srgbClr val="414241"/>
                </a:solidFill>
                <a:latin typeface="Aller"/>
                <a:ea typeface="Aller"/>
                <a:cs typeface="Aller"/>
                <a:sym typeface="Aller"/>
              </a:defRPr>
            </a:lvl8pPr>
            <a:lvl9pPr indent="1828800" defTabSz="584200" eaLnBrk="1" hangingPunct="1">
              <a:lnSpc>
                <a:spcPct val="90000"/>
              </a:lnSpc>
              <a:spcBef>
                <a:spcPts val="1600"/>
              </a:spcBef>
              <a:defRPr sz="4800" b="1">
                <a:solidFill>
                  <a:srgbClr val="414241"/>
                </a:solidFill>
                <a:latin typeface="Aller"/>
                <a:ea typeface="Aller"/>
                <a:cs typeface="Aller"/>
                <a:sym typeface="Aller"/>
              </a:defRPr>
            </a:lvl9pPr>
          </a:lstStyle>
          <a:p>
            <a:pPr defTabSz="460375" eaLnBrk="1" hangingPunct="1">
              <a:spcBef>
                <a:spcPts val="100"/>
              </a:spcBef>
              <a:defRPr/>
            </a:pPr>
            <a:r>
              <a:rPr lang="pl-PL" altLang="pl-PL" sz="2800" b="1" kern="0" dirty="0">
                <a:solidFill>
                  <a:srgbClr val="000000"/>
                </a:solidFill>
              </a:rPr>
              <a:t/>
            </a:r>
            <a:br>
              <a:rPr lang="pl-PL" altLang="pl-PL" sz="2800" b="1" kern="0" dirty="0">
                <a:solidFill>
                  <a:srgbClr val="000000"/>
                </a:solidFill>
              </a:rPr>
            </a:br>
            <a:r>
              <a:rPr lang="pl-PL" altLang="pl-PL" sz="2800" b="1" kern="0" dirty="0">
                <a:solidFill>
                  <a:srgbClr val="000000"/>
                </a:solidFill>
              </a:rPr>
              <a:t/>
            </a:r>
            <a:br>
              <a:rPr lang="pl-PL" altLang="pl-PL" sz="2800" b="1" kern="0" dirty="0">
                <a:solidFill>
                  <a:srgbClr val="000000"/>
                </a:solidFill>
              </a:rPr>
            </a:br>
            <a:r>
              <a:rPr lang="pl-PL" altLang="pl-PL" sz="2800" b="1" kern="0" dirty="0">
                <a:solidFill>
                  <a:srgbClr val="8CC63E"/>
                </a:solidFill>
              </a:rPr>
              <a:t>I</a:t>
            </a:r>
            <a:r>
              <a:rPr lang="pl-PL" altLang="pl-PL" sz="2800" b="1" dirty="0">
                <a:solidFill>
                  <a:srgbClr val="8CC63E"/>
                </a:solidFill>
              </a:rPr>
              <a:t>nicjatyw realizowane </a:t>
            </a:r>
            <a:br>
              <a:rPr lang="pl-PL" altLang="pl-PL" sz="2800" b="1" dirty="0">
                <a:solidFill>
                  <a:srgbClr val="8CC63E"/>
                </a:solidFill>
              </a:rPr>
            </a:br>
            <a:r>
              <a:rPr lang="pl-PL" altLang="pl-PL" sz="2800" b="1" dirty="0">
                <a:solidFill>
                  <a:srgbClr val="8CC63E"/>
                </a:solidFill>
              </a:rPr>
              <a:t>m.in. poprzez konkursy </a:t>
            </a:r>
            <a:r>
              <a:rPr lang="pl-PL" altLang="pl-PL" sz="2800" b="1" dirty="0" smtClean="0">
                <a:solidFill>
                  <a:srgbClr val="8CC63E"/>
                </a:solidFill>
              </a:rPr>
              <a:t>grantowe</a:t>
            </a:r>
            <a:r>
              <a:rPr lang="pl-PL" altLang="pl-PL" sz="2800" b="1" kern="0" dirty="0" smtClean="0">
                <a:solidFill>
                  <a:srgbClr val="0070C0"/>
                </a:solidFill>
              </a:rPr>
              <a:t/>
            </a:r>
            <a:br>
              <a:rPr lang="pl-PL" altLang="pl-PL" sz="2800" b="1" kern="0" dirty="0" smtClean="0">
                <a:solidFill>
                  <a:srgbClr val="0070C0"/>
                </a:solidFill>
              </a:rPr>
            </a:br>
            <a:r>
              <a:rPr lang="pl-PL" altLang="pl-PL" sz="2800" b="1" kern="0" dirty="0" smtClean="0">
                <a:solidFill>
                  <a:srgbClr val="0070C0"/>
                </a:solidFill>
              </a:rPr>
              <a:t/>
            </a:r>
            <a:br>
              <a:rPr lang="pl-PL" altLang="pl-PL" sz="2800" b="1" kern="0" dirty="0" smtClean="0">
                <a:solidFill>
                  <a:srgbClr val="0070C0"/>
                </a:solidFill>
              </a:rPr>
            </a:br>
            <a:endParaRPr lang="pl-PL" altLang="pl-PL" sz="2800" b="1" kern="0" dirty="0">
              <a:solidFill>
                <a:srgbClr val="0070C0"/>
              </a:solidFill>
            </a:endParaRPr>
          </a:p>
        </p:txBody>
      </p:sp>
      <p:pic>
        <p:nvPicPr>
          <p:cNvPr id="28682" name="Picture 16" descr="C:\Users\mkosc\Pictures\Saved Pictures\DSC_0825[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4438" y="6546850"/>
            <a:ext cx="4419600"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Picture 15" descr="https://www.malopolska.pl/_cache/news--2018/790-790/fit/Kapliczk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02650" y="6562725"/>
            <a:ext cx="4389438" cy="292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656574"/>
      </p:ext>
    </p:extLst>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755063"/>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8675"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26900" y="547688"/>
            <a:ext cx="533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pole tekstowe 1"/>
          <p:cNvSpPr txBox="1"/>
          <p:nvPr/>
        </p:nvSpPr>
        <p:spPr>
          <a:xfrm>
            <a:off x="230187" y="1510158"/>
            <a:ext cx="12066587" cy="41652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l" latinLnBrk="1">
              <a:defRPr/>
            </a:pPr>
            <a:endParaRPr lang="pl-PL" b="1" dirty="0">
              <a:solidFill>
                <a:srgbClr val="0070C0"/>
              </a:solidFill>
              <a:latin typeface="Roboto Bold"/>
            </a:endParaRPr>
          </a:p>
          <a:p>
            <a:pPr marL="457200" indent="-457200" algn="l" latinLnBrk="1">
              <a:buFont typeface="Arial" panose="020B0604020202020204" pitchFamily="34" charset="0"/>
              <a:buChar char="•"/>
              <a:defRPr/>
            </a:pPr>
            <a:r>
              <a:rPr lang="pl-PL" b="1" dirty="0">
                <a:solidFill>
                  <a:schemeClr val="tx1"/>
                </a:solidFill>
                <a:latin typeface="Roboto Bold"/>
              </a:rPr>
              <a:t>Wsparcie finansowe GOPR/TOPR/WOPR na zadania z zakresu ratownictwa </a:t>
            </a:r>
            <a:br>
              <a:rPr lang="pl-PL" b="1" dirty="0">
                <a:solidFill>
                  <a:schemeClr val="tx1"/>
                </a:solidFill>
                <a:latin typeface="Roboto Bold"/>
              </a:rPr>
            </a:br>
            <a:r>
              <a:rPr lang="pl-PL" b="1" dirty="0">
                <a:solidFill>
                  <a:schemeClr val="tx1"/>
                </a:solidFill>
                <a:latin typeface="Roboto Bold"/>
              </a:rPr>
              <a:t>                                                                                                                 </a:t>
            </a:r>
            <a:r>
              <a:rPr lang="pl-PL" b="1" dirty="0">
                <a:solidFill>
                  <a:srgbClr val="0070C0"/>
                </a:solidFill>
                <a:latin typeface="Roboto Bold"/>
              </a:rPr>
              <a:t>1,6 mln zł </a:t>
            </a:r>
            <a:endParaRPr lang="pl-PL" b="1" dirty="0" smtClean="0">
              <a:solidFill>
                <a:srgbClr val="0070C0"/>
              </a:solidFill>
              <a:latin typeface="Roboto Bold"/>
            </a:endParaRPr>
          </a:p>
          <a:p>
            <a:pPr algn="l" latinLnBrk="1">
              <a:defRPr/>
            </a:pPr>
            <a:endParaRPr lang="pl-PL" b="1" dirty="0">
              <a:solidFill>
                <a:srgbClr val="0070C0"/>
              </a:solidFill>
              <a:latin typeface="Roboto Bold"/>
            </a:endParaRPr>
          </a:p>
          <a:p>
            <a:pPr marL="457200" indent="-457200" algn="l" latinLnBrk="1">
              <a:buFont typeface="Arial" panose="020B0604020202020204" pitchFamily="34" charset="0"/>
              <a:buChar char="•"/>
              <a:defRPr/>
            </a:pPr>
            <a:r>
              <a:rPr lang="pl-PL" b="1" dirty="0" smtClean="0">
                <a:solidFill>
                  <a:schemeClr val="tx1"/>
                </a:solidFill>
                <a:latin typeface="Roboto Bold"/>
              </a:rPr>
              <a:t>Wsparcie </a:t>
            </a:r>
            <a:r>
              <a:rPr lang="pl-PL" b="1" dirty="0">
                <a:solidFill>
                  <a:schemeClr val="tx1"/>
                </a:solidFill>
                <a:latin typeface="Roboto Bold"/>
              </a:rPr>
              <a:t>finansowe gmin z przeznaczeniem na zapewnienie gotowości </a:t>
            </a:r>
            <a:r>
              <a:rPr lang="pl-PL" b="1" dirty="0" smtClean="0">
                <a:solidFill>
                  <a:schemeClr val="tx1"/>
                </a:solidFill>
                <a:latin typeface="Roboto Bold"/>
              </a:rPr>
              <a:t/>
            </a:r>
            <a:br>
              <a:rPr lang="pl-PL" b="1" dirty="0" smtClean="0">
                <a:solidFill>
                  <a:schemeClr val="tx1"/>
                </a:solidFill>
                <a:latin typeface="Roboto Bold"/>
              </a:rPr>
            </a:br>
            <a:r>
              <a:rPr lang="pl-PL" b="1" dirty="0" smtClean="0">
                <a:solidFill>
                  <a:schemeClr val="tx1"/>
                </a:solidFill>
                <a:latin typeface="Roboto Bold"/>
              </a:rPr>
              <a:t>bojowej </a:t>
            </a:r>
            <a:r>
              <a:rPr lang="pl-PL" b="1" dirty="0">
                <a:solidFill>
                  <a:schemeClr val="tx1"/>
                </a:solidFill>
                <a:latin typeface="Roboto Bold"/>
              </a:rPr>
              <a:t>jednostkom Ochotniczych Straży Pożarnych z terenu Województwa </a:t>
            </a:r>
            <a:r>
              <a:rPr lang="pl-PL" b="1" dirty="0" smtClean="0">
                <a:solidFill>
                  <a:schemeClr val="tx1"/>
                </a:solidFill>
                <a:latin typeface="Roboto Bold"/>
              </a:rPr>
              <a:t/>
            </a:r>
            <a:br>
              <a:rPr lang="pl-PL" b="1" dirty="0" smtClean="0">
                <a:solidFill>
                  <a:schemeClr val="tx1"/>
                </a:solidFill>
                <a:latin typeface="Roboto Bold"/>
              </a:rPr>
            </a:br>
            <a:r>
              <a:rPr lang="pl-PL" b="1" dirty="0" smtClean="0">
                <a:solidFill>
                  <a:schemeClr val="tx1"/>
                </a:solidFill>
                <a:latin typeface="Roboto Bold"/>
              </a:rPr>
              <a:t>Małopolskiego dotkniętym skutkami powodzi </a:t>
            </a:r>
          </a:p>
          <a:p>
            <a:pPr algn="l" latinLnBrk="1">
              <a:defRPr/>
            </a:pPr>
            <a:r>
              <a:rPr lang="pl-PL" b="1" dirty="0" smtClean="0">
                <a:solidFill>
                  <a:schemeClr val="tx1"/>
                </a:solidFill>
                <a:latin typeface="Roboto Bold"/>
              </a:rPr>
              <a:t>                                                                                                                      </a:t>
            </a:r>
            <a:r>
              <a:rPr lang="pl-PL" b="1" dirty="0" smtClean="0">
                <a:solidFill>
                  <a:srgbClr val="0070C0"/>
                </a:solidFill>
                <a:latin typeface="Roboto Bold"/>
              </a:rPr>
              <a:t>1,0 </a:t>
            </a:r>
            <a:r>
              <a:rPr lang="pl-PL" b="1" dirty="0">
                <a:solidFill>
                  <a:srgbClr val="0070C0"/>
                </a:solidFill>
                <a:latin typeface="Roboto Bold"/>
              </a:rPr>
              <a:t>mln </a:t>
            </a:r>
            <a:r>
              <a:rPr lang="pl-PL" b="1" dirty="0" smtClean="0">
                <a:solidFill>
                  <a:srgbClr val="0070C0"/>
                </a:solidFill>
                <a:latin typeface="Roboto Bold"/>
              </a:rPr>
              <a:t>zł</a:t>
            </a:r>
          </a:p>
          <a:p>
            <a:pPr algn="l" latinLnBrk="1">
              <a:defRPr/>
            </a:pPr>
            <a:endParaRPr lang="pl-PL" b="1" dirty="0">
              <a:solidFill>
                <a:srgbClr val="0070C0"/>
              </a:solidFill>
              <a:latin typeface="Roboto Bold"/>
            </a:endParaRPr>
          </a:p>
          <a:p>
            <a:pPr algn="l" eaLnBrk="1" fontAlgn="auto" latinLnBrk="1" hangingPunct="1">
              <a:defRPr/>
            </a:pPr>
            <a:endParaRPr lang="pl-PL" b="1" dirty="0" smtClean="0">
              <a:solidFill>
                <a:srgbClr val="0070C0"/>
              </a:solidFill>
              <a:latin typeface="Roboto Bold"/>
            </a:endParaRPr>
          </a:p>
          <a:p>
            <a:pPr marL="457200" indent="-457200" algn="l" eaLnBrk="1" fontAlgn="auto" latinLnBrk="1" hangingPunct="1">
              <a:buFont typeface="Arial" panose="020B0604020202020204" pitchFamily="34" charset="0"/>
              <a:buChar char="•"/>
              <a:defRPr/>
            </a:pPr>
            <a:endParaRPr lang="pl-PL" b="1" kern="0" dirty="0">
              <a:solidFill>
                <a:srgbClr val="0070C0"/>
              </a:solidFill>
              <a:latin typeface="Roboto Regular"/>
            </a:endParaRPr>
          </a:p>
        </p:txBody>
      </p:sp>
      <p:sp>
        <p:nvSpPr>
          <p:cNvPr id="28677" name="AutoShape 2" descr="Znalezione obrazy dla zapytania jeżdże z głową"/>
          <p:cNvSpPr>
            <a:spLocks noChangeAspect="1" noChangeArrowheads="1"/>
          </p:cNvSpPr>
          <p:nvPr/>
        </p:nvSpPr>
        <p:spPr bwMode="auto">
          <a:xfrm>
            <a:off x="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algn="ctr" eaLnBrk="1" hangingPunct="1">
              <a:spcBef>
                <a:spcPct val="0"/>
              </a:spcBef>
              <a:buSzTx/>
              <a:buFontTx/>
              <a:buNone/>
            </a:pPr>
            <a:endParaRPr lang="pl-PL" altLang="pl-PL">
              <a:latin typeface="Palatino"/>
              <a:ea typeface="Palatino"/>
              <a:cs typeface="Palatino"/>
              <a:sym typeface="Palatino"/>
            </a:endParaRPr>
          </a:p>
        </p:txBody>
      </p:sp>
      <p:sp>
        <p:nvSpPr>
          <p:cNvPr id="28678" name="AutoShape 6" descr="Znalezione obrazy dla zapytania już pływam"/>
          <p:cNvSpPr>
            <a:spLocks noChangeAspect="1" noChangeArrowheads="1"/>
          </p:cNvSpPr>
          <p:nvPr/>
        </p:nvSpPr>
        <p:spPr bwMode="auto">
          <a:xfrm>
            <a:off x="152400"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algn="ctr" eaLnBrk="1" hangingPunct="1">
              <a:spcBef>
                <a:spcPct val="0"/>
              </a:spcBef>
              <a:buSzTx/>
              <a:buFontTx/>
              <a:buNone/>
            </a:pPr>
            <a:endParaRPr lang="pl-PL" altLang="pl-PL">
              <a:latin typeface="Palatino"/>
              <a:ea typeface="Palatino"/>
              <a:cs typeface="Palatino"/>
              <a:sym typeface="Palatino"/>
            </a:endParaRPr>
          </a:p>
        </p:txBody>
      </p:sp>
      <p:sp>
        <p:nvSpPr>
          <p:cNvPr id="28679" name="AutoShape 13" descr="Znalezione obrazy dla zapytania zostaw 1% w małopolsce"/>
          <p:cNvSpPr>
            <a:spLocks noChangeAspect="1" noChangeArrowheads="1"/>
          </p:cNvSpPr>
          <p:nvPr/>
        </p:nvSpPr>
        <p:spPr bwMode="auto">
          <a:xfrm>
            <a:off x="304800" y="1222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algn="ctr" eaLnBrk="1" hangingPunct="1">
              <a:spcBef>
                <a:spcPct val="0"/>
              </a:spcBef>
              <a:buSzTx/>
              <a:buFontTx/>
              <a:buNone/>
            </a:pPr>
            <a:endParaRPr lang="pl-PL" altLang="pl-PL">
              <a:latin typeface="Palatino"/>
              <a:ea typeface="Palatino"/>
              <a:cs typeface="Palatino"/>
              <a:sym typeface="Palatino"/>
            </a:endParaRPr>
          </a:p>
        </p:txBody>
      </p:sp>
      <p:sp>
        <p:nvSpPr>
          <p:cNvPr id="28680" name="AutoShape 15" descr="Znalezione obrazy dla zapytania zostaw 1% w małopolsce"/>
          <p:cNvSpPr>
            <a:spLocks noChangeAspect="1" noChangeArrowheads="1"/>
          </p:cNvSpPr>
          <p:nvPr/>
        </p:nvSpPr>
        <p:spPr bwMode="auto">
          <a:xfrm>
            <a:off x="457200" y="2746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defTabSz="5842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algn="ctr" eaLnBrk="1" hangingPunct="1">
              <a:spcBef>
                <a:spcPct val="0"/>
              </a:spcBef>
              <a:buSzTx/>
              <a:buFontTx/>
              <a:buNone/>
            </a:pPr>
            <a:endParaRPr lang="pl-PL" altLang="pl-PL">
              <a:latin typeface="Palatino"/>
              <a:ea typeface="Palatino"/>
              <a:cs typeface="Palatino"/>
              <a:sym typeface="Palatino"/>
            </a:endParaRPr>
          </a:p>
        </p:txBody>
      </p:sp>
      <p:sp>
        <p:nvSpPr>
          <p:cNvPr id="16" name="Shape 100"/>
          <p:cNvSpPr txBox="1">
            <a:spLocks/>
          </p:cNvSpPr>
          <p:nvPr/>
        </p:nvSpPr>
        <p:spPr bwMode="auto">
          <a:xfrm>
            <a:off x="781050" y="274638"/>
            <a:ext cx="1096486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lvl1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1pPr>
            <a:lvl2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2pPr>
            <a:lvl3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3pPr>
            <a:lvl4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4pPr>
            <a:lvl5pPr algn="ctr" defTabSz="584200" rtl="0" eaLnBrk="0" fontAlgn="base" hangingPunct="0">
              <a:lnSpc>
                <a:spcPct val="90000"/>
              </a:lnSpc>
              <a:spcBef>
                <a:spcPts val="1600"/>
              </a:spcBef>
              <a:spcAft>
                <a:spcPct val="0"/>
              </a:spcAft>
              <a:defRPr sz="4800">
                <a:solidFill>
                  <a:srgbClr val="414241"/>
                </a:solidFill>
                <a:latin typeface="Roboto Bold"/>
                <a:ea typeface="Aller"/>
                <a:cs typeface="Roboto Bold"/>
                <a:sym typeface="Aller"/>
              </a:defRPr>
            </a:lvl5pPr>
            <a:lvl6pPr indent="1143000" defTabSz="584200" eaLnBrk="1" hangingPunct="1">
              <a:lnSpc>
                <a:spcPct val="90000"/>
              </a:lnSpc>
              <a:spcBef>
                <a:spcPts val="1600"/>
              </a:spcBef>
              <a:defRPr sz="4800" b="1">
                <a:solidFill>
                  <a:srgbClr val="414241"/>
                </a:solidFill>
                <a:latin typeface="Aller"/>
                <a:ea typeface="Aller"/>
                <a:cs typeface="Aller"/>
                <a:sym typeface="Aller"/>
              </a:defRPr>
            </a:lvl6pPr>
            <a:lvl7pPr indent="1371600" defTabSz="584200" eaLnBrk="1" hangingPunct="1">
              <a:lnSpc>
                <a:spcPct val="90000"/>
              </a:lnSpc>
              <a:spcBef>
                <a:spcPts val="1600"/>
              </a:spcBef>
              <a:defRPr sz="4800" b="1">
                <a:solidFill>
                  <a:srgbClr val="414241"/>
                </a:solidFill>
                <a:latin typeface="Aller"/>
                <a:ea typeface="Aller"/>
                <a:cs typeface="Aller"/>
                <a:sym typeface="Aller"/>
              </a:defRPr>
            </a:lvl7pPr>
            <a:lvl8pPr indent="1600200" defTabSz="584200" eaLnBrk="1" hangingPunct="1">
              <a:lnSpc>
                <a:spcPct val="90000"/>
              </a:lnSpc>
              <a:spcBef>
                <a:spcPts val="1600"/>
              </a:spcBef>
              <a:defRPr sz="4800" b="1">
                <a:solidFill>
                  <a:srgbClr val="414241"/>
                </a:solidFill>
                <a:latin typeface="Aller"/>
                <a:ea typeface="Aller"/>
                <a:cs typeface="Aller"/>
                <a:sym typeface="Aller"/>
              </a:defRPr>
            </a:lvl8pPr>
            <a:lvl9pPr indent="1828800" defTabSz="584200" eaLnBrk="1" hangingPunct="1">
              <a:lnSpc>
                <a:spcPct val="90000"/>
              </a:lnSpc>
              <a:spcBef>
                <a:spcPts val="1600"/>
              </a:spcBef>
              <a:defRPr sz="4800" b="1">
                <a:solidFill>
                  <a:srgbClr val="414241"/>
                </a:solidFill>
                <a:latin typeface="Aller"/>
                <a:ea typeface="Aller"/>
                <a:cs typeface="Aller"/>
                <a:sym typeface="Aller"/>
              </a:defRPr>
            </a:lvl9pPr>
          </a:lstStyle>
          <a:p>
            <a:pPr defTabSz="460375" eaLnBrk="1" hangingPunct="1">
              <a:spcBef>
                <a:spcPts val="100"/>
              </a:spcBef>
              <a:defRPr/>
            </a:pPr>
            <a:r>
              <a:rPr lang="pl-PL" altLang="pl-PL" sz="2800" b="1" kern="0" dirty="0">
                <a:solidFill>
                  <a:srgbClr val="000000"/>
                </a:solidFill>
              </a:rPr>
              <a:t/>
            </a:r>
            <a:br>
              <a:rPr lang="pl-PL" altLang="pl-PL" sz="2800" b="1" kern="0" dirty="0">
                <a:solidFill>
                  <a:srgbClr val="000000"/>
                </a:solidFill>
              </a:rPr>
            </a:br>
            <a:r>
              <a:rPr lang="pl-PL" altLang="pl-PL" sz="2800" b="1" kern="0" dirty="0">
                <a:solidFill>
                  <a:srgbClr val="000000"/>
                </a:solidFill>
              </a:rPr>
              <a:t/>
            </a:r>
            <a:br>
              <a:rPr lang="pl-PL" altLang="pl-PL" sz="2800" b="1" kern="0" dirty="0">
                <a:solidFill>
                  <a:srgbClr val="000000"/>
                </a:solidFill>
              </a:rPr>
            </a:br>
            <a:r>
              <a:rPr lang="pl-PL" altLang="pl-PL" sz="2800" b="1" kern="0" dirty="0">
                <a:solidFill>
                  <a:srgbClr val="8CC63E"/>
                </a:solidFill>
              </a:rPr>
              <a:t>I</a:t>
            </a:r>
            <a:r>
              <a:rPr lang="pl-PL" altLang="pl-PL" sz="2800" b="1" dirty="0">
                <a:solidFill>
                  <a:srgbClr val="8CC63E"/>
                </a:solidFill>
              </a:rPr>
              <a:t>nicjatyw realizowane </a:t>
            </a:r>
            <a:br>
              <a:rPr lang="pl-PL" altLang="pl-PL" sz="2800" b="1" dirty="0">
                <a:solidFill>
                  <a:srgbClr val="8CC63E"/>
                </a:solidFill>
              </a:rPr>
            </a:br>
            <a:r>
              <a:rPr lang="pl-PL" altLang="pl-PL" sz="2800" b="1" dirty="0">
                <a:solidFill>
                  <a:srgbClr val="8CC63E"/>
                </a:solidFill>
              </a:rPr>
              <a:t>m.in. poprzez konkursy grantowe</a:t>
            </a:r>
            <a:r>
              <a:rPr lang="pl-PL" altLang="pl-PL" sz="2800" b="1" kern="0" dirty="0">
                <a:solidFill>
                  <a:srgbClr val="0070C0"/>
                </a:solidFill>
              </a:rPr>
              <a:t/>
            </a:r>
            <a:br>
              <a:rPr lang="pl-PL" altLang="pl-PL" sz="2800" b="1" kern="0" dirty="0">
                <a:solidFill>
                  <a:srgbClr val="0070C0"/>
                </a:solidFill>
              </a:rPr>
            </a:br>
            <a:r>
              <a:rPr lang="pl-PL" altLang="pl-PL" sz="2800" b="1" kern="0" dirty="0">
                <a:solidFill>
                  <a:srgbClr val="0070C0"/>
                </a:solidFill>
              </a:rPr>
              <a:t/>
            </a:r>
            <a:br>
              <a:rPr lang="pl-PL" altLang="pl-PL" sz="2800" b="1" kern="0" dirty="0">
                <a:solidFill>
                  <a:srgbClr val="0070C0"/>
                </a:solidFill>
              </a:rPr>
            </a:br>
            <a:endParaRPr lang="pl-PL" altLang="pl-PL" sz="2800" b="1" kern="0" dirty="0">
              <a:solidFill>
                <a:srgbClr val="0070C0"/>
              </a:solidFill>
            </a:endParaRPr>
          </a:p>
        </p:txBody>
      </p:sp>
      <p:pic>
        <p:nvPicPr>
          <p:cNvPr id="29699" name="Obraz 5" descr="https://www.malopolska.pl/_cache/news--2017/1700-956/fit/sea10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6266711"/>
            <a:ext cx="3759602" cy="321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az 2"/>
          <p:cNvPicPr>
            <a:picLocks noChangeAspect="1"/>
          </p:cNvPicPr>
          <p:nvPr/>
        </p:nvPicPr>
        <p:blipFill>
          <a:blip r:embed="rId6"/>
          <a:stretch>
            <a:fillRect/>
          </a:stretch>
        </p:blipFill>
        <p:spPr>
          <a:xfrm>
            <a:off x="8169726" y="6266712"/>
            <a:ext cx="4631874" cy="3182088"/>
          </a:xfrm>
          <a:prstGeom prst="rect">
            <a:avLst/>
          </a:prstGeom>
        </p:spPr>
      </p:pic>
      <p:pic>
        <p:nvPicPr>
          <p:cNvPr id="5" name="Obraz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800" y="6266712"/>
            <a:ext cx="3819476" cy="3218601"/>
          </a:xfrm>
          <a:prstGeom prst="rect">
            <a:avLst/>
          </a:prstGeom>
        </p:spPr>
      </p:pic>
    </p:spTree>
    <p:extLst>
      <p:ext uri="{BB962C8B-B14F-4D97-AF65-F5344CB8AC3E}">
        <p14:creationId xmlns:p14="http://schemas.microsoft.com/office/powerpoint/2010/main" val="2341049030"/>
      </p:ext>
    </p:extLst>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118"/>
          <p:cNvSpPr>
            <a:spLocks noChangeArrowheads="1"/>
          </p:cNvSpPr>
          <p:nvPr/>
        </p:nvSpPr>
        <p:spPr bwMode="auto">
          <a:xfrm>
            <a:off x="4314825" y="4416425"/>
            <a:ext cx="72009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spAutoFit/>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defTabSz="914400" eaLnBrk="1" hangingPunct="1">
              <a:lnSpc>
                <a:spcPct val="110000"/>
              </a:lnSpc>
              <a:spcBef>
                <a:spcPct val="0"/>
              </a:spcBef>
              <a:buSzTx/>
              <a:buFontTx/>
              <a:buNone/>
              <a:defRPr/>
            </a:pPr>
            <a:r>
              <a:rPr lang="pl-PL" altLang="pl-PL" sz="3600" b="1" dirty="0" smtClean="0">
                <a:solidFill>
                  <a:schemeClr val="tx1">
                    <a:lumMod val="50000"/>
                  </a:schemeClr>
                </a:solidFill>
              </a:rPr>
              <a:t>Dziękuję za uwagę</a:t>
            </a:r>
          </a:p>
        </p:txBody>
      </p:sp>
      <p:pic>
        <p:nvPicPr>
          <p:cNvPr id="24" name="pasted-image.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838" y="684213"/>
            <a:ext cx="61595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5" name="pasted-image.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0" y="635000"/>
            <a:ext cx="3051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 name="Shape 118"/>
          <p:cNvSpPr>
            <a:spLocks noChangeArrowheads="1"/>
          </p:cNvSpPr>
          <p:nvPr/>
        </p:nvSpPr>
        <p:spPr bwMode="auto">
          <a:xfrm>
            <a:off x="1087438" y="1790700"/>
            <a:ext cx="7200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spAutoFit/>
          </a:bodyPr>
          <a:lstStyle>
            <a:lvl1pPr>
              <a:spcBef>
                <a:spcPts val="2200"/>
              </a:spcBef>
              <a:buSzPct val="75000"/>
              <a:buChar char="•"/>
              <a:defRPr sz="2400">
                <a:solidFill>
                  <a:srgbClr val="414141"/>
                </a:solidFill>
                <a:latin typeface="Roboto Regular"/>
                <a:ea typeface="Roboto Regular"/>
                <a:cs typeface="Roboto Regular"/>
                <a:sym typeface="Roboto Regular"/>
              </a:defRPr>
            </a:lvl1pPr>
            <a:lvl2pPr marL="742950" indent="-285750">
              <a:spcBef>
                <a:spcPts val="2200"/>
              </a:spcBef>
              <a:buSzPct val="75000"/>
              <a:buChar char="•"/>
              <a:defRPr sz="2400">
                <a:solidFill>
                  <a:srgbClr val="414141"/>
                </a:solidFill>
                <a:latin typeface="Roboto Regular"/>
                <a:ea typeface="Roboto Regular"/>
                <a:cs typeface="Roboto Regular"/>
                <a:sym typeface="Roboto Regular"/>
              </a:defRPr>
            </a:lvl2pPr>
            <a:lvl3pPr marL="1143000" indent="-228600">
              <a:spcBef>
                <a:spcPts val="2200"/>
              </a:spcBef>
              <a:buSzPct val="75000"/>
              <a:buChar char="•"/>
              <a:defRPr sz="2400">
                <a:solidFill>
                  <a:srgbClr val="414141"/>
                </a:solidFill>
                <a:latin typeface="Roboto Regular"/>
                <a:ea typeface="Roboto Regular"/>
                <a:cs typeface="Roboto Regular"/>
                <a:sym typeface="Roboto Regular"/>
              </a:defRPr>
            </a:lvl3pPr>
            <a:lvl4pPr marL="1600200" indent="-228600">
              <a:spcBef>
                <a:spcPts val="2200"/>
              </a:spcBef>
              <a:buSzPct val="75000"/>
              <a:buChar char="•"/>
              <a:defRPr sz="2400">
                <a:solidFill>
                  <a:srgbClr val="414141"/>
                </a:solidFill>
                <a:latin typeface="Roboto Regular"/>
                <a:ea typeface="Roboto Regular"/>
                <a:cs typeface="Roboto Regular"/>
                <a:sym typeface="Roboto Regular"/>
              </a:defRPr>
            </a:lvl4pPr>
            <a:lvl5pPr marL="2057400" indent="-228600">
              <a:spcBef>
                <a:spcPts val="2200"/>
              </a:spcBef>
              <a:buSzPct val="75000"/>
              <a:buChar char="•"/>
              <a:defRPr sz="2400">
                <a:solidFill>
                  <a:srgbClr val="414141"/>
                </a:solidFill>
                <a:latin typeface="Roboto Regular"/>
                <a:ea typeface="Roboto Regular"/>
                <a:cs typeface="Roboto Regular"/>
                <a:sym typeface="Roboto Regular"/>
              </a:defRPr>
            </a:lvl5pPr>
            <a:lvl6pPr marL="2514600" indent="-2286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6pPr>
            <a:lvl7pPr marL="2971800" indent="-2286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7pPr>
            <a:lvl8pPr marL="3429000" indent="-2286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8pPr>
            <a:lvl9pPr marL="3886200" indent="-228600" eaLnBrk="0" fontAlgn="base" hangingPunct="0">
              <a:spcBef>
                <a:spcPts val="2200"/>
              </a:spcBef>
              <a:spcAft>
                <a:spcPct val="0"/>
              </a:spcAft>
              <a:buSzPct val="75000"/>
              <a:buChar char="•"/>
              <a:defRPr sz="2400">
                <a:solidFill>
                  <a:srgbClr val="414141"/>
                </a:solidFill>
                <a:latin typeface="Roboto Regular"/>
                <a:ea typeface="Roboto Regular"/>
                <a:cs typeface="Roboto Regular"/>
                <a:sym typeface="Roboto Regular"/>
              </a:defRPr>
            </a:lvl9pPr>
          </a:lstStyle>
          <a:p>
            <a:pPr defTabSz="914400" eaLnBrk="1" hangingPunct="1">
              <a:lnSpc>
                <a:spcPct val="110000"/>
              </a:lnSpc>
              <a:spcBef>
                <a:spcPct val="0"/>
              </a:spcBef>
              <a:buSzTx/>
              <a:buFontTx/>
              <a:buNone/>
            </a:pPr>
            <a:endParaRPr lang="pl-PL" altLang="pl-PL"/>
          </a:p>
        </p:txBody>
      </p:sp>
    </p:spTree>
    <p:extLst>
      <p:ext uri="{BB962C8B-B14F-4D97-AF65-F5344CB8AC3E}">
        <p14:creationId xmlns:p14="http://schemas.microsoft.com/office/powerpoint/2010/main" val="286645859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0" fill="hold"/>
                                        <p:tgtEl>
                                          <p:spTgt spid="24"/>
                                        </p:tgtEl>
                                        <p:attrNameLst>
                                          <p:attrName>ppt_w</p:attrName>
                                        </p:attrNameLst>
                                      </p:cBhvr>
                                      <p:tavLst>
                                        <p:tav tm="0" fmla="#ppt_w*sin(2.5*pi*$)">
                                          <p:val>
                                            <p:fltVal val="0"/>
                                          </p:val>
                                        </p:tav>
                                        <p:tav tm="100000">
                                          <p:val>
                                            <p:fltVal val="1"/>
                                          </p:val>
                                        </p:tav>
                                      </p:tavLst>
                                    </p:anim>
                                    <p:anim calcmode="lin" valueType="num">
                                      <p:cBhvr>
                                        <p:cTn id="8" dur="5000" fill="hold"/>
                                        <p:tgtEl>
                                          <p:spTgt spid="24"/>
                                        </p:tgtEl>
                                        <p:attrNameLst>
                                          <p:attrName>ppt_h</p:attrName>
                                        </p:attrNameLst>
                                      </p:cBhvr>
                                      <p:tavLst>
                                        <p:tav tm="0">
                                          <p:val>
                                            <p:strVal val="#ppt_h"/>
                                          </p:val>
                                        </p:tav>
                                        <p:tav tm="100000">
                                          <p:val>
                                            <p:strVal val="#ppt_h"/>
                                          </p:val>
                                        </p:tav>
                                      </p:tavLst>
                                    </p:anim>
                                  </p:childTnLst>
                                </p:cTn>
                              </p:par>
                              <p:par>
                                <p:cTn id="9" presetID="55"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1000" fill="hold"/>
                                        <p:tgtEl>
                                          <p:spTgt spid="25"/>
                                        </p:tgtEl>
                                        <p:attrNameLst>
                                          <p:attrName>ppt_w</p:attrName>
                                        </p:attrNameLst>
                                      </p:cBhvr>
                                      <p:tavLst>
                                        <p:tav tm="0">
                                          <p:val>
                                            <p:strVal val="#ppt_w*0.70"/>
                                          </p:val>
                                        </p:tav>
                                        <p:tav tm="100000">
                                          <p:val>
                                            <p:strVal val="#ppt_w"/>
                                          </p:val>
                                        </p:tav>
                                      </p:tavLst>
                                    </p:anim>
                                    <p:anim calcmode="lin" valueType="num">
                                      <p:cBhvr>
                                        <p:cTn id="12" dur="1000" fill="hold"/>
                                        <p:tgtEl>
                                          <p:spTgt spid="25"/>
                                        </p:tgtEl>
                                        <p:attrNameLst>
                                          <p:attrName>ppt_h</p:attrName>
                                        </p:attrNameLst>
                                      </p:cBhvr>
                                      <p:tavLst>
                                        <p:tav tm="0">
                                          <p:val>
                                            <p:strVal val="#ppt_h"/>
                                          </p:val>
                                        </p:tav>
                                        <p:tav tm="100000">
                                          <p:val>
                                            <p:strVal val="#ppt_h"/>
                                          </p:val>
                                        </p:tav>
                                      </p:tavLst>
                                    </p:anim>
                                    <p:animEffect transition="in" filter="fade">
                                      <p:cBhvr>
                                        <p:cTn id="13" dur="1000"/>
                                        <p:tgtEl>
                                          <p:spTgt spid="25"/>
                                        </p:tgtEl>
                                      </p:cBhvr>
                                    </p:animEffect>
                                  </p:childTnLst>
                                </p:cTn>
                              </p:par>
                              <p:par>
                                <p:cTn id="14" presetID="25"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10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7" dur="10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8" dur="1000" accel="50000" fill="hold">
                                          <p:stCondLst>
                                            <p:cond delay="1000"/>
                                          </p:stCondLst>
                                        </p:cTn>
                                        <p:tgtEl>
                                          <p:spTgt spid="23"/>
                                        </p:tgtEl>
                                        <p:attrNameLst>
                                          <p:attrName>ppt_w</p:attrName>
                                        </p:attrNameLst>
                                      </p:cBhvr>
                                      <p:tavLst>
                                        <p:tav tm="0">
                                          <p:val>
                                            <p:strVal val="#ppt_w*.05"/>
                                          </p:val>
                                        </p:tav>
                                        <p:tav tm="100000">
                                          <p:val>
                                            <p:strVal val="#ppt_w"/>
                                          </p:val>
                                        </p:tav>
                                      </p:tavLst>
                                    </p:anim>
                                    <p:anim calcmode="lin" valueType="num">
                                      <p:cBhvr>
                                        <p:cTn id="19" dur="2000" fill="hold"/>
                                        <p:tgtEl>
                                          <p:spTgt spid="23"/>
                                        </p:tgtEl>
                                        <p:attrNameLst>
                                          <p:attrName>ppt_h</p:attrName>
                                        </p:attrNameLst>
                                      </p:cBhvr>
                                      <p:tavLst>
                                        <p:tav tm="0">
                                          <p:val>
                                            <p:strVal val="#ppt_h"/>
                                          </p:val>
                                        </p:tav>
                                        <p:tav tm="100000">
                                          <p:val>
                                            <p:strVal val="#ppt_h"/>
                                          </p:val>
                                        </p:tav>
                                      </p:tavLst>
                                    </p:anim>
                                    <p:anim calcmode="lin" valueType="num">
                                      <p:cBhvr>
                                        <p:cTn id="20" dur="10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1" dur="10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2" dur="1000" accel="50000" fill="hold">
                                          <p:stCondLst>
                                            <p:cond delay="1000"/>
                                          </p:stCondLst>
                                        </p:cTn>
                                        <p:tgtEl>
                                          <p:spTgt spid="23"/>
                                        </p:tgtEl>
                                        <p:attrNameLst>
                                          <p:attrName>ppt_y</p:attrName>
                                        </p:attrNameLst>
                                      </p:cBhvr>
                                      <p:tavLst>
                                        <p:tav tm="0">
                                          <p:val>
                                            <p:strVal val="#ppt_y+.1"/>
                                          </p:val>
                                        </p:tav>
                                        <p:tav tm="100000">
                                          <p:val>
                                            <p:strVal val="#ppt_y"/>
                                          </p:val>
                                        </p:tav>
                                      </p:tavLst>
                                    </p:anim>
                                    <p:animEffect transition="in" filter="fade">
                                      <p:cBhvr>
                                        <p:cTn id="23" dur="2000" decel="50000">
                                          <p:stCondLst>
                                            <p:cond delay="0"/>
                                          </p:stCondLst>
                                        </p:cTn>
                                        <p:tgtEl>
                                          <p:spTgt spid="23"/>
                                        </p:tgtEl>
                                      </p:cBhvr>
                                    </p:animEffect>
                                  </p:childTnLst>
                                </p:cTn>
                              </p:par>
                              <p:par>
                                <p:cTn id="24" presetID="25"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7" dur="10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8" dur="1000" accel="50000" fill="hold">
                                          <p:stCondLst>
                                            <p:cond delay="1000"/>
                                          </p:stCondLst>
                                        </p:cTn>
                                        <p:tgtEl>
                                          <p:spTgt spid="6"/>
                                        </p:tgtEl>
                                        <p:attrNameLst>
                                          <p:attrName>ppt_w</p:attrName>
                                        </p:attrNameLst>
                                      </p:cBhvr>
                                      <p:tavLst>
                                        <p:tav tm="0">
                                          <p:val>
                                            <p:strVal val="#ppt_w*.05"/>
                                          </p:val>
                                        </p:tav>
                                        <p:tav tm="100000">
                                          <p:val>
                                            <p:strVal val="#ppt_w"/>
                                          </p:val>
                                        </p:tav>
                                      </p:tavLst>
                                    </p:anim>
                                    <p:anim calcmode="lin" valueType="num">
                                      <p:cBhvr>
                                        <p:cTn id="29" dur="2000" fill="hold"/>
                                        <p:tgtEl>
                                          <p:spTgt spid="6"/>
                                        </p:tgtEl>
                                        <p:attrNameLst>
                                          <p:attrName>ppt_h</p:attrName>
                                        </p:attrNameLst>
                                      </p:cBhvr>
                                      <p:tavLst>
                                        <p:tav tm="0">
                                          <p:val>
                                            <p:strVal val="#ppt_h"/>
                                          </p:val>
                                        </p:tav>
                                        <p:tav tm="100000">
                                          <p:val>
                                            <p:strVal val="#ppt_h"/>
                                          </p:val>
                                        </p:tav>
                                      </p:tavLst>
                                    </p:anim>
                                    <p:anim calcmode="lin" valueType="num">
                                      <p:cBhvr>
                                        <p:cTn id="30" dur="10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1" dur="10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2" dur="1000" accel="50000" fill="hold">
                                          <p:stCondLst>
                                            <p:cond delay="1000"/>
                                          </p:stCondLst>
                                        </p:cTn>
                                        <p:tgtEl>
                                          <p:spTgt spid="6"/>
                                        </p:tgtEl>
                                        <p:attrNameLst>
                                          <p:attrName>ppt_y</p:attrName>
                                        </p:attrNameLst>
                                      </p:cBhvr>
                                      <p:tavLst>
                                        <p:tav tm="0">
                                          <p:val>
                                            <p:strVal val="#ppt_y+.1"/>
                                          </p:val>
                                        </p:tav>
                                        <p:tav tm="100000">
                                          <p:val>
                                            <p:strVal val="#ppt_y"/>
                                          </p:val>
                                        </p:tav>
                                      </p:tavLst>
                                    </p:anim>
                                    <p:animEffect transition="in" filter="fade">
                                      <p:cBhvr>
                                        <p:cTn id="33" dur="2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Malopolska-template-2016">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_Malopolska-template-2016">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Malopolska-template-2016</Template>
  <TotalTime>3981</TotalTime>
  <Words>2580</Words>
  <Application>Microsoft Office PowerPoint</Application>
  <PresentationFormat>Niestandardowy</PresentationFormat>
  <Paragraphs>669</Paragraphs>
  <Slides>49</Slides>
  <Notes>49</Notes>
  <HiddenSlides>0</HiddenSlides>
  <MMClips>0</MMClips>
  <ScaleCrop>false</ScaleCrop>
  <HeadingPairs>
    <vt:vector size="8" baseType="variant">
      <vt:variant>
        <vt:lpstr>Używane czcionki</vt:lpstr>
      </vt:variant>
      <vt:variant>
        <vt:i4>15</vt:i4>
      </vt:variant>
      <vt:variant>
        <vt:lpstr>Motyw</vt:lpstr>
      </vt:variant>
      <vt:variant>
        <vt:i4>2</vt:i4>
      </vt:variant>
      <vt:variant>
        <vt:lpstr>Osadzone serwery OLE</vt:lpstr>
      </vt:variant>
      <vt:variant>
        <vt:i4>2</vt:i4>
      </vt:variant>
      <vt:variant>
        <vt:lpstr>Tytuły slajdów</vt:lpstr>
      </vt:variant>
      <vt:variant>
        <vt:i4>49</vt:i4>
      </vt:variant>
    </vt:vector>
  </HeadingPairs>
  <TitlesOfParts>
    <vt:vector size="68" baseType="lpstr">
      <vt:lpstr>Aller</vt:lpstr>
      <vt:lpstr>Arial</vt:lpstr>
      <vt:lpstr>Arial CE</vt:lpstr>
      <vt:lpstr>Avenir Roman</vt:lpstr>
      <vt:lpstr>Bodoni SvtyTwo ITC TT-Book</vt:lpstr>
      <vt:lpstr>Calibri</vt:lpstr>
      <vt:lpstr>Czcionka tekstu podstawowego</vt:lpstr>
      <vt:lpstr>Helvetica</vt:lpstr>
      <vt:lpstr>Palatino</vt:lpstr>
      <vt:lpstr>Roboto Bold</vt:lpstr>
      <vt:lpstr>Roboto Regular</vt:lpstr>
      <vt:lpstr>Tahoma</vt:lpstr>
      <vt:lpstr>Times New Roman</vt:lpstr>
      <vt:lpstr>Vrinda</vt:lpstr>
      <vt:lpstr>Wingdings</vt:lpstr>
      <vt:lpstr>1_Malopolska-template-2016</vt:lpstr>
      <vt:lpstr>2_Malopolska-template-2016</vt:lpstr>
      <vt:lpstr>Arkusz</vt:lpstr>
      <vt:lpstr>Document</vt:lpstr>
      <vt:lpstr>Projekt budżetu Województwa Małopolskiego  na rok 2020 z autopoprawkami</vt:lpstr>
      <vt:lpstr>Budżet 2020 – założenia konstrukcyjne</vt:lpstr>
      <vt:lpstr>Plan budżetu Województwa na 2020 rok po uwzględnieniu Autopoprawek Nr 1 i Nr 2</vt:lpstr>
      <vt:lpstr>Prace nad budżetem  Autopoprawki Nr 1 i Nr 2</vt:lpstr>
      <vt:lpstr>Autopoprawka nr 1 zmiany związane z przeniesieniem wydatków z 2019 r. Zwiększenie wydatków budżetu m.in. w działach:</vt:lpstr>
      <vt:lpstr>Autopoprawka nr 1 zmiany związane z przeniesieniem wydatków z 2019 r. Zwiększenie wydatków budżetu m.in. w działach:</vt:lpstr>
      <vt:lpstr>Autopoprawka nr 1 zmiany związane z przeniesieniem wydatków z 2019 r. Zwiększenie wydatków budżetu m.in. w działach:</vt:lpstr>
      <vt:lpstr>Autopoprawka nr 1 zmiany związane z przeniesieniem wydatków z 2019 r. Zwiększenie wydatków budżetu m.in. w działach:</vt:lpstr>
      <vt:lpstr>Autopoprawka nr 1  pozostałe zmiany związane z przeniesieniem  wydatków z 2020 r. na 2021 r. Zmniejszenie wydatków budżetu m.in. w dziale</vt:lpstr>
      <vt:lpstr>Autopoprawka nr 1  pozostałe zmiany m.in.:</vt:lpstr>
      <vt:lpstr>Autopoprawka nr 1  pozostałe zmiany Zmniejszenie dochodów budżetu o kwotę 10 267 140 zł  m.in. w ramach: </vt:lpstr>
      <vt:lpstr>Autopoprawka nr 2  zmiany związane z wnioskami zgłoszonymi przez  Radnych i Kluby Radnych SWM Zwiększenie wydatków budżetu w działach:</vt:lpstr>
      <vt:lpstr>Autopoprawka nr 2  zmiany związane z wnioskami zgłoszonymi przez Radnych  i Kluby Radnych SWM Zwiększenie wydatków budżetu w działach:</vt:lpstr>
      <vt:lpstr>Autopoprawka nr 2  zmiany związane z wnioskami zgłoszonymi przez Radnych  i Kluby Radnych SWM Zwiększenie wydatków budżetu w działach:</vt:lpstr>
      <vt:lpstr>Autopoprawka nr 2  zmiany związane z wnioskami zgłoszonymi przez Radnych  i Kluby Radnych SWM Zwiększenie wydatków budżetu w działach:</vt:lpstr>
      <vt:lpstr>Autopoprawka nr 2  zmiany związane z wnioskami zgłoszonymi przez Radnych  i Kluby Radnych SWM Zwiększenie wydatków budżetu w działach:</vt:lpstr>
      <vt:lpstr>Autopoprawka nr 2  zmiany związane z wnioskami zgłoszonymi przez Radnych  i Kluby Radnych SWM Zwiększenie wydatków budżetu w działach:</vt:lpstr>
      <vt:lpstr>Autopoprawka nr 2  pozostałe zmiany Zmniejszenie wydatków budżetu w działach:</vt:lpstr>
      <vt:lpstr>Autopoprawka nr 2  pozostałe zmiany Zwiększenie dochodów budżetu o kwotę 3 960 160 zł  z tytułu refundacji wydatków poniesionych w 2018 r. dla projektów pn.:   </vt:lpstr>
      <vt:lpstr>Autopoprawka nr 2   Źródła finansowania wydatków:</vt:lpstr>
      <vt:lpstr>Dochody budżetu Województwa na 2019 rok  według źródeł powstawania</vt:lpstr>
      <vt:lpstr>Struktura dochodów budżetu Województwa  na 2020 rok według źródeł powstawania</vt:lpstr>
      <vt:lpstr>Dochody z PIT w budżecie  Województwa Małopolskiego 2013-2020  (plan na 01.01)</vt:lpstr>
      <vt:lpstr>Dochody z CIT w budżecie  Województwa Małopolskiego 2013-2020  (plan na 01.01)</vt:lpstr>
      <vt:lpstr>Wysokość subwencji ogólnej dla Województwa Małopolskiego w latach 2013-2020 (plan na 01.01) (w zł)</vt:lpstr>
      <vt:lpstr>Struktura wydatków budżetu Województwa  na 2020 rok </vt:lpstr>
      <vt:lpstr>Wydatki ogółem na 2020 rok - w tym  na ważniejsze programy operacyjne</vt:lpstr>
      <vt:lpstr>Wydatki w 2020 r.  według ważniejszych obszarów</vt:lpstr>
      <vt:lpstr>Struktura wydatków budżetu Województwa  w 2020 roku</vt:lpstr>
      <vt:lpstr>Udział wydatków inwestycyjnych  w ogóle wydatków w latach 2013-2020 (plan na 01.01)</vt:lpstr>
      <vt:lpstr>Wydatki inwestycyjne z uwzględnieniem środków zagranicznych w latach 2013-2020  (w mln zł) (plan na 01.01)</vt:lpstr>
      <vt:lpstr>Deficyt/Nadwyżka w budżecie  Województwa Małopolskiego 2016-2021   (plan na 01.01) (w zł)</vt:lpstr>
      <vt:lpstr>Rating Województwa</vt:lpstr>
      <vt:lpstr>Projekt budżetu Województwa Małopolskiego 2020 Kontekst ogólnopolski Dochody województw zaplanowane w projekcie budżetu na 2020 r. </vt:lpstr>
      <vt:lpstr>Projekt budżetu Województwa Małopolskiego 2020 Kontekst ogólnopolski Wydatki województw zaplanowane w projekcie budżetu na 2020 r. </vt:lpstr>
      <vt:lpstr>Ważniejsze przedsięwzięcia do realizacji w 2020 roku</vt:lpstr>
      <vt:lpstr> Infrastruktura drogowa i transport </vt:lpstr>
      <vt:lpstr> Środowisko </vt:lpstr>
      <vt:lpstr> Zdrowie i polityka społeczna </vt:lpstr>
      <vt:lpstr> Zdrowie i polityka społeczna </vt:lpstr>
      <vt:lpstr> Edukacja i nauka </vt:lpstr>
      <vt:lpstr> Edukacja i nauka</vt:lpstr>
      <vt:lpstr> Gospodarka i rynek pracy </vt:lpstr>
      <vt:lpstr> Kultura </vt:lpstr>
      <vt:lpstr>  Sport i turystyka  </vt:lpstr>
      <vt:lpstr>Prezentacja programu PowerPoint</vt:lpstr>
      <vt:lpstr>Prezentacja programu PowerPoint</vt:lpstr>
      <vt:lpstr>Prezentacja programu PowerPoint</vt:lpstr>
      <vt:lpstr>Prezentacja programu PowerPoint</vt:lpstr>
    </vt:vector>
  </TitlesOfParts>
  <Company>UMWM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 70 pkt</dc:title>
  <dc:creator>umwm</dc:creator>
  <cp:lastModifiedBy>Florek, Marcin (UMWM)</cp:lastModifiedBy>
  <cp:revision>828</cp:revision>
  <cp:lastPrinted>2019-12-20T12:00:04Z</cp:lastPrinted>
  <dcterms:created xsi:type="dcterms:W3CDTF">2016-01-28T15:35:22Z</dcterms:created>
  <dcterms:modified xsi:type="dcterms:W3CDTF">2019-12-24T07:50:49Z</dcterms:modified>
</cp:coreProperties>
</file>