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76" r:id="rId2"/>
    <p:sldId id="289" r:id="rId3"/>
    <p:sldId id="257" r:id="rId4"/>
    <p:sldId id="292" r:id="rId5"/>
    <p:sldId id="290" r:id="rId6"/>
    <p:sldId id="291" r:id="rId7"/>
    <p:sldId id="275" r:id="rId8"/>
    <p:sldId id="260" r:id="rId9"/>
    <p:sldId id="274" r:id="rId10"/>
    <p:sldId id="277" r:id="rId11"/>
    <p:sldId id="288" r:id="rId12"/>
    <p:sldId id="285" r:id="rId13"/>
    <p:sldId id="286" r:id="rId14"/>
    <p:sldId id="259" r:id="rId15"/>
  </p:sldIdLst>
  <p:sldSz cx="13004800" cy="9753600"/>
  <p:notesSz cx="6858000" cy="9144000"/>
  <p:defaultTextStyle>
    <a:lvl1pPr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1pPr>
    <a:lvl2pPr indent="2286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2pPr>
    <a:lvl3pPr indent="4572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3pPr>
    <a:lvl4pPr indent="6858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4pPr>
    <a:lvl5pPr indent="9144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5pPr>
    <a:lvl6pPr indent="11430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6pPr>
    <a:lvl7pPr indent="13716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7pPr>
    <a:lvl8pPr indent="16002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8pPr>
    <a:lvl9pPr indent="18288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D5"/>
    <a:srgbClr val="68B133"/>
    <a:srgbClr val="FFD600"/>
    <a:srgbClr val="FAC81A"/>
    <a:srgbClr val="F2B01E"/>
    <a:srgbClr val="CC006A"/>
    <a:srgbClr val="DA518D"/>
    <a:srgbClr val="6CB333"/>
    <a:srgbClr val="00A0D6"/>
    <a:srgbClr val="334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0564E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7C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solidFill>
                <a:srgbClr val="A8C3DF"/>
              </a:solidFill>
              <a:prstDash val="solid"/>
              <a:miter lim="400000"/>
            </a:ln>
          </a:left>
          <a:right>
            <a:ln w="12700" cap="flat">
              <a:solidFill>
                <a:srgbClr val="A8C3DF"/>
              </a:solidFill>
              <a:prstDash val="solid"/>
              <a:miter lim="400000"/>
            </a:ln>
          </a:right>
          <a:top>
            <a:ln w="12700" cap="flat">
              <a:solidFill>
                <a:srgbClr val="A8C3DF"/>
              </a:solidFill>
              <a:prstDash val="solid"/>
              <a:miter lim="400000"/>
            </a:ln>
          </a:top>
          <a:bottom>
            <a:ln w="12700" cap="flat">
              <a:solidFill>
                <a:srgbClr val="A8C3DF"/>
              </a:solidFill>
              <a:prstDash val="solid"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solidFill>
                <a:srgbClr val="A8C3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C3DF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4975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9639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54" autoAdjust="0"/>
  </p:normalViewPr>
  <p:slideViewPr>
    <p:cSldViewPr snapToGrid="0" snapToObjects="1">
      <p:cViewPr varScale="1">
        <p:scale>
          <a:sx n="82" d="100"/>
          <a:sy n="82" d="100"/>
        </p:scale>
        <p:origin x="1188" y="114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6" name="Shape 5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47779182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djęcie (poziom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9" name="Shape 19"/>
          <p:cNvSpPr/>
          <p:nvPr/>
        </p:nvSpPr>
        <p:spPr>
          <a:xfrm rot="16200000">
            <a:off x="7172923" y="77733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xfrm>
            <a:off x="508000" y="6578600"/>
            <a:ext cx="7200900" cy="2413000"/>
          </a:xfrm>
          <a:prstGeom prst="rect">
            <a:avLst/>
          </a:prstGeom>
        </p:spPr>
        <p:txBody>
          <a:bodyPr/>
          <a:lstStyle>
            <a:lvl1pPr>
              <a:defRPr sz="70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l-PL" sz="7000" b="1" dirty="0">
                <a:solidFill>
                  <a:srgbClr val="414241"/>
                </a:solidFill>
              </a:rPr>
              <a:t>Kliknij, aby edytować styl</a:t>
            </a:r>
            <a:endParaRPr sz="7000" b="1" dirty="0">
              <a:solidFill>
                <a:srgbClr val="414241"/>
              </a:solidFill>
            </a:endParaRP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xfrm>
            <a:off x="8280400" y="65786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</a:lvl1pPr>
            <a:lvl2pPr marL="0" indent="228600">
              <a:lnSpc>
                <a:spcPct val="90000"/>
              </a:lnSpc>
              <a:spcBef>
                <a:spcPts val="0"/>
              </a:spcBef>
              <a:buSzTx/>
              <a:buNone/>
            </a:lvl2pPr>
            <a:lvl3pPr marL="0" indent="457200">
              <a:lnSpc>
                <a:spcPct val="90000"/>
              </a:lnSpc>
              <a:spcBef>
                <a:spcPts val="0"/>
              </a:spcBef>
              <a:buSzTx/>
              <a:buNone/>
            </a:lvl3pPr>
            <a:lvl4pPr marL="0" indent="685800">
              <a:lnSpc>
                <a:spcPct val="90000"/>
              </a:lnSpc>
              <a:spcBef>
                <a:spcPts val="0"/>
              </a:spcBef>
              <a:buSzTx/>
              <a:buNone/>
            </a:lvl4pPr>
            <a:lvl5pPr marL="0" indent="914400">
              <a:lnSpc>
                <a:spcPct val="90000"/>
              </a:lnSpc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pl-PL" sz="2400" dirty="0">
                <a:solidFill>
                  <a:srgbClr val="414141"/>
                </a:solidFill>
              </a:rPr>
              <a:t>Kliknij, aby edytować style wzorca tekstu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pl-PL" sz="2400" dirty="0">
                <a:solidFill>
                  <a:srgbClr val="414141"/>
                </a:solidFill>
              </a:rPr>
              <a:t>Drugi poziom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pl-PL" sz="2400" dirty="0">
                <a:solidFill>
                  <a:srgbClr val="414141"/>
                </a:solidFill>
              </a:rPr>
              <a:t>Trzeci poziom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pl-PL" sz="2400" dirty="0">
                <a:solidFill>
                  <a:srgbClr val="414141"/>
                </a:solidFill>
              </a:rPr>
              <a:t>Czwarty poziom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pl-PL" sz="2400" dirty="0">
                <a:solidFill>
                  <a:srgbClr val="414141"/>
                </a:solidFill>
              </a:rPr>
              <a:t>Piąty poziom</a:t>
            </a:r>
            <a:endParaRPr sz="2400" dirty="0">
              <a:solidFill>
                <a:srgbClr val="414141"/>
              </a:solidFill>
            </a:endParaRPr>
          </a:p>
        </p:txBody>
      </p:sp>
      <p:pic>
        <p:nvPicPr>
          <p:cNvPr id="8" name="pasted-image.tif"/>
          <p:cNvPicPr/>
          <p:nvPr userDrawn="1"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8000" y="8572500"/>
            <a:ext cx="305148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asted-image.tif"/>
          <p:cNvPicPr/>
          <p:nvPr userDrawn="1"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05498" y="684991"/>
            <a:ext cx="615605" cy="22623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djęcie (pionow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l-PL" sz="4800" b="1" dirty="0">
                <a:solidFill>
                  <a:srgbClr val="414241"/>
                </a:solidFill>
              </a:rPr>
              <a:t>Kliknij, aby edytować styl</a:t>
            </a:r>
            <a:endParaRPr sz="4800" b="1" dirty="0">
              <a:solidFill>
                <a:srgbClr val="414241"/>
              </a:solidFill>
            </a:endParaRPr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>
                <a:latin typeface="Roboto Regular"/>
                <a:ea typeface="Roboto Regular"/>
                <a:cs typeface="Helvetica"/>
                <a:sym typeface="Helvetica"/>
              </a:defRPr>
            </a:lvl1pPr>
            <a:lvl2pPr marL="0" indent="228600">
              <a:lnSpc>
                <a:spcPct val="90000"/>
              </a:lnSpc>
              <a:spcBef>
                <a:spcPts val="0"/>
              </a:spcBef>
              <a:buSzTx/>
              <a:buNone/>
              <a:defRPr>
                <a:latin typeface="Roboto Regular"/>
                <a:ea typeface="Roboto Regular"/>
                <a:cs typeface="Helvetica"/>
                <a:sym typeface="Helvetica"/>
              </a:defRPr>
            </a:lvl2pPr>
            <a:lvl3pPr marL="0" indent="457200">
              <a:lnSpc>
                <a:spcPct val="90000"/>
              </a:lnSpc>
              <a:spcBef>
                <a:spcPts val="0"/>
              </a:spcBef>
              <a:buSzTx/>
              <a:buNone/>
              <a:defRPr>
                <a:latin typeface="Roboto Regular"/>
                <a:ea typeface="Roboto Regular"/>
                <a:cs typeface="Helvetica"/>
                <a:sym typeface="Helvetica"/>
              </a:defRPr>
            </a:lvl3pPr>
            <a:lvl4pPr marL="0" indent="685800">
              <a:lnSpc>
                <a:spcPct val="90000"/>
              </a:lnSpc>
              <a:spcBef>
                <a:spcPts val="0"/>
              </a:spcBef>
              <a:buSzTx/>
              <a:buNone/>
              <a:defRPr>
                <a:latin typeface="Roboto Regular"/>
                <a:ea typeface="Roboto Regular"/>
                <a:cs typeface="Helvetica"/>
                <a:sym typeface="Helvetica"/>
              </a:defRPr>
            </a:lvl4pPr>
            <a:lvl5pPr marL="0" indent="914400">
              <a:lnSpc>
                <a:spcPct val="90000"/>
              </a:lnSpc>
              <a:spcBef>
                <a:spcPts val="0"/>
              </a:spcBef>
              <a:buSzTx/>
              <a:buNone/>
              <a:defRPr>
                <a:latin typeface="Roboto Regular"/>
                <a:ea typeface="Roboto Regular"/>
                <a:cs typeface="Helvetica"/>
                <a:sym typeface="Helvetica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pl-PL" sz="2400" dirty="0">
                <a:solidFill>
                  <a:srgbClr val="414141"/>
                </a:solidFill>
              </a:rPr>
              <a:t>Kliknij, aby edytować style wzorca tekstu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pl-PL" sz="2400" dirty="0">
                <a:solidFill>
                  <a:srgbClr val="414141"/>
                </a:solidFill>
              </a:rPr>
              <a:t>Drugi poziom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pl-PL" sz="2400" dirty="0">
                <a:solidFill>
                  <a:srgbClr val="414141"/>
                </a:solidFill>
              </a:rPr>
              <a:t>Trzeci poziom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pl-PL" sz="2400" dirty="0">
                <a:solidFill>
                  <a:srgbClr val="414141"/>
                </a:solidFill>
              </a:rPr>
              <a:t>Czwarty poziom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pl-PL" sz="2400" dirty="0">
                <a:solidFill>
                  <a:srgbClr val="414141"/>
                </a:solidFill>
              </a:rPr>
              <a:t>Piąty poziom</a:t>
            </a:r>
            <a:endParaRPr sz="2400" dirty="0">
              <a:solidFill>
                <a:srgbClr val="414141"/>
              </a:solidFill>
            </a:endParaRPr>
          </a:p>
        </p:txBody>
      </p:sp>
      <p:pic>
        <p:nvPicPr>
          <p:cNvPr id="38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1768798" y="5396691"/>
            <a:ext cx="615605" cy="22623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asted-image.tif"/>
          <p:cNvPicPr/>
          <p:nvPr userDrawn="1"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08000" y="8572500"/>
            <a:ext cx="3051487" cy="419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05498" y="684991"/>
            <a:ext cx="615605" cy="22623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asted-image.tif"/>
          <p:cNvPicPr/>
          <p:nvPr userDrawn="1"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144000" y="635000"/>
            <a:ext cx="3051487" cy="419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87"/>
          <p:cNvSpPr/>
          <p:nvPr userDrawn="1"/>
        </p:nvSpPr>
        <p:spPr>
          <a:xfrm>
            <a:off x="1270000" y="4333101"/>
            <a:ext cx="10464800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 dirty="0">
              <a:solidFill>
                <a:srgbClr val="414141"/>
              </a:solidFill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9" name="Symbol zastępczy tekstu 8"/>
          <p:cNvSpPr>
            <a:spLocks noGrp="1"/>
          </p:cNvSpPr>
          <p:nvPr>
            <p:ph type="body" sz="quarter" idx="10"/>
          </p:nvPr>
        </p:nvSpPr>
        <p:spPr>
          <a:xfrm>
            <a:off x="1752600" y="3066276"/>
            <a:ext cx="9982200" cy="2533650"/>
          </a:xfrm>
        </p:spPr>
        <p:txBody>
          <a:bodyPr>
            <a:noAutofit/>
          </a:bodyPr>
          <a:lstStyle>
            <a:lvl1pPr>
              <a:buNone/>
              <a:defRPr sz="3600">
                <a:solidFill>
                  <a:schemeClr val="tx1"/>
                </a:solidFill>
              </a:defRPr>
            </a:lvl1pPr>
            <a:lvl2pPr>
              <a:buNone/>
              <a:defRPr sz="3600"/>
            </a:lvl2pPr>
            <a:lvl3pPr>
              <a:buNone/>
              <a:defRPr sz="3600"/>
            </a:lvl3pPr>
            <a:lvl4pPr>
              <a:buNone/>
              <a:defRPr sz="3600"/>
            </a:lvl4pPr>
            <a:lvl5pPr>
              <a:buNone/>
              <a:defRPr sz="3600"/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1" name="Symbol zastępczy tekstu 10"/>
          <p:cNvSpPr>
            <a:spLocks noGrp="1"/>
          </p:cNvSpPr>
          <p:nvPr>
            <p:ph type="body" sz="quarter" idx="11"/>
          </p:nvPr>
        </p:nvSpPr>
        <p:spPr>
          <a:xfrm>
            <a:off x="1752600" y="5924550"/>
            <a:ext cx="9982200" cy="990600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djęcie (3 sztuk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 userDrawn="1"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AC8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tlo PP yellow 2.jpg"/>
          <p:cNvPicPr/>
          <p:nvPr userDrawn="1"/>
        </p:nvPicPr>
        <p:blipFill>
          <a:blip r:embed="rId2" cstate="print">
            <a:extLst/>
          </a:blip>
          <a:srcRect t="3" b="3"/>
          <a:stretch>
            <a:fillRect/>
          </a:stretch>
        </p:blipFill>
        <p:spPr>
          <a:xfrm>
            <a:off x="0" y="0"/>
            <a:ext cx="12992100" cy="99779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asted-image.png"/>
          <p:cNvPicPr/>
          <p:nvPr userDrawn="1"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08000" y="8572500"/>
            <a:ext cx="2946400" cy="4230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826120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 userDrawn="1"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33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pasted-image.png"/>
          <p:cNvPicPr/>
          <p:nvPr userDrawn="1"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8000" y="8572500"/>
            <a:ext cx="2941326" cy="42231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Dowolny kształt 5"/>
          <p:cNvSpPr/>
          <p:nvPr userDrawn="1"/>
        </p:nvSpPr>
        <p:spPr>
          <a:xfrm>
            <a:off x="-14111" y="2582147"/>
            <a:ext cx="13038313" cy="5234843"/>
          </a:xfrm>
          <a:custGeom>
            <a:avLst/>
            <a:gdLst>
              <a:gd name="connsiteX0" fmla="*/ 14111 w 13038313"/>
              <a:gd name="connsiteY0" fmla="*/ 2483375 h 5234843"/>
              <a:gd name="connsiteX1" fmla="*/ 13038313 w 13038313"/>
              <a:gd name="connsiteY1" fmla="*/ 0 h 5234843"/>
              <a:gd name="connsiteX2" fmla="*/ 13024203 w 13038313"/>
              <a:gd name="connsiteY2" fmla="*/ 2737357 h 5234843"/>
              <a:gd name="connsiteX3" fmla="*/ 0 w 13038313"/>
              <a:gd name="connsiteY3" fmla="*/ 5234843 h 5234843"/>
              <a:gd name="connsiteX4" fmla="*/ 14111 w 13038313"/>
              <a:gd name="connsiteY4" fmla="*/ 2483375 h 523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38313" h="5234843">
                <a:moveTo>
                  <a:pt x="14111" y="2483375"/>
                </a:moveTo>
                <a:lnTo>
                  <a:pt x="13038313" y="0"/>
                </a:lnTo>
                <a:cubicBezTo>
                  <a:pt x="13033610" y="912452"/>
                  <a:pt x="13028906" y="1824905"/>
                  <a:pt x="13024203" y="2737357"/>
                </a:cubicBezTo>
                <a:lnTo>
                  <a:pt x="0" y="5234843"/>
                </a:lnTo>
                <a:cubicBezTo>
                  <a:pt x="4704" y="4317687"/>
                  <a:pt x="9407" y="3400531"/>
                  <a:pt x="14111" y="248337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3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" name="Dowolny kształt 6"/>
          <p:cNvSpPr/>
          <p:nvPr userDrawn="1"/>
        </p:nvSpPr>
        <p:spPr>
          <a:xfrm>
            <a:off x="-16933" y="50799"/>
            <a:ext cx="13038666" cy="5232400"/>
          </a:xfrm>
          <a:custGeom>
            <a:avLst/>
            <a:gdLst>
              <a:gd name="connsiteX0" fmla="*/ 13038666 w 13038666"/>
              <a:gd name="connsiteY0" fmla="*/ 5232400 h 5232400"/>
              <a:gd name="connsiteX1" fmla="*/ 0 w 13038666"/>
              <a:gd name="connsiteY1" fmla="*/ 2726266 h 5232400"/>
              <a:gd name="connsiteX2" fmla="*/ 16933 w 13038666"/>
              <a:gd name="connsiteY2" fmla="*/ 0 h 5232400"/>
              <a:gd name="connsiteX3" fmla="*/ 457200 w 13038666"/>
              <a:gd name="connsiteY3" fmla="*/ 0 h 5232400"/>
              <a:gd name="connsiteX4" fmla="*/ 13038666 w 13038666"/>
              <a:gd name="connsiteY4" fmla="*/ 2455333 h 5232400"/>
              <a:gd name="connsiteX5" fmla="*/ 13038666 w 13038666"/>
              <a:gd name="connsiteY5" fmla="*/ 5232400 h 523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38666" h="5232400">
                <a:moveTo>
                  <a:pt x="13038666" y="5232400"/>
                </a:moveTo>
                <a:lnTo>
                  <a:pt x="0" y="2726266"/>
                </a:lnTo>
                <a:lnTo>
                  <a:pt x="16933" y="0"/>
                </a:lnTo>
                <a:lnTo>
                  <a:pt x="457200" y="0"/>
                </a:lnTo>
                <a:lnTo>
                  <a:pt x="13038666" y="2455333"/>
                </a:lnTo>
                <a:lnTo>
                  <a:pt x="13038666" y="52324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8" name="Dowolny kształt 7"/>
          <p:cNvSpPr/>
          <p:nvPr userDrawn="1"/>
        </p:nvSpPr>
        <p:spPr>
          <a:xfrm>
            <a:off x="-67733" y="-16933"/>
            <a:ext cx="13072533" cy="2675466"/>
          </a:xfrm>
          <a:custGeom>
            <a:avLst/>
            <a:gdLst>
              <a:gd name="connsiteX0" fmla="*/ 33866 w 13072533"/>
              <a:gd name="connsiteY0" fmla="*/ 0 h 2675466"/>
              <a:gd name="connsiteX1" fmla="*/ 13072533 w 13072533"/>
              <a:gd name="connsiteY1" fmla="*/ 0 h 2675466"/>
              <a:gd name="connsiteX2" fmla="*/ 13072533 w 13072533"/>
              <a:gd name="connsiteY2" fmla="*/ 186266 h 2675466"/>
              <a:gd name="connsiteX3" fmla="*/ 0 w 13072533"/>
              <a:gd name="connsiteY3" fmla="*/ 2675466 h 2675466"/>
              <a:gd name="connsiteX4" fmla="*/ 33866 w 13072533"/>
              <a:gd name="connsiteY4" fmla="*/ 0 h 2675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2533" h="2675466">
                <a:moveTo>
                  <a:pt x="33866" y="0"/>
                </a:moveTo>
                <a:lnTo>
                  <a:pt x="13072533" y="0"/>
                </a:lnTo>
                <a:lnTo>
                  <a:pt x="13072533" y="186266"/>
                </a:lnTo>
                <a:lnTo>
                  <a:pt x="0" y="2675466"/>
                </a:lnTo>
                <a:lnTo>
                  <a:pt x="33866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7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29878951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na środ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12997658" cy="9982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pasted-image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08000" y="8572500"/>
            <a:ext cx="2941326" cy="4223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tif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800" b="1" dirty="0">
                <a:solidFill>
                  <a:srgbClr val="414241"/>
                </a:solidFill>
              </a:rPr>
              <a:t>Tekst tytułowy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2pPr marL="939800" indent="-469900"/>
            <a:lvl3pPr marL="1409700" indent="-469900"/>
            <a:lvl4pPr marL="1879600" indent="-469900"/>
            <a:lvl5pPr marL="2349500" indent="-469900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5</a:t>
            </a:r>
          </a:p>
        </p:txBody>
      </p:sp>
      <p:pic>
        <p:nvPicPr>
          <p:cNvPr id="4" name="pasted-image.tif"/>
          <p:cNvPicPr/>
          <p:nvPr/>
        </p:nvPicPr>
        <p:blipFill>
          <a:blip r:embed="rId10" cstate="print">
            <a:extLst/>
          </a:blip>
          <a:stretch>
            <a:fillRect/>
          </a:stretch>
        </p:blipFill>
        <p:spPr>
          <a:xfrm>
            <a:off x="11756098" y="684991"/>
            <a:ext cx="615605" cy="2262344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60" r:id="rId3"/>
    <p:sldLayoutId id="2147483659" r:id="rId4"/>
    <p:sldLayoutId id="2147483684" r:id="rId5"/>
    <p:sldLayoutId id="2147483683" r:id="rId6"/>
    <p:sldLayoutId id="2147483685" r:id="rId7"/>
  </p:sldLayoutIdLst>
  <p:transition spd="med"/>
  <p:txStyles>
    <p:titleStyle>
      <a:lvl1pPr defTabSz="584200" eaLnBrk="1" hangingPunct="1">
        <a:lnSpc>
          <a:spcPct val="90000"/>
        </a:lnSpc>
        <a:spcBef>
          <a:spcPts val="1600"/>
        </a:spcBef>
        <a:defRPr sz="4800" b="0" i="0">
          <a:solidFill>
            <a:srgbClr val="414241"/>
          </a:solidFill>
          <a:latin typeface="Roboto Bold"/>
          <a:ea typeface="Aller"/>
          <a:cs typeface="Roboto Bold"/>
          <a:sym typeface="Aller"/>
        </a:defRPr>
      </a:lvl1pPr>
      <a:lvl2pPr indent="2286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2pPr>
      <a:lvl3pPr indent="4572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3pPr>
      <a:lvl4pPr indent="6858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4pPr>
      <a:lvl5pPr indent="9144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5pPr>
      <a:lvl6pPr indent="11430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6pPr>
      <a:lvl7pPr indent="13716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7pPr>
      <a:lvl8pPr indent="16002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8pPr>
      <a:lvl9pPr indent="18288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9pPr>
    </p:titleStyle>
    <p:bodyStyle>
      <a:lvl1pPr marL="469900" indent="-469900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1pPr>
      <a:lvl2pPr marL="7831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2pPr>
      <a:lvl3pPr marL="12530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3pPr>
      <a:lvl4pPr marL="17229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4pPr>
      <a:lvl5pPr marL="21928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5pPr>
      <a:lvl6pPr marL="26627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6pPr>
      <a:lvl7pPr marL="31326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7pPr>
      <a:lvl8pPr marL="36025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8pPr>
      <a:lvl9pPr marL="40724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9pPr>
    </p:bodyStyle>
    <p:otherStyle>
      <a:lvl1pPr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533400" y="5651500"/>
            <a:ext cx="11938000" cy="1138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1200"/>
              </a:spcBef>
              <a:defRPr sz="1800"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endParaRPr lang="pl-PL" dirty="0"/>
          </a:p>
          <a:p>
            <a:pPr lvl="0">
              <a:defRPr>
                <a:solidFill>
                  <a:srgbClr val="000000"/>
                </a:solidFill>
              </a:defRPr>
            </a:pPr>
            <a:endParaRPr lang="pl-PL" dirty="0"/>
          </a:p>
          <a:p>
            <a:pPr lvl="0">
              <a:defRPr>
                <a:solidFill>
                  <a:srgbClr val="000000"/>
                </a:solidFill>
              </a:defRPr>
            </a:pPr>
            <a:endParaRPr lang="pl-PL" dirty="0"/>
          </a:p>
        </p:txBody>
      </p:sp>
      <p:sp>
        <p:nvSpPr>
          <p:cNvPr id="87" name="Shape 87"/>
          <p:cNvSpPr/>
          <p:nvPr/>
        </p:nvSpPr>
        <p:spPr>
          <a:xfrm>
            <a:off x="1270000" y="4333101"/>
            <a:ext cx="10464800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 dirty="0">
              <a:solidFill>
                <a:srgbClr val="414141"/>
              </a:solidFill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pic>
        <p:nvPicPr>
          <p:cNvPr id="7" name="Obraz 6" descr="75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6050" y="1860731"/>
            <a:ext cx="4422212" cy="2948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Obraz 13" descr="11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70000" y="1860730"/>
            <a:ext cx="4243390" cy="6365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Obraz 11" descr="78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6098" y="5276473"/>
            <a:ext cx="4424012" cy="29493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04B4DEA8-D552-4840-BD95-F3CF333719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372241"/>
            <a:ext cx="4209498" cy="10432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533400" y="5651500"/>
            <a:ext cx="11938000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1200"/>
              </a:spcBef>
              <a:defRPr sz="1800"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endParaRPr lang="pl-PL" dirty="0"/>
          </a:p>
          <a:p>
            <a:pPr lvl="0">
              <a:defRPr>
                <a:solidFill>
                  <a:srgbClr val="000000"/>
                </a:solidFill>
              </a:defRPr>
            </a:pPr>
            <a:endParaRPr lang="pl-PL" dirty="0"/>
          </a:p>
          <a:p>
            <a:pPr lvl="0">
              <a:defRPr>
                <a:solidFill>
                  <a:srgbClr val="000000"/>
                </a:solidFill>
              </a:defRPr>
            </a:pPr>
            <a:endParaRPr lang="pl-PL" dirty="0"/>
          </a:p>
          <a:p>
            <a:pPr lvl="0">
              <a:defRPr>
                <a:solidFill>
                  <a:srgbClr val="000000"/>
                </a:solidFill>
              </a:defRPr>
            </a:pPr>
            <a:r>
              <a:rPr lang="pl-PL" dirty="0"/>
              <a:t>Projekt współfinansowany ze środków Unii Europejskiej </a:t>
            </a:r>
            <a:br>
              <a:rPr lang="pl-PL" dirty="0"/>
            </a:br>
            <a:r>
              <a:rPr lang="pl-PL" dirty="0"/>
              <a:t>w ramach Programu Operacyjnego Infrastruktura i Środowisko na lata 2014-2020</a:t>
            </a:r>
            <a:endParaRPr dirty="0">
              <a:solidFill>
                <a:srgbClr val="414141"/>
              </a:solidFill>
            </a:endParaRPr>
          </a:p>
        </p:txBody>
      </p:sp>
      <p:sp>
        <p:nvSpPr>
          <p:cNvPr id="87" name="Shape 87"/>
          <p:cNvSpPr/>
          <p:nvPr/>
        </p:nvSpPr>
        <p:spPr>
          <a:xfrm>
            <a:off x="1270000" y="2948107"/>
            <a:ext cx="10464800" cy="3323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  <a:t>Małopolskie skanseny jak malowane – podsumowanie realizacji projektu</a:t>
            </a:r>
            <a:b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</a:br>
            <a: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  <a:t>„</a:t>
            </a:r>
            <a:r>
              <a:rPr lang="pl-PL" sz="3600" dirty="0" err="1">
                <a:latin typeface="Roboto Regular"/>
                <a:ea typeface="Roboto Regular"/>
                <a:cs typeface="Roboto Regular"/>
                <a:sym typeface="Roboto Regular"/>
              </a:rPr>
              <a:t>SKANSENOVA</a:t>
            </a:r>
            <a: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  <a:t> –</a:t>
            </a:r>
            <a:b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</a:br>
            <a: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  <a:t>systemowa opieka nad dziedzictwem </a:t>
            </a:r>
            <a:b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</a:br>
            <a: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  <a:t>w małopolskich muzeach na wolnym powietrzu”</a:t>
            </a:r>
            <a:b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</a:br>
            <a: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  <a:t> </a:t>
            </a:r>
            <a:endParaRPr sz="3600" dirty="0">
              <a:solidFill>
                <a:srgbClr val="414141"/>
              </a:solidFill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pic>
        <p:nvPicPr>
          <p:cNvPr id="88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05498" y="684991"/>
            <a:ext cx="615605" cy="2262344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pasted-image.ti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144000" y="635000"/>
            <a:ext cx="305148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3C144D9C-0F47-451B-AC7A-E3F5AF336F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6016"/>
            <a:ext cx="13004799" cy="186082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6" name="Shape 66"/>
          <p:cNvSpPr/>
          <p:nvPr/>
        </p:nvSpPr>
        <p:spPr>
          <a:xfrm rot="16200000">
            <a:off x="7172923" y="77733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508000" y="6162641"/>
            <a:ext cx="7200900" cy="374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10000"/>
              </a:lnSpc>
              <a:defRPr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414141"/>
              </a:solidFill>
            </a:endParaRPr>
          </a:p>
        </p:txBody>
      </p:sp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508000" y="6162641"/>
            <a:ext cx="7200900" cy="2413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l-PL" sz="3600" b="1" dirty="0">
                <a:solidFill>
                  <a:srgbClr val="414241"/>
                </a:solidFill>
              </a:rPr>
              <a:t>Leszek </a:t>
            </a:r>
            <a:r>
              <a:rPr lang="pl-PL" sz="3600" b="1" dirty="0" err="1">
                <a:solidFill>
                  <a:srgbClr val="414241"/>
                </a:solidFill>
              </a:rPr>
              <a:t>Zegzda</a:t>
            </a:r>
            <a:r>
              <a:rPr lang="pl-PL" sz="3600" b="1" dirty="0">
                <a:solidFill>
                  <a:srgbClr val="414241"/>
                </a:solidFill>
              </a:rPr>
              <a:t>,</a:t>
            </a:r>
            <a:br>
              <a:rPr lang="pl-PL" sz="3600" b="1" dirty="0">
                <a:solidFill>
                  <a:srgbClr val="414241"/>
                </a:solidFill>
              </a:rPr>
            </a:br>
            <a:r>
              <a:rPr lang="pl-PL" sz="3600" b="1" dirty="0">
                <a:solidFill>
                  <a:srgbClr val="414241"/>
                </a:solidFill>
              </a:rPr>
              <a:t>Członek Zarządu </a:t>
            </a:r>
            <a:br>
              <a:rPr lang="pl-PL" sz="3600" b="1" dirty="0">
                <a:solidFill>
                  <a:srgbClr val="414241"/>
                </a:solidFill>
              </a:rPr>
            </a:br>
            <a:r>
              <a:rPr lang="pl-PL" sz="3600" b="1" dirty="0">
                <a:solidFill>
                  <a:srgbClr val="414241"/>
                </a:solidFill>
              </a:rPr>
              <a:t>Województwa Małopolskiego</a:t>
            </a:r>
            <a:endParaRPr sz="3600" b="1" dirty="0">
              <a:solidFill>
                <a:srgbClr val="414241"/>
              </a:solidFill>
            </a:endParaRPr>
          </a:p>
        </p:txBody>
      </p:sp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„</a:t>
            </a:r>
            <a:r>
              <a:rPr lang="pl-PL" i="1" dirty="0"/>
              <a:t>Mamy to szczęście, że żyjemy w miejscu, które może się poszczycić niezwykle bogatym dziedzictwem kulturowym”.</a:t>
            </a:r>
            <a:endParaRPr dirty="0"/>
          </a:p>
        </p:txBody>
      </p:sp>
      <p:pic>
        <p:nvPicPr>
          <p:cNvPr id="8" name="Obraz 7" descr="74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9800" y="891135"/>
            <a:ext cx="11012400" cy="400782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6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295" y="541467"/>
            <a:ext cx="5455022" cy="818253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Obraz 4" descr="78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92752" y="541467"/>
            <a:ext cx="5831463" cy="3888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Obraz 5" descr="78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92215" y="4798771"/>
            <a:ext cx="5832000" cy="3888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968F818-7865-4B92-8567-328DFB162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/>
              <a:t>Beneficjenci projektu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6A9004B-0E0B-42E0-AB18-CFCDD3AF65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764" y="237507"/>
            <a:ext cx="8045272" cy="691352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05D9B9B9-5EA8-4755-8502-FA7A0F996B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405" y="7151029"/>
            <a:ext cx="4943790" cy="126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55882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533400" y="5651500"/>
            <a:ext cx="11938000" cy="1138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1200"/>
              </a:spcBef>
              <a:defRPr sz="1800"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endParaRPr lang="pl-PL" dirty="0"/>
          </a:p>
          <a:p>
            <a:pPr lvl="0">
              <a:defRPr>
                <a:solidFill>
                  <a:srgbClr val="000000"/>
                </a:solidFill>
              </a:defRPr>
            </a:pPr>
            <a:endParaRPr lang="pl-PL" dirty="0"/>
          </a:p>
          <a:p>
            <a:pPr lvl="0">
              <a:defRPr>
                <a:solidFill>
                  <a:srgbClr val="000000"/>
                </a:solidFill>
              </a:defRPr>
            </a:pPr>
            <a:endParaRPr lang="pl-PL" dirty="0"/>
          </a:p>
        </p:txBody>
      </p:sp>
      <p:sp>
        <p:nvSpPr>
          <p:cNvPr id="87" name="Shape 87"/>
          <p:cNvSpPr/>
          <p:nvPr/>
        </p:nvSpPr>
        <p:spPr>
          <a:xfrm>
            <a:off x="1270000" y="4333101"/>
            <a:ext cx="10464800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 dirty="0">
              <a:solidFill>
                <a:srgbClr val="414141"/>
              </a:solidFill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47" name="Tytuł 46"/>
          <p:cNvSpPr>
            <a:spLocks noGrp="1"/>
          </p:cNvSpPr>
          <p:nvPr>
            <p:ph type="title"/>
          </p:nvPr>
        </p:nvSpPr>
        <p:spPr>
          <a:xfrm>
            <a:off x="533400" y="468351"/>
            <a:ext cx="5676900" cy="2032000"/>
          </a:xfrm>
        </p:spPr>
        <p:txBody>
          <a:bodyPr/>
          <a:lstStyle/>
          <a:p>
            <a:r>
              <a:rPr lang="pl-PL" dirty="0"/>
              <a:t>Finansowanie</a:t>
            </a:r>
          </a:p>
        </p:txBody>
      </p:sp>
      <p:sp>
        <p:nvSpPr>
          <p:cNvPr id="49" name="Tytuł 1"/>
          <p:cNvSpPr txBox="1">
            <a:spLocks/>
          </p:cNvSpPr>
          <p:nvPr/>
        </p:nvSpPr>
        <p:spPr>
          <a:xfrm>
            <a:off x="734252" y="2100264"/>
            <a:ext cx="11459814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marL="0" marR="0" lvl="0" indent="0" defTabSz="58420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200" b="1" i="0" u="none" strike="noStrike" kern="0" cap="none" spc="0" normalizeH="0" baseline="0" noProof="0" dirty="0">
              <a:ln>
                <a:noFill/>
              </a:ln>
              <a:solidFill>
                <a:srgbClr val="41424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Roboto" pitchFamily="2" charset="0"/>
              <a:sym typeface="Aller"/>
            </a:endParaRPr>
          </a:p>
        </p:txBody>
      </p:sp>
      <p:sp>
        <p:nvSpPr>
          <p:cNvPr id="50" name="Prostokąt zaokrąglony 49"/>
          <p:cNvSpPr/>
          <p:nvPr/>
        </p:nvSpPr>
        <p:spPr>
          <a:xfrm>
            <a:off x="1067623" y="2973037"/>
            <a:ext cx="2665927" cy="746975"/>
          </a:xfrm>
          <a:prstGeom prst="roundRect">
            <a:avLst/>
          </a:prstGeom>
          <a:solidFill>
            <a:srgbClr val="33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latin typeface="Roboto" pitchFamily="2" charset="0"/>
                <a:ea typeface="Roboto" pitchFamily="2" charset="0"/>
                <a:cs typeface="Roboto" pitchFamily="2" charset="0"/>
              </a:rPr>
              <a:t>13,6 mln zł </a:t>
            </a:r>
          </a:p>
        </p:txBody>
      </p:sp>
      <p:sp>
        <p:nvSpPr>
          <p:cNvPr id="51" name="Prostokąt zaokrąglony 50"/>
          <p:cNvSpPr/>
          <p:nvPr/>
        </p:nvSpPr>
        <p:spPr>
          <a:xfrm>
            <a:off x="4832009" y="2973037"/>
            <a:ext cx="2665927" cy="746975"/>
          </a:xfrm>
          <a:prstGeom prst="roundRect">
            <a:avLst/>
          </a:prstGeom>
          <a:solidFill>
            <a:srgbClr val="3366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00" dirty="0">
              <a:latin typeface="Akrobat" panose="00000600000000000000" pitchFamily="50" charset="-18"/>
            </a:endParaRPr>
          </a:p>
          <a:p>
            <a:pPr algn="ctr"/>
            <a:r>
              <a:rPr lang="pl-PL" sz="2400" b="1" dirty="0">
                <a:latin typeface="Roboto" pitchFamily="2" charset="0"/>
                <a:ea typeface="Roboto" pitchFamily="2" charset="0"/>
                <a:cs typeface="Roboto" pitchFamily="2" charset="0"/>
              </a:rPr>
              <a:t>9,1 mln zł </a:t>
            </a:r>
          </a:p>
          <a:p>
            <a:pPr algn="ctr"/>
            <a:endParaRPr lang="pl-PL" sz="2400" dirty="0">
              <a:latin typeface="Akrobat" panose="00000600000000000000" pitchFamily="50" charset="-18"/>
            </a:endParaRPr>
          </a:p>
        </p:txBody>
      </p:sp>
      <p:sp>
        <p:nvSpPr>
          <p:cNvPr id="52" name="Prostokąt zaokrąglony 51"/>
          <p:cNvSpPr/>
          <p:nvPr/>
        </p:nvSpPr>
        <p:spPr>
          <a:xfrm>
            <a:off x="1067623" y="4239062"/>
            <a:ext cx="2665927" cy="2743200"/>
          </a:xfrm>
          <a:prstGeom prst="roundRect">
            <a:avLst/>
          </a:prstGeom>
          <a:solidFill>
            <a:srgbClr val="33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latin typeface="Roboto" pitchFamily="2" charset="0"/>
                <a:ea typeface="Roboto" pitchFamily="2" charset="0"/>
                <a:cs typeface="Roboto" pitchFamily="2" charset="0"/>
              </a:rPr>
              <a:t>Całkowita </a:t>
            </a:r>
            <a:br>
              <a:rPr lang="pl-PL" sz="2400" dirty="0">
                <a:latin typeface="Roboto" pitchFamily="2" charset="0"/>
                <a:ea typeface="Roboto" pitchFamily="2" charset="0"/>
                <a:cs typeface="Roboto" pitchFamily="2" charset="0"/>
              </a:rPr>
            </a:br>
            <a:r>
              <a:rPr lang="pl-PL" sz="2400" dirty="0">
                <a:latin typeface="Roboto" pitchFamily="2" charset="0"/>
                <a:ea typeface="Roboto" pitchFamily="2" charset="0"/>
                <a:cs typeface="Roboto" pitchFamily="2" charset="0"/>
              </a:rPr>
              <a:t>wartość projektu</a:t>
            </a:r>
          </a:p>
        </p:txBody>
      </p:sp>
      <p:sp>
        <p:nvSpPr>
          <p:cNvPr id="53" name="Prostokąt zaokrąglony 52"/>
          <p:cNvSpPr/>
          <p:nvPr/>
        </p:nvSpPr>
        <p:spPr>
          <a:xfrm>
            <a:off x="4856156" y="4239060"/>
            <a:ext cx="2665927" cy="2743201"/>
          </a:xfrm>
          <a:prstGeom prst="roundRect">
            <a:avLst/>
          </a:prstGeom>
          <a:solidFill>
            <a:srgbClr val="3366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300" dirty="0">
                <a:latin typeface="Roboto" pitchFamily="2" charset="0"/>
                <a:ea typeface="Roboto" pitchFamily="2" charset="0"/>
                <a:cs typeface="Roboto" pitchFamily="2" charset="0"/>
              </a:rPr>
              <a:t>Dotacja ze środków UE </a:t>
            </a:r>
            <a:br>
              <a:rPr lang="pl-PL" sz="2300" dirty="0">
                <a:latin typeface="Roboto" pitchFamily="2" charset="0"/>
                <a:ea typeface="Roboto" pitchFamily="2" charset="0"/>
                <a:cs typeface="Roboto" pitchFamily="2" charset="0"/>
              </a:rPr>
            </a:br>
            <a:r>
              <a:rPr lang="pl-PL" sz="2300" dirty="0">
                <a:latin typeface="Roboto" pitchFamily="2" charset="0"/>
                <a:ea typeface="Roboto" pitchFamily="2" charset="0"/>
                <a:cs typeface="Roboto" pitchFamily="2" charset="0"/>
              </a:rPr>
              <a:t>w ramach </a:t>
            </a:r>
          </a:p>
          <a:p>
            <a:pPr algn="ctr"/>
            <a:r>
              <a:rPr lang="pl-PL" sz="2300" dirty="0">
                <a:latin typeface="Roboto" pitchFamily="2" charset="0"/>
                <a:ea typeface="Roboto" pitchFamily="2" charset="0"/>
                <a:cs typeface="Roboto" pitchFamily="2" charset="0"/>
              </a:rPr>
              <a:t>POIS na lata 2014-2020</a:t>
            </a:r>
          </a:p>
        </p:txBody>
      </p:sp>
      <p:sp>
        <p:nvSpPr>
          <p:cNvPr id="54" name="Prostokąt zaokrąglony 53"/>
          <p:cNvSpPr/>
          <p:nvPr/>
        </p:nvSpPr>
        <p:spPr>
          <a:xfrm>
            <a:off x="8347945" y="2973037"/>
            <a:ext cx="2665927" cy="746975"/>
          </a:xfrm>
          <a:prstGeom prst="roundRect">
            <a:avLst/>
          </a:prstGeom>
          <a:solidFill>
            <a:srgbClr val="00B9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latin typeface="Roboto" pitchFamily="2" charset="0"/>
                <a:ea typeface="Roboto" pitchFamily="2" charset="0"/>
                <a:cs typeface="Roboto" pitchFamily="2" charset="0"/>
              </a:rPr>
              <a:t>4,5 mln zł</a:t>
            </a:r>
          </a:p>
        </p:txBody>
      </p:sp>
      <p:sp>
        <p:nvSpPr>
          <p:cNvPr id="55" name="Prostokąt zaokrąglony 54"/>
          <p:cNvSpPr/>
          <p:nvPr/>
        </p:nvSpPr>
        <p:spPr>
          <a:xfrm>
            <a:off x="8347945" y="4239060"/>
            <a:ext cx="2665927" cy="2743202"/>
          </a:xfrm>
          <a:prstGeom prst="roundRect">
            <a:avLst/>
          </a:prstGeom>
          <a:solidFill>
            <a:srgbClr val="00B9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300" dirty="0"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 algn="ctr"/>
            <a:r>
              <a:rPr lang="pl-PL" sz="2300" dirty="0">
                <a:latin typeface="Roboto" pitchFamily="2" charset="0"/>
                <a:ea typeface="Roboto" pitchFamily="2" charset="0"/>
                <a:cs typeface="Roboto" pitchFamily="2" charset="0"/>
              </a:rPr>
              <a:t>Wkład własny Województwa Małopolskiego</a:t>
            </a:r>
            <a:br>
              <a:rPr lang="pl-PL" sz="2300" dirty="0">
                <a:latin typeface="Roboto" pitchFamily="2" charset="0"/>
                <a:ea typeface="Roboto" pitchFamily="2" charset="0"/>
                <a:cs typeface="Roboto" pitchFamily="2" charset="0"/>
              </a:rPr>
            </a:br>
            <a:r>
              <a:rPr lang="pl-PL" sz="2300" dirty="0">
                <a:latin typeface="Roboto" pitchFamily="2" charset="0"/>
                <a:ea typeface="Roboto" pitchFamily="2" charset="0"/>
                <a:cs typeface="Roboto" pitchFamily="2" charset="0"/>
              </a:rPr>
              <a:t>i jednostek  samorządu </a:t>
            </a:r>
            <a:br>
              <a:rPr lang="pl-PL" sz="2300" dirty="0">
                <a:latin typeface="Roboto" pitchFamily="2" charset="0"/>
                <a:ea typeface="Roboto" pitchFamily="2" charset="0"/>
                <a:cs typeface="Roboto" pitchFamily="2" charset="0"/>
              </a:rPr>
            </a:br>
            <a:endParaRPr lang="pl-PL" sz="2300" dirty="0">
              <a:latin typeface="Roboto" pitchFamily="2" charset="0"/>
              <a:ea typeface="Roboto" pitchFamily="2" charset="0"/>
              <a:cs typeface="Roboto" pitchFamily="2" charset="0"/>
            </a:endParaRPr>
          </a:p>
        </p:txBody>
      </p:sp>
      <p:sp>
        <p:nvSpPr>
          <p:cNvPr id="56" name="Plus 55"/>
          <p:cNvSpPr/>
          <p:nvPr/>
        </p:nvSpPr>
        <p:spPr>
          <a:xfrm>
            <a:off x="7700510" y="3115263"/>
            <a:ext cx="469008" cy="466043"/>
          </a:xfrm>
          <a:prstGeom prst="mathPlu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7" name="Równa się 56"/>
          <p:cNvSpPr/>
          <p:nvPr/>
        </p:nvSpPr>
        <p:spPr>
          <a:xfrm>
            <a:off x="3994884" y="3058949"/>
            <a:ext cx="599938" cy="455122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6" name="Shape 66"/>
          <p:cNvSpPr/>
          <p:nvPr/>
        </p:nvSpPr>
        <p:spPr>
          <a:xfrm rot="16200000">
            <a:off x="7172923" y="77733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508000" y="6162641"/>
            <a:ext cx="7200900" cy="374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10000"/>
              </a:lnSpc>
              <a:defRPr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414141"/>
              </a:solidFill>
            </a:endParaRPr>
          </a:p>
        </p:txBody>
      </p:sp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508000" y="6162641"/>
            <a:ext cx="7200900" cy="2413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l-PL" sz="3600" b="1" dirty="0">
                <a:solidFill>
                  <a:srgbClr val="414241"/>
                </a:solidFill>
              </a:rPr>
              <a:t>Robert Ślusarek,</a:t>
            </a:r>
            <a:br>
              <a:rPr lang="pl-PL" sz="3600" b="1" dirty="0">
                <a:solidFill>
                  <a:srgbClr val="414241"/>
                </a:solidFill>
              </a:rPr>
            </a:br>
            <a:r>
              <a:rPr lang="pl-PL" sz="3600" b="1" dirty="0">
                <a:solidFill>
                  <a:srgbClr val="414241"/>
                </a:solidFill>
              </a:rPr>
              <a:t>Dyrektor Muzeum Okręgowego </a:t>
            </a:r>
            <a:br>
              <a:rPr lang="pl-PL" sz="3600" b="1" dirty="0">
                <a:solidFill>
                  <a:srgbClr val="414241"/>
                </a:solidFill>
              </a:rPr>
            </a:br>
            <a:r>
              <a:rPr lang="pl-PL" sz="3600" b="1" dirty="0">
                <a:solidFill>
                  <a:srgbClr val="414241"/>
                </a:solidFill>
              </a:rPr>
              <a:t>w Nowym Sączu</a:t>
            </a:r>
            <a:endParaRPr lang="pl-PL" sz="3600" b="1" dirty="0"/>
          </a:p>
        </p:txBody>
      </p:sp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pl-PL" sz="2000" i="1" dirty="0"/>
              <a:t>Sądecki skansen to szczególne miejsce, jeden z najpiękniejszych skansenów w Polsce i największy </a:t>
            </a:r>
            <a:br>
              <a:rPr lang="pl-PL" sz="2000" i="1" dirty="0"/>
            </a:br>
            <a:r>
              <a:rPr lang="pl-PL" sz="2000" i="1" dirty="0"/>
              <a:t>w Małopolsce. Powstał ponad 40 lat temu i wiele znajdujących się w nim obiektów, poddanych wpływowi czasu i środowiska, wymagało konserwacji.</a:t>
            </a:r>
            <a:endParaRPr sz="2000" i="1" dirty="0"/>
          </a:p>
        </p:txBody>
      </p:sp>
      <p:pic>
        <p:nvPicPr>
          <p:cNvPr id="9" name="Obraz 8" descr="he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3784" y="704850"/>
            <a:ext cx="11048400" cy="473502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xfrm>
            <a:off x="508000" y="774700"/>
            <a:ext cx="5676900" cy="2032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ts val="200"/>
              </a:spcBef>
              <a:defRPr sz="1800" b="0">
                <a:solidFill>
                  <a:srgbClr val="000000"/>
                </a:solidFill>
              </a:defRPr>
            </a:pPr>
            <a:r>
              <a:rPr lang="pl-PL" sz="4800" dirty="0">
                <a:solidFill>
                  <a:srgbClr val="414241"/>
                </a:solidFill>
              </a:rPr>
              <a:t>Sądecki Park Etnograficzny</a:t>
            </a:r>
            <a:endParaRPr sz="4800" dirty="0">
              <a:solidFill>
                <a:srgbClr val="414241"/>
              </a:solidFill>
            </a:endParaRPr>
          </a:p>
        </p:txBody>
      </p:sp>
      <p:sp>
        <p:nvSpPr>
          <p:cNvPr id="96" name="Shape 96"/>
          <p:cNvSpPr>
            <a:spLocks noGrp="1"/>
          </p:cNvSpPr>
          <p:nvPr>
            <p:ph type="body" idx="1"/>
          </p:nvPr>
        </p:nvSpPr>
        <p:spPr>
          <a:xfrm>
            <a:off x="508000" y="3390091"/>
            <a:ext cx="5676900" cy="40132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>
              <a:lnSpc>
                <a:spcPct val="110000"/>
              </a:lnSpc>
              <a:defRPr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pl-PL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Przeprowadzono </a:t>
            </a:r>
            <a:r>
              <a:rPr lang="pl-P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prace</a:t>
            </a: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konserwatorskie </a:t>
            </a:r>
            <a:br>
              <a:rPr lang="pl-P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obiektach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Odtworzono malowidła </a:t>
            </a: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kościele ewangelickim ze Stadeł</a:t>
            </a:r>
          </a:p>
          <a:p>
            <a:endParaRPr lang="pl-PL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Wyremontowano ogrodzenie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Dostosowano ekspozycję do potrzeb osób z niepełnosprawnościami</a:t>
            </a:r>
            <a:endParaRPr lang="pl-PL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97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1917615" y="2137129"/>
            <a:ext cx="615605" cy="226234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3333" y="558799"/>
            <a:ext cx="5719887" cy="3840675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3333" y="4836098"/>
            <a:ext cx="5823136" cy="392336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6" name="Shape 66"/>
          <p:cNvSpPr/>
          <p:nvPr/>
        </p:nvSpPr>
        <p:spPr>
          <a:xfrm rot="16200000">
            <a:off x="7172923" y="77733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508000" y="6162641"/>
            <a:ext cx="7200900" cy="374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10000"/>
              </a:lnSpc>
              <a:defRPr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414141"/>
              </a:solidFill>
            </a:endParaRPr>
          </a:p>
        </p:txBody>
      </p:sp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508000" y="6162641"/>
            <a:ext cx="7200900" cy="2413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l-PL" sz="3600" b="1" dirty="0">
                <a:solidFill>
                  <a:srgbClr val="414241"/>
                </a:solidFill>
              </a:rPr>
              <a:t>Jadwiga Czarny,</a:t>
            </a:r>
            <a:br>
              <a:rPr lang="pl-PL" sz="3600" b="1" dirty="0">
                <a:solidFill>
                  <a:srgbClr val="414241"/>
                </a:solidFill>
              </a:rPr>
            </a:br>
            <a:r>
              <a:rPr lang="pl-PL" sz="3600" b="1" dirty="0">
                <a:solidFill>
                  <a:srgbClr val="414241"/>
                </a:solidFill>
              </a:rPr>
              <a:t>Dyrektor Skansenu w Sidzinie </a:t>
            </a:r>
            <a:br>
              <a:rPr lang="pl-PL" sz="3600" b="1" dirty="0">
                <a:solidFill>
                  <a:srgbClr val="414241"/>
                </a:solidFill>
              </a:rPr>
            </a:br>
            <a:r>
              <a:rPr lang="pl-PL" sz="3600" b="1" dirty="0">
                <a:solidFill>
                  <a:srgbClr val="414241"/>
                </a:solidFill>
              </a:rPr>
              <a:t>– Muzeum Kultury Ludowej</a:t>
            </a:r>
            <a:endParaRPr sz="3600" b="1" dirty="0">
              <a:solidFill>
                <a:srgbClr val="414241"/>
              </a:solidFill>
            </a:endParaRPr>
          </a:p>
        </p:txBody>
      </p:sp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pl-PL" sz="2000" i="1" dirty="0"/>
              <a:t>„Dofinansowanie umożliwiło wykonanie wielu prac, które są spełnieniem marzeń i planów wcześniej zupełnie nierealnych. Tak szeroki zakres inwestycji wymagałby od niewielkiego muzeum, jakim jest </a:t>
            </a:r>
            <a:r>
              <a:rPr lang="pl-PL" sz="2000" i="1" dirty="0" err="1"/>
              <a:t>sidziński</a:t>
            </a:r>
            <a:r>
              <a:rPr lang="pl-PL" sz="2000" i="1" dirty="0"/>
              <a:t> skansen, kilkudziesięciu lat oszczędzania”.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D59FF92C-E64E-41A0-9861-D812C49B6E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581" y="762000"/>
            <a:ext cx="11047619" cy="473333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xfrm>
            <a:off x="508000" y="774700"/>
            <a:ext cx="5676900" cy="2032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ts val="200"/>
              </a:spcBef>
              <a:defRPr sz="1800" b="0">
                <a:solidFill>
                  <a:srgbClr val="000000"/>
                </a:solidFill>
              </a:defRPr>
            </a:pPr>
            <a:r>
              <a:rPr lang="pl-PL" sz="4800" dirty="0">
                <a:solidFill>
                  <a:srgbClr val="414241"/>
                </a:solidFill>
              </a:rPr>
              <a:t>Skansen w Sidzinie – Muzeum Kultury Ludowej</a:t>
            </a:r>
            <a:endParaRPr sz="4800" dirty="0">
              <a:solidFill>
                <a:srgbClr val="414241"/>
              </a:solidFill>
            </a:endParaRPr>
          </a:p>
        </p:txBody>
      </p:sp>
      <p:sp>
        <p:nvSpPr>
          <p:cNvPr id="96" name="Shape 96"/>
          <p:cNvSpPr>
            <a:spLocks noGrp="1"/>
          </p:cNvSpPr>
          <p:nvPr>
            <p:ph type="body" idx="1"/>
          </p:nvPr>
        </p:nvSpPr>
        <p:spPr>
          <a:xfrm>
            <a:off x="508000" y="3390091"/>
            <a:ext cx="5676900" cy="40132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>
              <a:lnSpc>
                <a:spcPct val="110000"/>
              </a:lnSpc>
              <a:defRPr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pl-PL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Przeprowadzono </a:t>
            </a:r>
            <a:r>
              <a:rPr lang="pl-P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prace remontowo-konserwatorskie</a:t>
            </a: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w tym: wymianę, konserwację i malowanie dachów oraz zabezpieczenie ścian w trzech obiektach.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Obiekt objęto </a:t>
            </a:r>
            <a:r>
              <a:rPr lang="pl-P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monitoringiem wizyjnym </a:t>
            </a: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(CCTV) i </a:t>
            </a:r>
            <a:r>
              <a:rPr lang="pl-P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systemem alarmowym </a:t>
            </a: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</a:t>
            </a:r>
            <a:r>
              <a:rPr lang="pl-PL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SSWiN</a:t>
            </a: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Zakupione zostały </a:t>
            </a:r>
            <a:r>
              <a:rPr lang="pl-PL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infokiosk</a:t>
            </a: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 </a:t>
            </a:r>
            <a:r>
              <a:rPr lang="pl-P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stanowisko holograficzne</a:t>
            </a: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a ekspozycję historii wsi </a:t>
            </a:r>
            <a:b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stanowisko obróbki lnu i wełny wzbogacono o wyposażenie multimedialne. </a:t>
            </a:r>
          </a:p>
        </p:txBody>
      </p:sp>
      <p:pic>
        <p:nvPicPr>
          <p:cNvPr id="97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1917615" y="2137129"/>
            <a:ext cx="615605" cy="226234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3333" y="558799"/>
            <a:ext cx="5719887" cy="3840675"/>
          </a:xfrm>
          <a:prstGeom prst="rect">
            <a:avLst/>
          </a:prstGeom>
        </p:spPr>
      </p:pic>
      <p:pic>
        <p:nvPicPr>
          <p:cNvPr id="7" name="Obraz 6" descr="DSC_3841_fot_klaudyna_schuber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13333" y="558799"/>
            <a:ext cx="5950857" cy="3972197"/>
          </a:xfrm>
          <a:prstGeom prst="rect">
            <a:avLst/>
          </a:prstGeom>
        </p:spPr>
      </p:pic>
      <p:pic>
        <p:nvPicPr>
          <p:cNvPr id="12" name="Obraz 11" descr="DSC_3673_fot_klaudyna_schuber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13333" y="4951642"/>
            <a:ext cx="5984342" cy="399454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55483794-D6ED-470F-B47C-6F45C120AD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906" y="4455021"/>
            <a:ext cx="5828281" cy="3889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07ACA696-3871-4448-8944-54A0AE6AFA9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906" y="308750"/>
            <a:ext cx="5834378" cy="3889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409BE21C-8B64-43C8-A8D3-F386F7655DB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94596" y="308750"/>
            <a:ext cx="5828281" cy="3889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EB4AA15A-FD88-4150-9D7F-BCE97EF42E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0692" y="4455020"/>
            <a:ext cx="5822185" cy="3889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764958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3CC77D6-60D6-4EF0-8DDA-E2D13AD32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Materiały informacyjno- promocyjne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702DA65-9AFE-44F2-A5F2-E5175B038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www.skansenova.pl</a:t>
            </a:r>
          </a:p>
        </p:txBody>
      </p:sp>
      <p:pic>
        <p:nvPicPr>
          <p:cNvPr id="5" name="Obraz 4" descr="homep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9796" y="960698"/>
            <a:ext cx="11092404" cy="561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21266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3CC77D6-60D6-4EF0-8DDA-E2D13AD32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Materiały informacyjno- edukacyjne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702DA65-9AFE-44F2-A5F2-E5175B038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Mapki tematyczne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3EAFDA8D-230C-4467-B939-F304E8B403A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9673" y="1855237"/>
            <a:ext cx="2496397" cy="385679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10C3D3CA-C5AE-4046-B946-E908AC16DEE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93068" y="1855237"/>
            <a:ext cx="2520151" cy="382869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78C070DC-4E26-4B3A-BBDF-39DF1A5A137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72979" y="1855237"/>
            <a:ext cx="2463262" cy="382869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CAB53997-895C-4B87-B9BA-8C1EB8D6E6E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55830" y="1855237"/>
            <a:ext cx="2477478" cy="384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0736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533400" y="5651500"/>
            <a:ext cx="11938000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1200"/>
              </a:spcBef>
              <a:defRPr sz="1800"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 lang="pl-PL" dirty="0"/>
              <a:t>Projekt współfinansowany ze środków Unii Europejskiej </a:t>
            </a:r>
            <a:br>
              <a:rPr lang="pl-PL" dirty="0"/>
            </a:br>
            <a:r>
              <a:rPr lang="pl-PL" dirty="0"/>
              <a:t>w ramach Programu Operacyjnego Infrastruktura i Środowisko na lata 2014-2020</a:t>
            </a:r>
            <a:endParaRPr dirty="0">
              <a:solidFill>
                <a:srgbClr val="414141"/>
              </a:solidFill>
            </a:endParaRPr>
          </a:p>
        </p:txBody>
      </p:sp>
      <p:sp>
        <p:nvSpPr>
          <p:cNvPr id="87" name="Shape 87"/>
          <p:cNvSpPr/>
          <p:nvPr/>
        </p:nvSpPr>
        <p:spPr>
          <a:xfrm>
            <a:off x="1270000" y="3502105"/>
            <a:ext cx="10464800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  <a:t>„</a:t>
            </a:r>
            <a:r>
              <a:rPr lang="pl-PL" sz="3600" dirty="0" err="1">
                <a:latin typeface="Roboto Regular"/>
                <a:ea typeface="Roboto Regular"/>
                <a:cs typeface="Roboto Regular"/>
                <a:sym typeface="Roboto Regular"/>
              </a:rPr>
              <a:t>SKANSENOVA</a:t>
            </a:r>
            <a: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  <a:t> –</a:t>
            </a:r>
            <a:b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</a:br>
            <a: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  <a:t>systemowa opieka nad dziedzictwem </a:t>
            </a:r>
            <a:b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</a:br>
            <a: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  <a:t>w małopolskich muzeach na wolnym powietrzu”</a:t>
            </a:r>
            <a:b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</a:br>
            <a:r>
              <a:rPr lang="pl-PL" sz="3600" dirty="0">
                <a:latin typeface="Roboto Regular"/>
                <a:ea typeface="Roboto Regular"/>
                <a:cs typeface="Roboto Regular"/>
                <a:sym typeface="Roboto Regular"/>
              </a:rPr>
              <a:t> </a:t>
            </a:r>
            <a:endParaRPr sz="3600" dirty="0">
              <a:solidFill>
                <a:srgbClr val="414141"/>
              </a:solidFill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pic>
        <p:nvPicPr>
          <p:cNvPr id="88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05498" y="684991"/>
            <a:ext cx="615605" cy="2262344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pasted-image.ti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144000" y="635000"/>
            <a:ext cx="305148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3C144D9C-0F47-451B-AC7A-E3F5AF336F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6016"/>
            <a:ext cx="13004799" cy="186082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Malopolska-template-2016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New_Template4">
    <a:dk1>
      <a:srgbClr val="414141"/>
    </a:dk1>
    <a:lt1>
      <a:srgbClr val="FFFFFF"/>
    </a:lt1>
    <a:dk2>
      <a:srgbClr val="66635F"/>
    </a:dk2>
    <a:lt2>
      <a:srgbClr val="C9C3BA"/>
    </a:lt2>
    <a:accent1>
      <a:srgbClr val="738FAF"/>
    </a:accent1>
    <a:accent2>
      <a:srgbClr val="74B6A8"/>
    </a:accent2>
    <a:accent3>
      <a:srgbClr val="A0AA69"/>
    </a:accent3>
    <a:accent4>
      <a:srgbClr val="CBA968"/>
    </a:accent4>
    <a:accent5>
      <a:srgbClr val="D08A7A"/>
    </a:accent5>
    <a:accent6>
      <a:srgbClr val="9E95A9"/>
    </a:accent6>
    <a:hlink>
      <a:srgbClr val="0000FF"/>
    </a:hlink>
    <a:folHlink>
      <a:srgbClr val="FF00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</TotalTime>
  <Words>187</Words>
  <Application>Microsoft Office PowerPoint</Application>
  <PresentationFormat>Niestandardowy</PresentationFormat>
  <Paragraphs>46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5" baseType="lpstr">
      <vt:lpstr>Akrobat</vt:lpstr>
      <vt:lpstr>Aller</vt:lpstr>
      <vt:lpstr>Arial</vt:lpstr>
      <vt:lpstr>Avenir Roman</vt:lpstr>
      <vt:lpstr>Bodoni SvtyTwo ITC TT-Book</vt:lpstr>
      <vt:lpstr>Helvetica</vt:lpstr>
      <vt:lpstr>Palatino</vt:lpstr>
      <vt:lpstr>Roboto</vt:lpstr>
      <vt:lpstr>Roboto Bold</vt:lpstr>
      <vt:lpstr>Roboto Regular</vt:lpstr>
      <vt:lpstr>Malopolska-template-2016</vt:lpstr>
      <vt:lpstr>Prezentacja programu PowerPoint</vt:lpstr>
      <vt:lpstr>Prezentacja programu PowerPoint</vt:lpstr>
      <vt:lpstr>Leszek Zegzda, Członek Zarządu  Województwa Małopolskiego</vt:lpstr>
      <vt:lpstr>Prezentacja programu PowerPoint</vt:lpstr>
      <vt:lpstr>Beneficjenci projektu</vt:lpstr>
      <vt:lpstr>Finansowanie</vt:lpstr>
      <vt:lpstr>Robert Ślusarek, Dyrektor Muzeum Okręgowego  w Nowym Sączu</vt:lpstr>
      <vt:lpstr>Sądecki Park Etnograficzny</vt:lpstr>
      <vt:lpstr>Jadwiga Czarny, Dyrektor Skansenu w Sidzinie  – Muzeum Kultury Ludowej</vt:lpstr>
      <vt:lpstr>Skansen w Sidzinie – Muzeum Kultury Ludowej</vt:lpstr>
      <vt:lpstr>Prezentacja programu PowerPoint</vt:lpstr>
      <vt:lpstr>Materiały informacyjno- promocyjne</vt:lpstr>
      <vt:lpstr>Materiały informacyjno- edukacyjne</vt:lpstr>
      <vt:lpstr>Prezentacja programu PowerPoint</vt:lpstr>
    </vt:vector>
  </TitlesOfParts>
  <Company>UMWM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 70 pkt</dc:title>
  <dc:creator>umwm</dc:creator>
  <cp:lastModifiedBy>Gorczyca, Małgorzata</cp:lastModifiedBy>
  <cp:revision>51</cp:revision>
  <dcterms:created xsi:type="dcterms:W3CDTF">2016-01-28T15:35:22Z</dcterms:created>
  <dcterms:modified xsi:type="dcterms:W3CDTF">2018-08-21T07:36:55Z</dcterms:modified>
</cp:coreProperties>
</file>