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88" r:id="rId2"/>
    <p:sldId id="402" r:id="rId3"/>
    <p:sldId id="403" r:id="rId4"/>
    <p:sldId id="394" r:id="rId5"/>
    <p:sldId id="396" r:id="rId6"/>
    <p:sldId id="397" r:id="rId7"/>
    <p:sldId id="398" r:id="rId8"/>
    <p:sldId id="399" r:id="rId9"/>
    <p:sldId id="400" r:id="rId10"/>
    <p:sldId id="401" r:id="rId11"/>
    <p:sldId id="389" r:id="rId12"/>
    <p:sldId id="409" r:id="rId13"/>
    <p:sldId id="390" r:id="rId14"/>
    <p:sldId id="391" r:id="rId15"/>
    <p:sldId id="406" r:id="rId16"/>
    <p:sldId id="407" r:id="rId17"/>
    <p:sldId id="392" r:id="rId18"/>
    <p:sldId id="393" r:id="rId19"/>
    <p:sldId id="405" r:id="rId20"/>
  </p:sldIdLst>
  <p:sldSz cx="13004800" cy="9753600"/>
  <p:notesSz cx="6797675" cy="9928225"/>
  <p:defaultTextStyle>
    <a:defPPr>
      <a:defRPr lang="pl-PL"/>
    </a:defPPr>
    <a:lvl1pPr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marL="457200" indent="-2286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marL="914400" indent="-4572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marL="1371600" indent="-6858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marL="1828800" indent="-9144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marL="22860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marL="27432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marL="32004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marL="36576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sia Man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518D"/>
    <a:srgbClr val="304F88"/>
    <a:srgbClr val="CC006A"/>
    <a:srgbClr val="009FD5"/>
    <a:srgbClr val="416AB3"/>
    <a:srgbClr val="FAC81A"/>
    <a:srgbClr val="90CC71"/>
    <a:srgbClr val="426BB3"/>
    <a:srgbClr val="F0E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0" autoAdjust="0"/>
    <p:restoredTop sz="83314" autoAdjust="0"/>
  </p:normalViewPr>
  <p:slideViewPr>
    <p:cSldViewPr snapToGrid="0" snapToObjects="1">
      <p:cViewPr varScale="1">
        <p:scale>
          <a:sx n="53" d="100"/>
          <a:sy n="53" d="100"/>
        </p:scale>
        <p:origin x="1522" y="5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efap00001.ad.malopolska.mw.gov.pl\fpg\RACLAWICKA\MORR\ZWM%20wyjazdowe%20posiedzenia\PREZENTACJE%20_POWIATY\7.%20Nowy%20S&#261;cz%20i%20powiat%20nowos&#261;decki%2007_06_2018\fundusze%20europejski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efap00001.ad.malopolska.mw.gov.pl\fpg\RACLAWICKA\MORR\ZWM%20wyjazdowe%20posiedzenia\PREZENTACJE%20_POWIATY\7.%20Nowy%20S&#261;cz%20i%20powiat%20nowos&#261;decki%2007_06_2018\fundusze%20europejski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efap00001.ad.malopolska.mw.gov.pl\fpg\RACLAWICKA\MORR\ZWM%20wyjazdowe%20posiedzenia\powiat%20wielicki\fundusze%20europejski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efap00001.ad.malopolska.mw.gov.pl\fpg\RACLAWICKA\MORR\ZWM%20wyjazdowe%20posiedzenia\5.%20Tarn&#243;w%20i%20powiat%20tarnowski\fundusze%20europejski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efap00001.ad.malopolska.mw.gov.pl\fpg\RACLAWICKA\MORR\ZWM%20wyjazdowe%20posiedzenia\PREZENTACJE%20_POWIATY\7.%20Nowy%20S&#261;cz%20i%20powiat%20nowos&#261;decki%2007_06_2018\fundusze%20europejskie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efap00001.ad.malopolska.mw.gov.pl\fpg\RACLAWICKA\MORR\ZWM%20wyjazdowe%20posiedzenia\PREZENTACJE%20_POWIATY\7.%20Nowy%20S&#261;cz%20i%20powiat%20nowos&#261;decki%2007_06_2018\fundusze%20europejski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93816447678601"/>
          <c:y val="0.18114084973183078"/>
          <c:w val="0.6802223004373823"/>
          <c:h val="0.86908545534224513"/>
        </c:manualLayout>
      </c:layout>
      <c:doughnutChart>
        <c:varyColors val="1"/>
        <c:ser>
          <c:idx val="0"/>
          <c:order val="0"/>
          <c:tx>
            <c:strRef>
              <c:f>'[fundusze europejskie.xlsx]2007-2013'!$AE$91</c:f>
              <c:strCache>
                <c:ptCount val="1"/>
                <c:pt idx="0">
                  <c:v>Nowy Sącz</c:v>
                </c:pt>
              </c:strCache>
            </c:strRef>
          </c:tx>
          <c:dPt>
            <c:idx val="0"/>
            <c:bubble3D val="0"/>
            <c:spPr>
              <a:solidFill>
                <a:srgbClr val="08306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1C6BB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539BC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99C7D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D1E2F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E1EC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0138354907524356"/>
                  <c:y val="0.168646757843381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20177930625891"/>
                      <c:h val="6.7056051990595375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2.1153370375378358E-2"/>
                  <c:y val="4.471404347872876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22532189026965049"/>
                  <c:y val="-9.68090970854673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22207567609119108"/>
                  <c:y val="-0.120845908673479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6.1337599193530008E-3"/>
                  <c:y val="-3.722307056322634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57014622839608"/>
                      <c:h val="9.5907551139309488E-2"/>
                    </c:manualLayout>
                  </c15:layout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'[fundusze europejskie.xlsx]2007-2013'!$AF$90:$AN$90</c:f>
              <c:strCache>
                <c:ptCount val="9"/>
                <c:pt idx="0">
                  <c:v>B+R</c:v>
                </c:pt>
                <c:pt idx="1">
                  <c:v>Infrastruktura społeczna</c:v>
                </c:pt>
                <c:pt idx="2">
                  <c:v>Kultura</c:v>
                </c:pt>
                <c:pt idx="3">
                  <c:v>Ochrona środowiska</c:v>
                </c:pt>
                <c:pt idx="4">
                  <c:v>Zatrudnienie</c:v>
                </c:pt>
                <c:pt idx="5">
                  <c:v>ICT</c:v>
                </c:pt>
                <c:pt idx="6">
                  <c:v>Transport</c:v>
                </c:pt>
                <c:pt idx="7">
                  <c:v>Turystyka</c:v>
                </c:pt>
                <c:pt idx="8">
                  <c:v>inne</c:v>
                </c:pt>
              </c:strCache>
            </c:strRef>
          </c:cat>
          <c:val>
            <c:numRef>
              <c:f>'[fundusze europejskie.xlsx]2007-2013'!$AF$91:$AN$91</c:f>
              <c:numCache>
                <c:formatCode>General</c:formatCode>
                <c:ptCount val="9"/>
                <c:pt idx="0">
                  <c:v>251514543.22999996</c:v>
                </c:pt>
                <c:pt idx="1">
                  <c:v>110953271.82000001</c:v>
                </c:pt>
                <c:pt idx="2">
                  <c:v>36973287.152500004</c:v>
                </c:pt>
                <c:pt idx="3">
                  <c:v>227019108.43499997</c:v>
                </c:pt>
                <c:pt idx="4">
                  <c:v>45133877.783333331</c:v>
                </c:pt>
                <c:pt idx="5">
                  <c:v>24629465.536809526</c:v>
                </c:pt>
                <c:pt idx="6">
                  <c:v>125758910.76000001</c:v>
                </c:pt>
                <c:pt idx="7">
                  <c:v>0</c:v>
                </c:pt>
                <c:pt idx="8">
                  <c:v>40681558.502023339</c:v>
                </c:pt>
              </c:numCache>
            </c:numRef>
          </c:val>
        </c:ser>
        <c:ser>
          <c:idx val="1"/>
          <c:order val="1"/>
          <c:tx>
            <c:strRef>
              <c:f>'[fundusze europejskie.xlsx]2007-2013'!$AE$92</c:f>
              <c:strCache>
                <c:ptCount val="1"/>
                <c:pt idx="0">
                  <c:v>powiat nowosądecki</c:v>
                </c:pt>
              </c:strCache>
            </c:strRef>
          </c:tx>
          <c:dPt>
            <c:idx val="0"/>
            <c:bubble3D val="0"/>
            <c:spPr>
              <a:solidFill>
                <a:srgbClr val="08306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1C6BB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539BC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99C7D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D1E2F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E1EC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0594195699796346E-3"/>
                  <c:y val="4.6551577943073647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742827641263498E-3"/>
                  <c:y val="7.1152125650986798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337926227675071E-2"/>
                  <c:y val="9.7649056235353082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697107681929343E-2"/>
                  <c:y val="-6.4358160101333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6155106017892033E-3"/>
                  <c:y val="1.763948504206868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9.8812855146651835E-2"/>
                  <c:y val="2.97655208754698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7933378682224228E-3"/>
                  <c:y val="5.036726372087407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'[fundusze europejskie.xlsx]2007-2013'!$AF$90:$AN$90</c:f>
              <c:strCache>
                <c:ptCount val="9"/>
                <c:pt idx="0">
                  <c:v>B+R</c:v>
                </c:pt>
                <c:pt idx="1">
                  <c:v>Infrastruktura społeczna</c:v>
                </c:pt>
                <c:pt idx="2">
                  <c:v>Kultura</c:v>
                </c:pt>
                <c:pt idx="3">
                  <c:v>Ochrona środowiska</c:v>
                </c:pt>
                <c:pt idx="4">
                  <c:v>Zatrudnienie</c:v>
                </c:pt>
                <c:pt idx="5">
                  <c:v>ICT</c:v>
                </c:pt>
                <c:pt idx="6">
                  <c:v>Transport</c:v>
                </c:pt>
                <c:pt idx="7">
                  <c:v>Turystyka</c:v>
                </c:pt>
                <c:pt idx="8">
                  <c:v>inne</c:v>
                </c:pt>
              </c:strCache>
            </c:strRef>
          </c:cat>
          <c:val>
            <c:numRef>
              <c:f>'[fundusze europejskie.xlsx]2007-2013'!$AF$92:$AN$92</c:f>
              <c:numCache>
                <c:formatCode>General</c:formatCode>
                <c:ptCount val="9"/>
                <c:pt idx="0">
                  <c:v>201023658.16999996</c:v>
                </c:pt>
                <c:pt idx="1">
                  <c:v>89307763.38000001</c:v>
                </c:pt>
                <c:pt idx="2">
                  <c:v>13471375.3025</c:v>
                </c:pt>
                <c:pt idx="3">
                  <c:v>526679129.32957155</c:v>
                </c:pt>
                <c:pt idx="4">
                  <c:v>107429671.70837969</c:v>
                </c:pt>
                <c:pt idx="5">
                  <c:v>40504480.889999993</c:v>
                </c:pt>
                <c:pt idx="6">
                  <c:v>117139633.94750001</c:v>
                </c:pt>
                <c:pt idx="7">
                  <c:v>91716269.710000008</c:v>
                </c:pt>
                <c:pt idx="8">
                  <c:v>148993332.67553952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3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08158877751202"/>
          <c:y val="3.2686404193125171E-2"/>
          <c:w val="0.8626287925613394"/>
          <c:h val="0.636692531542408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'[fundusze europejskie.xlsx]2007-2013'!$AD$93</c:f>
              <c:strCache>
                <c:ptCount val="1"/>
                <c:pt idx="0">
                  <c:v>Wartość</c:v>
                </c:pt>
              </c:strCache>
            </c:strRef>
          </c:tx>
          <c:spPr>
            <a:solidFill>
              <a:srgbClr val="08306B"/>
            </a:solidFill>
            <a:ln>
              <a:noFill/>
            </a:ln>
            <a:effectLst/>
          </c:spPr>
          <c:invertIfNegative val="0"/>
          <c:cat>
            <c:strRef>
              <c:f>'[fundusze europejskie.xlsx]2007-2013'!$AC$95:$AC$110</c:f>
              <c:strCache>
                <c:ptCount val="16"/>
                <c:pt idx="0">
                  <c:v>Grybów - miasto</c:v>
                </c:pt>
                <c:pt idx="1">
                  <c:v>Chełmiec</c:v>
                </c:pt>
                <c:pt idx="2">
                  <c:v>Gródek nad Dunajcem</c:v>
                </c:pt>
                <c:pt idx="3">
                  <c:v>Grybów</c:v>
                </c:pt>
                <c:pt idx="4">
                  <c:v>Kamionka Wielka</c:v>
                </c:pt>
                <c:pt idx="5">
                  <c:v>Korzenna</c:v>
                </c:pt>
                <c:pt idx="6">
                  <c:v>Krynica-Zdrój</c:v>
                </c:pt>
                <c:pt idx="7">
                  <c:v>Łabowa</c:v>
                </c:pt>
                <c:pt idx="8">
                  <c:v>Łącko</c:v>
                </c:pt>
                <c:pt idx="9">
                  <c:v>Łososina Dolna</c:v>
                </c:pt>
                <c:pt idx="10">
                  <c:v>Muszyna</c:v>
                </c:pt>
                <c:pt idx="11">
                  <c:v>Nawojowa</c:v>
                </c:pt>
                <c:pt idx="12">
                  <c:v>Piwniczna-Zdrój</c:v>
                </c:pt>
                <c:pt idx="13">
                  <c:v>Podegrodzie</c:v>
                </c:pt>
                <c:pt idx="14">
                  <c:v>Rytro</c:v>
                </c:pt>
                <c:pt idx="15">
                  <c:v>Stary Sącz</c:v>
                </c:pt>
              </c:strCache>
            </c:strRef>
          </c:cat>
          <c:val>
            <c:numRef>
              <c:f>'[fundusze europejskie.xlsx]2007-2013'!$AD$95:$AD$110</c:f>
              <c:numCache>
                <c:formatCode>0.0</c:formatCode>
                <c:ptCount val="16"/>
                <c:pt idx="0">
                  <c:v>25.85988613100379</c:v>
                </c:pt>
                <c:pt idx="1">
                  <c:v>170.4294303291905</c:v>
                </c:pt>
                <c:pt idx="2">
                  <c:v>90.499787502499998</c:v>
                </c:pt>
                <c:pt idx="3">
                  <c:v>45.60007057315476</c:v>
                </c:pt>
                <c:pt idx="4">
                  <c:v>62.155591913982136</c:v>
                </c:pt>
                <c:pt idx="5">
                  <c:v>94.96136232615477</c:v>
                </c:pt>
                <c:pt idx="6">
                  <c:v>184.47189241092033</c:v>
                </c:pt>
                <c:pt idx="7">
                  <c:v>18.729359638124997</c:v>
                </c:pt>
                <c:pt idx="8">
                  <c:v>21.890159215619043</c:v>
                </c:pt>
                <c:pt idx="9">
                  <c:v>45.771475353982133</c:v>
                </c:pt>
                <c:pt idx="10">
                  <c:v>100.3537449160096</c:v>
                </c:pt>
                <c:pt idx="11">
                  <c:v>74.728589366190477</c:v>
                </c:pt>
                <c:pt idx="12">
                  <c:v>30.088702799551282</c:v>
                </c:pt>
                <c:pt idx="13">
                  <c:v>55.922357002529765</c:v>
                </c:pt>
                <c:pt idx="14">
                  <c:v>15.400197287619044</c:v>
                </c:pt>
                <c:pt idx="15">
                  <c:v>144.41685039440478</c:v>
                </c:pt>
              </c:numCache>
            </c:numRef>
          </c:val>
        </c:ser>
        <c:ser>
          <c:idx val="1"/>
          <c:order val="1"/>
          <c:tx>
            <c:strRef>
              <c:f>'[fundusze europejskie.xlsx]2007-2013'!$AE$93</c:f>
              <c:strCache>
                <c:ptCount val="1"/>
                <c:pt idx="0">
                  <c:v>Dofinansowanie UE</c:v>
                </c:pt>
              </c:strCache>
            </c:strRef>
          </c:tx>
          <c:spPr>
            <a:solidFill>
              <a:srgbClr val="539BCD"/>
            </a:solidFill>
            <a:ln>
              <a:noFill/>
            </a:ln>
            <a:effectLst/>
          </c:spPr>
          <c:invertIfNegative val="0"/>
          <c:cat>
            <c:strRef>
              <c:f>'[fundusze europejskie.xlsx]2007-2013'!$AC$95:$AC$110</c:f>
              <c:strCache>
                <c:ptCount val="16"/>
                <c:pt idx="0">
                  <c:v>Grybów - miasto</c:v>
                </c:pt>
                <c:pt idx="1">
                  <c:v>Chełmiec</c:v>
                </c:pt>
                <c:pt idx="2">
                  <c:v>Gródek nad Dunajcem</c:v>
                </c:pt>
                <c:pt idx="3">
                  <c:v>Grybów</c:v>
                </c:pt>
                <c:pt idx="4">
                  <c:v>Kamionka Wielka</c:v>
                </c:pt>
                <c:pt idx="5">
                  <c:v>Korzenna</c:v>
                </c:pt>
                <c:pt idx="6">
                  <c:v>Krynica-Zdrój</c:v>
                </c:pt>
                <c:pt idx="7">
                  <c:v>Łabowa</c:v>
                </c:pt>
                <c:pt idx="8">
                  <c:v>Łącko</c:v>
                </c:pt>
                <c:pt idx="9">
                  <c:v>Łososina Dolna</c:v>
                </c:pt>
                <c:pt idx="10">
                  <c:v>Muszyna</c:v>
                </c:pt>
                <c:pt idx="11">
                  <c:v>Nawojowa</c:v>
                </c:pt>
                <c:pt idx="12">
                  <c:v>Piwniczna-Zdrój</c:v>
                </c:pt>
                <c:pt idx="13">
                  <c:v>Podegrodzie</c:v>
                </c:pt>
                <c:pt idx="14">
                  <c:v>Rytro</c:v>
                </c:pt>
                <c:pt idx="15">
                  <c:v>Stary Sącz</c:v>
                </c:pt>
              </c:strCache>
            </c:strRef>
          </c:cat>
          <c:val>
            <c:numRef>
              <c:f>'[fundusze europejskie.xlsx]2007-2013'!$AE$95:$AE$110</c:f>
              <c:numCache>
                <c:formatCode>0.0</c:formatCode>
                <c:ptCount val="16"/>
                <c:pt idx="0">
                  <c:v>15.544551639321968</c:v>
                </c:pt>
                <c:pt idx="1">
                  <c:v>100.77112751326787</c:v>
                </c:pt>
                <c:pt idx="2">
                  <c:v>57.641066287166673</c:v>
                </c:pt>
                <c:pt idx="3">
                  <c:v>25.571042711708333</c:v>
                </c:pt>
                <c:pt idx="4">
                  <c:v>37.107021513351157</c:v>
                </c:pt>
                <c:pt idx="5">
                  <c:v>35.884216594874999</c:v>
                </c:pt>
                <c:pt idx="6">
                  <c:v>90.792817914428113</c:v>
                </c:pt>
                <c:pt idx="7">
                  <c:v>10.722707682625</c:v>
                </c:pt>
                <c:pt idx="8">
                  <c:v>11.250988000976193</c:v>
                </c:pt>
                <c:pt idx="9">
                  <c:v>28.650341938916668</c:v>
                </c:pt>
                <c:pt idx="10">
                  <c:v>61.597040213826922</c:v>
                </c:pt>
                <c:pt idx="11">
                  <c:v>36.645523491976157</c:v>
                </c:pt>
                <c:pt idx="12">
                  <c:v>16.225526670618589</c:v>
                </c:pt>
                <c:pt idx="13">
                  <c:v>32.925382907083339</c:v>
                </c:pt>
                <c:pt idx="14">
                  <c:v>7.7876615501428601</c:v>
                </c:pt>
                <c:pt idx="15">
                  <c:v>76.82644475016663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overlap val="33"/>
        <c:axId val="282984656"/>
        <c:axId val="282977600"/>
      </c:barChart>
      <c:catAx>
        <c:axId val="28298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2977600"/>
        <c:crosses val="autoZero"/>
        <c:auto val="1"/>
        <c:lblAlgn val="ctr"/>
        <c:lblOffset val="100"/>
        <c:noMultiLvlLbl val="0"/>
      </c:catAx>
      <c:valAx>
        <c:axId val="2829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miliony złotych</a:t>
                </a:r>
              </a:p>
            </c:rich>
          </c:tx>
          <c:layout>
            <c:manualLayout>
              <c:xMode val="edge"/>
              <c:yMode val="edge"/>
              <c:x val="2.3637902770686087E-2"/>
              <c:y val="0.272762690003318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298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708281250475209"/>
          <c:y val="0.13935226311042534"/>
          <c:w val="0.3706151406842062"/>
          <c:h val="4.4161237538350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51857472759585"/>
          <c:y val="0.13270253743658311"/>
          <c:w val="0.58135461538195521"/>
          <c:h val="0.6973323852844094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999719792684398E-2"/>
          <c:y val="6.9405398399274162E-2"/>
          <c:w val="0.66248439919959878"/>
          <c:h val="0.84358695903752767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8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4888143158697"/>
          <c:y val="6.8399946851897639E-2"/>
          <c:w val="0.6893771074448134"/>
          <c:h val="0.7889145607346248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8306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1C6BB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539BC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99C7D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D1E2F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E1EC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1645564363340171E-2"/>
                  <c:y val="0.239858906525573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3206747199782851"/>
                  <c:y val="0.235155790711346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012653076073449"/>
                  <c:y val="1.41093474426807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1.87494694416865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0.37962339729376271"/>
                  <c:y val="-3.77903307362119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8.4388171635573998E-3"/>
                  <c:y val="-0.261022927689594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'[fundusze europejskie.xlsx]2014-2020'!$P$60:$P$69</c:f>
              <c:strCache>
                <c:ptCount val="10"/>
                <c:pt idx="0">
                  <c:v>01 B+R</c:v>
                </c:pt>
                <c:pt idx="1">
                  <c:v>02 ICT</c:v>
                </c:pt>
                <c:pt idx="2">
                  <c:v>03 MŚP</c:v>
                </c:pt>
                <c:pt idx="3">
                  <c:v>04 Gospodarka niskoemisyjna</c:v>
                </c:pt>
                <c:pt idx="4">
                  <c:v>06 Środowisko naturalne</c:v>
                </c:pt>
                <c:pt idx="5">
                  <c:v>07 Transport</c:v>
                </c:pt>
                <c:pt idx="6">
                  <c:v>08 Zatrudnienie</c:v>
                </c:pt>
                <c:pt idx="7">
                  <c:v>09 Właczenie społeczne</c:v>
                </c:pt>
                <c:pt idx="8">
                  <c:v>10 Kształcenie</c:v>
                </c:pt>
                <c:pt idx="9">
                  <c:v>inne</c:v>
                </c:pt>
              </c:strCache>
            </c:strRef>
          </c:cat>
          <c:val>
            <c:numRef>
              <c:f>'[fundusze europejskie.xlsx]2014-2020'!$Q$60:$Q$69</c:f>
              <c:numCache>
                <c:formatCode>0.0</c:formatCode>
                <c:ptCount val="10"/>
                <c:pt idx="0">
                  <c:v>162.30463019000001</c:v>
                </c:pt>
                <c:pt idx="1">
                  <c:v>61.537295762755413</c:v>
                </c:pt>
                <c:pt idx="2">
                  <c:v>20.059411820000001</c:v>
                </c:pt>
                <c:pt idx="3">
                  <c:v>38.959973650000002</c:v>
                </c:pt>
                <c:pt idx="4">
                  <c:v>19.931805288461533</c:v>
                </c:pt>
                <c:pt idx="5">
                  <c:v>90.813990000000004</c:v>
                </c:pt>
                <c:pt idx="6">
                  <c:v>42.775071039621203</c:v>
                </c:pt>
                <c:pt idx="7">
                  <c:v>33.379821684621213</c:v>
                </c:pt>
                <c:pt idx="8">
                  <c:v>17.365313396666668</c:v>
                </c:pt>
                <c:pt idx="9">
                  <c:v>5.5379140599999346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rgbClr val="08306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1C6BB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539BC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99C7D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D1E2F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E1EC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1234012970925131E-2"/>
                  <c:y val="-0.1250459727841118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378753892372964E-3"/>
                  <c:y val="-2.4008917070506125E-4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43416386749079"/>
                      <c:h val="6.610775039584264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0100499999916863E-2"/>
                  <c:y val="-1.35636749110064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103558487590368E-2"/>
                  <c:y val="-4.687367360421641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6255097778988857E-2"/>
                  <c:y val="7.031051040632462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215482870613166E-3"/>
                  <c:y val="2.62915283737680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19973424627049796"/>
                  <c:y val="-2.48428624682126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0.1953225408507667"/>
                  <c:y val="-0.10770370671105518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34276909580842"/>
                      <c:h val="7.7376624431149205E-2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-3.075958189643959E-2"/>
                  <c:y val="-0.129800817833615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216853753207022E-2"/>
                      <c:h val="6.6326248149966224E-2"/>
                    </c:manualLayout>
                  </c15:layout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'[fundusze europejskie.xlsx]2014-2020'!$P$60:$P$69</c:f>
              <c:strCache>
                <c:ptCount val="10"/>
                <c:pt idx="0">
                  <c:v>01 B+R</c:v>
                </c:pt>
                <c:pt idx="1">
                  <c:v>02 ICT</c:v>
                </c:pt>
                <c:pt idx="2">
                  <c:v>03 MŚP</c:v>
                </c:pt>
                <c:pt idx="3">
                  <c:v>04 Gospodarka niskoemisyjna</c:v>
                </c:pt>
                <c:pt idx="4">
                  <c:v>06 Środowisko naturalne</c:v>
                </c:pt>
                <c:pt idx="5">
                  <c:v>07 Transport</c:v>
                </c:pt>
                <c:pt idx="6">
                  <c:v>08 Zatrudnienie</c:v>
                </c:pt>
                <c:pt idx="7">
                  <c:v>09 Właczenie społeczne</c:v>
                </c:pt>
                <c:pt idx="8">
                  <c:v>10 Kształcenie</c:v>
                </c:pt>
                <c:pt idx="9">
                  <c:v>inne</c:v>
                </c:pt>
              </c:strCache>
            </c:strRef>
          </c:cat>
          <c:val>
            <c:numRef>
              <c:f>'[fundusze europejskie.xlsx]2014-2020'!$R$60:$R$69</c:f>
              <c:numCache>
                <c:formatCode>0.0</c:formatCode>
                <c:ptCount val="10"/>
                <c:pt idx="0">
                  <c:v>4.5010160699999995</c:v>
                </c:pt>
                <c:pt idx="1">
                  <c:v>45.865095897755474</c:v>
                </c:pt>
                <c:pt idx="2">
                  <c:v>40.497133220000002</c:v>
                </c:pt>
                <c:pt idx="3">
                  <c:v>74.832408887777774</c:v>
                </c:pt>
                <c:pt idx="4">
                  <c:v>243.5508643182234</c:v>
                </c:pt>
                <c:pt idx="5">
                  <c:v>41.162874828333301</c:v>
                </c:pt>
                <c:pt idx="6">
                  <c:v>168.76889383260138</c:v>
                </c:pt>
                <c:pt idx="7">
                  <c:v>33.921269344182612</c:v>
                </c:pt>
                <c:pt idx="8">
                  <c:v>22.43957116999999</c:v>
                </c:pt>
                <c:pt idx="9">
                  <c:v>21.001084431666527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71434315015837"/>
          <c:y val="3.0975005365748962E-2"/>
          <c:w val="0.85873287869365167"/>
          <c:h val="0.6634543412426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'[fundusze europejskie.xlsx]2014-2020'!$K$92</c:f>
              <c:strCache>
                <c:ptCount val="1"/>
                <c:pt idx="0">
                  <c:v>Wartość </c:v>
                </c:pt>
              </c:strCache>
            </c:strRef>
          </c:tx>
          <c:spPr>
            <a:solidFill>
              <a:srgbClr val="08306B"/>
            </a:solidFill>
            <a:ln>
              <a:noFill/>
            </a:ln>
            <a:effectLst/>
          </c:spPr>
          <c:invertIfNegative val="0"/>
          <c:cat>
            <c:strRef>
              <c:f>'[fundusze europejskie.xlsx]2014-2020'!$J$93:$J$108</c:f>
              <c:strCache>
                <c:ptCount val="16"/>
                <c:pt idx="0">
                  <c:v>Grybów miasto</c:v>
                </c:pt>
                <c:pt idx="1">
                  <c:v>Chełmiec</c:v>
                </c:pt>
                <c:pt idx="2">
                  <c:v>Gródek nad Dunajcem</c:v>
                </c:pt>
                <c:pt idx="3">
                  <c:v>Grybów</c:v>
                </c:pt>
                <c:pt idx="4">
                  <c:v>Kamionka Wielka</c:v>
                </c:pt>
                <c:pt idx="5">
                  <c:v>Korzenna</c:v>
                </c:pt>
                <c:pt idx="6">
                  <c:v>Krynica-Zdrój</c:v>
                </c:pt>
                <c:pt idx="7">
                  <c:v>Łabowa</c:v>
                </c:pt>
                <c:pt idx="8">
                  <c:v>Łącko</c:v>
                </c:pt>
                <c:pt idx="9">
                  <c:v>Łososina Dolna</c:v>
                </c:pt>
                <c:pt idx="10">
                  <c:v>Muszyna</c:v>
                </c:pt>
                <c:pt idx="11">
                  <c:v>Nawojowa</c:v>
                </c:pt>
                <c:pt idx="12">
                  <c:v>Piwniczna-Zdrój</c:v>
                </c:pt>
                <c:pt idx="13">
                  <c:v>Podegrodzie</c:v>
                </c:pt>
                <c:pt idx="14">
                  <c:v>Rytro</c:v>
                </c:pt>
                <c:pt idx="15">
                  <c:v>Stary Sącz</c:v>
                </c:pt>
              </c:strCache>
            </c:strRef>
          </c:cat>
          <c:val>
            <c:numRef>
              <c:f>'[fundusze europejskie.xlsx]2014-2020'!$K$93:$K$108</c:f>
              <c:numCache>
                <c:formatCode>0.0</c:formatCode>
                <c:ptCount val="16"/>
                <c:pt idx="0">
                  <c:v>28.243812992891662</c:v>
                </c:pt>
                <c:pt idx="1">
                  <c:v>50.998510232512878</c:v>
                </c:pt>
                <c:pt idx="2">
                  <c:v>6.1873522066037889</c:v>
                </c:pt>
                <c:pt idx="3">
                  <c:v>53.944513324502772</c:v>
                </c:pt>
                <c:pt idx="4">
                  <c:v>13.367392745058334</c:v>
                </c:pt>
                <c:pt idx="5">
                  <c:v>11.781620264048232</c:v>
                </c:pt>
                <c:pt idx="6">
                  <c:v>70.782930744559224</c:v>
                </c:pt>
                <c:pt idx="7">
                  <c:v>13.559509583040191</c:v>
                </c:pt>
                <c:pt idx="8">
                  <c:v>72.325628760540155</c:v>
                </c:pt>
                <c:pt idx="9">
                  <c:v>6.5754651446037888</c:v>
                </c:pt>
                <c:pt idx="10">
                  <c:v>126.58282434594616</c:v>
                </c:pt>
                <c:pt idx="11">
                  <c:v>5.6337931995583332</c:v>
                </c:pt>
                <c:pt idx="12">
                  <c:v>24.339008480918977</c:v>
                </c:pt>
                <c:pt idx="13">
                  <c:v>9.1227320600583326</c:v>
                </c:pt>
                <c:pt idx="14">
                  <c:v>3.1006038530401927</c:v>
                </c:pt>
                <c:pt idx="15">
                  <c:v>74.171873815873539</c:v>
                </c:pt>
              </c:numCache>
            </c:numRef>
          </c:val>
        </c:ser>
        <c:ser>
          <c:idx val="1"/>
          <c:order val="1"/>
          <c:tx>
            <c:strRef>
              <c:f>'[fundusze europejskie.xlsx]2014-2020'!$L$92</c:f>
              <c:strCache>
                <c:ptCount val="1"/>
                <c:pt idx="0">
                  <c:v>Dofinansowanie UE</c:v>
                </c:pt>
              </c:strCache>
            </c:strRef>
          </c:tx>
          <c:spPr>
            <a:solidFill>
              <a:srgbClr val="539BCD"/>
            </a:solidFill>
            <a:ln>
              <a:noFill/>
            </a:ln>
            <a:effectLst/>
          </c:spPr>
          <c:invertIfNegative val="0"/>
          <c:cat>
            <c:strRef>
              <c:f>'[fundusze europejskie.xlsx]2014-2020'!$J$93:$J$108</c:f>
              <c:strCache>
                <c:ptCount val="16"/>
                <c:pt idx="0">
                  <c:v>Grybów miasto</c:v>
                </c:pt>
                <c:pt idx="1">
                  <c:v>Chełmiec</c:v>
                </c:pt>
                <c:pt idx="2">
                  <c:v>Gródek nad Dunajcem</c:v>
                </c:pt>
                <c:pt idx="3">
                  <c:v>Grybów</c:v>
                </c:pt>
                <c:pt idx="4">
                  <c:v>Kamionka Wielka</c:v>
                </c:pt>
                <c:pt idx="5">
                  <c:v>Korzenna</c:v>
                </c:pt>
                <c:pt idx="6">
                  <c:v>Krynica-Zdrój</c:v>
                </c:pt>
                <c:pt idx="7">
                  <c:v>Łabowa</c:v>
                </c:pt>
                <c:pt idx="8">
                  <c:v>Łącko</c:v>
                </c:pt>
                <c:pt idx="9">
                  <c:v>Łososina Dolna</c:v>
                </c:pt>
                <c:pt idx="10">
                  <c:v>Muszyna</c:v>
                </c:pt>
                <c:pt idx="11">
                  <c:v>Nawojowa</c:v>
                </c:pt>
                <c:pt idx="12">
                  <c:v>Piwniczna-Zdrój</c:v>
                </c:pt>
                <c:pt idx="13">
                  <c:v>Podegrodzie</c:v>
                </c:pt>
                <c:pt idx="14">
                  <c:v>Rytro</c:v>
                </c:pt>
                <c:pt idx="15">
                  <c:v>Stary Sącz</c:v>
                </c:pt>
              </c:strCache>
            </c:strRef>
          </c:cat>
          <c:val>
            <c:numRef>
              <c:f>'[fundusze europejskie.xlsx]2014-2020'!$L$93:$L$108</c:f>
              <c:numCache>
                <c:formatCode>0.0</c:formatCode>
                <c:ptCount val="16"/>
                <c:pt idx="0">
                  <c:v>22.559947490671576</c:v>
                </c:pt>
                <c:pt idx="1">
                  <c:v>32.358851813464497</c:v>
                </c:pt>
                <c:pt idx="2">
                  <c:v>4.2225264404515146</c:v>
                </c:pt>
                <c:pt idx="3">
                  <c:v>27.275004867077783</c:v>
                </c:pt>
                <c:pt idx="4">
                  <c:v>8.617007757633333</c:v>
                </c:pt>
                <c:pt idx="5">
                  <c:v>7.7229103778959596</c:v>
                </c:pt>
                <c:pt idx="6">
                  <c:v>47.933610597001966</c:v>
                </c:pt>
                <c:pt idx="7">
                  <c:v>9.383490581771655</c:v>
                </c:pt>
                <c:pt idx="8">
                  <c:v>51.241621284420994</c:v>
                </c:pt>
                <c:pt idx="9">
                  <c:v>4.4675445984515161</c:v>
                </c:pt>
                <c:pt idx="10">
                  <c:v>70.410503730609022</c:v>
                </c:pt>
                <c:pt idx="11">
                  <c:v>4.6224828092826851</c:v>
                </c:pt>
                <c:pt idx="12">
                  <c:v>15.417325716589838</c:v>
                </c:pt>
                <c:pt idx="13">
                  <c:v>6.367088847633334</c:v>
                </c:pt>
                <c:pt idx="14">
                  <c:v>2.400886402438323</c:v>
                </c:pt>
                <c:pt idx="15">
                  <c:v>45.71072059230989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50"/>
        <c:axId val="282979168"/>
        <c:axId val="282982696"/>
      </c:barChart>
      <c:catAx>
        <c:axId val="28297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2982696"/>
        <c:crosses val="autoZero"/>
        <c:auto val="1"/>
        <c:lblAlgn val="ctr"/>
        <c:lblOffset val="100"/>
        <c:noMultiLvlLbl val="0"/>
      </c:catAx>
      <c:valAx>
        <c:axId val="28298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miliony złotych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297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82043094315066"/>
          <c:y val="8.0888091649032323E-2"/>
          <c:w val="0.54874611620695135"/>
          <c:h val="4.75188067283831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0.34297</cdr:x>
      <cdr:y>0.51522</cdr:y>
    </cdr:from>
    <cdr:to>
      <cdr:x>0.50066</cdr:x>
      <cdr:y>0.71668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988820" y="23383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/>
            <a:t>Nowy Sącz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0.39921</cdr:x>
      <cdr:y>0.42433</cdr:y>
    </cdr:from>
    <cdr:to>
      <cdr:x>0.55111</cdr:x>
      <cdr:y>0.50546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475574" y="2299342"/>
          <a:ext cx="941967" cy="4396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800" b="1" dirty="0"/>
            <a:t>Nowy Sącz</a:t>
          </a:r>
        </a:p>
      </cdr:txBody>
    </cdr:sp>
  </cdr:relSizeAnchor>
  <cdr:relSizeAnchor xmlns:cdr="http://schemas.openxmlformats.org/drawingml/2006/chartDrawing">
    <cdr:from>
      <cdr:x>0.79114</cdr:x>
      <cdr:y>0.83069</cdr:y>
    </cdr:from>
    <cdr:to>
      <cdr:x>0.94304</cdr:x>
      <cdr:y>1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4762501" y="5181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6239F438-7B3C-45FE-9C71-1B60C8D26F6A}" type="datetimeFigureOut">
              <a:rPr lang="pl-PL" smtClean="0"/>
              <a:t>2018-07-03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944D047-ED01-4FE8-8EF6-468810AB4F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7845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55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5" name="Shape 56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6464"/>
            <a:ext cx="498475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smtClean="0"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2209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1pPr>
    <a:lvl2pPr marL="742950" indent="-28575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2pPr>
    <a:lvl3pPr marL="11430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3pPr>
    <a:lvl4pPr marL="16002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4pPr>
    <a:lvl5pPr marL="20574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54973" y="4477439"/>
            <a:ext cx="5252355" cy="4241784"/>
          </a:xfrm>
        </p:spPr>
        <p:txBody>
          <a:bodyPr lIns="94744" tIns="94744" rIns="94744" bIns="94744"/>
          <a:lstStyle/>
          <a:p>
            <a:pPr>
              <a:spcBef>
                <a:spcPct val="0"/>
              </a:spcBef>
            </a:pPr>
            <a:r>
              <a:rPr lang="pl-PL" dirty="0" smtClean="0"/>
              <a:t>Wartość</a:t>
            </a:r>
            <a:r>
              <a:rPr lang="pl-PL" baseline="0" dirty="0" smtClean="0"/>
              <a:t> średniego przyrostu naturalnego dla pozostałych gmin: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Łącko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5,9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14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Chełmiec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5,47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17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Korzenna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4,75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24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Stary Sącz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4,36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34 pozycja); 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Rytro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3,98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44</a:t>
            </a:r>
            <a:r>
              <a:rPr lang="pl-PL" dirty="0" smtClean="0"/>
              <a:t> pozycja);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Gródek nad Dunajcem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3,23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63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Muszyna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2,85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74 pozycja); </a:t>
            </a:r>
            <a:r>
              <a:rPr lang="pl-PL" dirty="0" smtClean="0"/>
              <a:t> </a:t>
            </a:r>
            <a:r>
              <a:rPr lang="pl-PL" sz="2400" b="0" i="0" u="none" strike="noStrike" dirty="0" err="1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Piwniczna-Zdrój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2,66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77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Nowy Sącz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2,32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88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Grybów miasto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2,21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89 pozycja);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Krynica-Zdrój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1,63</a:t>
            </a:r>
            <a:r>
              <a:rPr lang="pl-PL" sz="24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‰</a:t>
            </a:r>
            <a:r>
              <a:rPr lang="pl-PL" dirty="0" smtClean="0"/>
              <a:t> (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104 pozycja)</a:t>
            </a:r>
            <a:r>
              <a:rPr lang="pl-PL" dirty="0" smtClean="0"/>
              <a:t> </a:t>
            </a:r>
            <a:endParaRPr lang="pl-PL" altLang="pl-PL" dirty="0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223963" y="706438"/>
            <a:ext cx="4714875" cy="3535362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4287874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54973" y="4477439"/>
            <a:ext cx="5252355" cy="4241784"/>
          </a:xfrm>
        </p:spPr>
        <p:txBody>
          <a:bodyPr lIns="94744" tIns="94744" rIns="94744" bIns="94744"/>
          <a:lstStyle/>
          <a:p>
            <a:pPr>
              <a:spcBef>
                <a:spcPct val="0"/>
              </a:spcBef>
            </a:pP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Wzrost liczby pomiotów w pozostałych gminach: Kamionka Wielka – o 33,1%;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Łososina Dolna – o 32,0%;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Łącko - o 26,3%;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Chełmiec – o 26,1%;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Grybów – o 22,8%;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Gródek nad Dunajcem – o 21,8%;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Stary Sącz- o 18,4%;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Muszyna – o 14,0%;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Nowy Sącz –</a:t>
            </a:r>
            <a:r>
              <a:rPr lang="pl-PL" sz="2400" b="0" i="0" u="none" strike="noStrike" baseline="0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 o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5,3%; </a:t>
            </a:r>
            <a:r>
              <a:rPr lang="pl-PL" dirty="0" smtClean="0"/>
              <a:t> </a:t>
            </a:r>
            <a:r>
              <a:rPr lang="pl-PL" sz="2400" b="0" i="0" u="none" strike="noStrike" dirty="0" err="1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Piwniczna-Zdrój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 –</a:t>
            </a:r>
            <a:r>
              <a:rPr lang="pl-PL" sz="2400" b="0" i="0" u="none" strike="noStrike" baseline="0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 o 4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,2%;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Krynica-Zdrój – o 1,9%;</a:t>
            </a:r>
            <a:r>
              <a:rPr lang="pl-PL" dirty="0" smtClean="0"/>
              <a:t> </a:t>
            </a:r>
            <a:r>
              <a:rPr lang="pl-PL" sz="2400" b="0" i="0" u="none" strike="noStrike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Grybów – spadek o 0,7%</a:t>
            </a:r>
            <a:r>
              <a:rPr lang="pl-PL" dirty="0" smtClean="0"/>
              <a:t> </a:t>
            </a:r>
            <a:endParaRPr lang="pl-PL" altLang="pl-PL" dirty="0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223963" y="706438"/>
            <a:ext cx="4714875" cy="3535362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164676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sz="2400" dirty="0" smtClean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pl-PL" sz="24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Budowa Strefy Aktywności Gospodarczej w Gminie Stary Sącz  - 1,5 mln zł – RPO WM</a:t>
            </a:r>
          </a:p>
          <a:p>
            <a:pPr>
              <a:spcBef>
                <a:spcPct val="0"/>
              </a:spcBef>
            </a:pPr>
            <a:endParaRPr lang="pl-PL" sz="2400" dirty="0" smtClean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pl-PL" sz="24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Eksport wzrósł w latach 2013 – 2016 w Nowym Sączu</a:t>
            </a:r>
            <a:r>
              <a:rPr lang="pl-PL" sz="2400" baseline="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o 56% a w powiecie nowosądeckim o 26%</a:t>
            </a:r>
          </a:p>
          <a:p>
            <a:pPr>
              <a:spcBef>
                <a:spcPct val="0"/>
              </a:spcBef>
            </a:pPr>
            <a:r>
              <a:rPr lang="pl-PL" sz="2400" baseline="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4 lokata po powiatach - myślenickim, wielickim i brzeskim </a:t>
            </a:r>
            <a:endParaRPr lang="pl-PL" sz="2400" dirty="0" smtClean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pl-PL" altLang="pl-PL" sz="2400" dirty="0" smtClean="0">
              <a:solidFill>
                <a:schemeClr val="tx1"/>
              </a:solidFill>
              <a:latin typeface="Roboto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pl-PL" altLang="pl-PL" sz="2400" dirty="0" smtClean="0">
                <a:solidFill>
                  <a:schemeClr val="tx1"/>
                </a:solidFill>
                <a:latin typeface="Roboto"/>
                <a:cs typeface="Times New Roman" panose="02020603050405020304" pitchFamily="18" charset="0"/>
              </a:rPr>
              <a:t>Firmy z kapitałem zagranicznym –  </a:t>
            </a:r>
            <a:r>
              <a:rPr lang="pl-PL" sz="2400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Ziemski: 90 firm, Grodzki: 85 firm</a:t>
            </a:r>
            <a:endParaRPr lang="pl-PL" altLang="pl-PL" dirty="0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2946950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hape 22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r>
              <a:rPr lang="pl-PL" altLang="pl-PL" dirty="0" smtClean="0"/>
              <a:t>Pod względem liczby beneficjentów Nowy Sącz zajął</a:t>
            </a:r>
            <a:r>
              <a:rPr lang="pl-PL" altLang="pl-PL" baseline="0" dirty="0" smtClean="0"/>
              <a:t> </a:t>
            </a:r>
            <a:r>
              <a:rPr lang="pl-PL" altLang="pl-PL" dirty="0" smtClean="0"/>
              <a:t>7 miejsce, a powiat nowosądecki zajął 3 miejsce (po Krakowie, powiecie krakowskim)</a:t>
            </a:r>
          </a:p>
          <a:p>
            <a:pPr>
              <a:spcBef>
                <a:spcPct val="0"/>
              </a:spcBef>
            </a:pPr>
            <a:r>
              <a:rPr lang="pl-PL" altLang="pl-PL" baseline="0" dirty="0" smtClean="0"/>
              <a:t>Wartość projektów zrealizowanych na terenie Nowego Sącza wyniosła 862,7 mln zł (UE: 519,0 mln zł), na terenie powiatu nowosądeckiego 1,3 mld zł (UE: 0,8 mld zł). Powiat nowosądecki zajął szóste miejsce w województwie pod względem wartości i pod względem dofinansowania unijnego.</a:t>
            </a:r>
            <a:endParaRPr lang="pl-PL" altLang="pl-PL" dirty="0" smtClean="0"/>
          </a:p>
        </p:txBody>
      </p:sp>
      <p:sp>
        <p:nvSpPr>
          <p:cNvPr id="47107" name="Shape 22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3091725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hape 22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7107" name="Shape 22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1263667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hape 46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04451" name="Shape 46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3951074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hape 506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r>
              <a:rPr lang="pl-PL" altLang="pl-PL" dirty="0" smtClean="0"/>
              <a:t>Na terenie Nowego Sącza realizowane są 139 projekty, na terenie powiatu nowosądeckiego 250 projektów.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Wartość projektów realizowanych na terenie Nowego Sącza wynosi 514,4 mln zł (UE: 308,3 mln zł), na terenie powiatu sadeckiego 708,9 mln zł (UE: 390,3</a:t>
            </a:r>
            <a:r>
              <a:rPr lang="pl-PL" altLang="pl-PL" baseline="0" dirty="0" smtClean="0"/>
              <a:t> mln zł)</a:t>
            </a:r>
            <a:r>
              <a:rPr lang="pl-PL" altLang="pl-PL" dirty="0" smtClean="0"/>
              <a:t> 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W ramach RPO WM w Nowym Sączu realizowanych jest 106 projektów o wartości 154,6 mln zł (UE: 104,4 mln zł), natomiast na terenie powiatu nowosądeckiego 214 projektów</a:t>
            </a:r>
            <a:r>
              <a:rPr lang="pl-PL" altLang="pl-PL" baseline="0" dirty="0" smtClean="0"/>
              <a:t> o wartości 429,9 mln zł (UE: 287,5 mln zł)</a:t>
            </a:r>
            <a:endParaRPr lang="pl-PL" altLang="pl-PL" dirty="0" smtClean="0"/>
          </a:p>
        </p:txBody>
      </p:sp>
      <p:sp>
        <p:nvSpPr>
          <p:cNvPr id="114691" name="Shape 507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985668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2087358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3231604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145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r>
              <a:rPr lang="pl-PL" altLang="pl-PL" dirty="0" smtClean="0"/>
              <a:t>Drogi </a:t>
            </a:r>
          </a:p>
          <a:p>
            <a:pPr>
              <a:spcBef>
                <a:spcPct val="0"/>
              </a:spcBef>
            </a:pPr>
            <a:r>
              <a:rPr lang="pl-PL" altLang="pl-PL" b="1" dirty="0" smtClean="0"/>
              <a:t>RPO</a:t>
            </a:r>
            <a:r>
              <a:rPr lang="pl-PL" altLang="pl-PL" b="1" baseline="0" dirty="0" smtClean="0"/>
              <a:t> WM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Rozbudowa DW 969 Nowy Targ - Stary Sącz – 27 437 525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Rozbudowa  DW 971 w m. Krynica – Zdrój – 14 619 619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Rozbudowa DW 968 Lubień – </a:t>
            </a:r>
            <a:r>
              <a:rPr lang="pl-PL" altLang="pl-PL" dirty="0" err="1" smtClean="0"/>
              <a:t>Zabrzeż</a:t>
            </a:r>
            <a:r>
              <a:rPr lang="pl-PL" altLang="pl-PL" dirty="0" smtClean="0"/>
              <a:t> – 61 500 000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Rozbudowa DW 975 Paleśnica - Bartkowa Posadowa – Dąbrowa – 60 000 000</a:t>
            </a:r>
          </a:p>
          <a:p>
            <a:pPr>
              <a:spcBef>
                <a:spcPct val="0"/>
              </a:spcBef>
            </a:pPr>
            <a:endParaRPr lang="pl-PL" altLang="pl-PL" dirty="0" smtClean="0"/>
          </a:p>
          <a:p>
            <a:pPr>
              <a:spcBef>
                <a:spcPct val="0"/>
              </a:spcBef>
            </a:pPr>
            <a:r>
              <a:rPr lang="pl-PL" sz="2400" b="0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KT Obwodnica Nowego Sącza (Chełmca) w ciągu DK28 </a:t>
            </a:r>
            <a:r>
              <a:rPr lang="pl-PL" sz="2400" b="1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– Kontrakt terytorialny Lista podstawowa – 38 683 600 zł</a:t>
            </a:r>
          </a:p>
          <a:p>
            <a:pPr>
              <a:spcBef>
                <a:spcPct val="0"/>
              </a:spcBef>
            </a:pPr>
            <a:r>
              <a:rPr lang="pl-PL" sz="2400" b="0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KT DK 75 Brzesko – Nowy Sącz, przygotowanie dokumentacji, przewidywana realizacja odcinek Łososina Dolna – Nowy Sącz - </a:t>
            </a:r>
            <a:r>
              <a:rPr lang="pl-PL" sz="2400" b="1" dirty="0" smtClean="0">
                <a:solidFill>
                  <a:schemeClr val="tx1"/>
                </a:solidFill>
                <a:effectLst/>
                <a:latin typeface="Avenir Roman"/>
                <a:ea typeface="Avenir Roman"/>
                <a:cs typeface="Avenir Roman"/>
                <a:sym typeface="Avenir Roman"/>
              </a:rPr>
              <a:t>Kontrakt terytorialny Lista podstawowa - 1 493 847 300 zł</a:t>
            </a:r>
            <a:endParaRPr lang="pl-PL" altLang="pl-PL" dirty="0" smtClean="0"/>
          </a:p>
          <a:p>
            <a:pPr>
              <a:spcBef>
                <a:spcPct val="0"/>
              </a:spcBef>
            </a:pPr>
            <a:endParaRPr lang="pl-PL" altLang="pl-PL" dirty="0" smtClean="0"/>
          </a:p>
          <a:p>
            <a:pPr>
              <a:spcBef>
                <a:spcPct val="0"/>
              </a:spcBef>
            </a:pPr>
            <a:r>
              <a:rPr lang="pl-PL" altLang="pl-PL" dirty="0" smtClean="0"/>
              <a:t>KOLEJ</a:t>
            </a:r>
          </a:p>
          <a:p>
            <a:pPr marL="0" marR="0" indent="0" algn="l" defTabSz="4572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 smtClean="0"/>
              <a:t>Budowa nowej linii kolejowej Podłęże – Szczyrzyc – Tymbark/Mszana Dolna oraz modernizacja istniejącej linii kolejowej nr 104 Chabówka – Nowy Sącz w ramach projektu Budowa nowej linii kolejowej Podłęże – Szczyrzyc– Tymbark/Mszana Dolna oraz modernizacja odcinka linii kolejowej Nowy Sącz – Muszyna – granica państwa i Chabówka – Nowy Sącz</a:t>
            </a:r>
          </a:p>
          <a:p>
            <a:pPr>
              <a:spcBef>
                <a:spcPct val="0"/>
              </a:spcBef>
            </a:pPr>
            <a:r>
              <a:rPr lang="pl-PL" altLang="pl-PL" dirty="0" smtClean="0"/>
              <a:t>- </a:t>
            </a:r>
            <a:r>
              <a:rPr lang="pl-PL" altLang="pl-PL" b="1" dirty="0" smtClean="0"/>
              <a:t>Kontrakt Terytorialny – Lista Podstawowa - 7,18 mld zł</a:t>
            </a:r>
            <a:endParaRPr lang="pl-PL" altLang="pl-PL" dirty="0" smtClean="0"/>
          </a:p>
          <a:p>
            <a:pPr>
              <a:spcBef>
                <a:spcPct val="0"/>
              </a:spcBef>
            </a:pPr>
            <a:endParaRPr lang="pl-PL" altLang="pl-PL" dirty="0" smtClean="0"/>
          </a:p>
          <a:p>
            <a:pPr>
              <a:spcBef>
                <a:spcPct val="0"/>
              </a:spcBef>
            </a:pPr>
            <a:r>
              <a:rPr lang="pl-PL" altLang="pl-PL" dirty="0" smtClean="0"/>
              <a:t>Rowery</a:t>
            </a:r>
          </a:p>
          <a:p>
            <a:pPr>
              <a:spcBef>
                <a:spcPct val="0"/>
              </a:spcBef>
            </a:pPr>
            <a:r>
              <a:rPr lang="pl-PL" altLang="pl-PL" baseline="0" dirty="0" smtClean="0"/>
              <a:t>Budowa zintegrowanej sieci tras rowerowych w Województwie Małopolskim: Zadanie nr 5 </a:t>
            </a:r>
            <a:r>
              <a:rPr lang="pl-PL" altLang="pl-PL" baseline="0" dirty="0" err="1" smtClean="0"/>
              <a:t>Velodunajec</a:t>
            </a:r>
            <a:r>
              <a:rPr lang="pl-PL" altLang="pl-PL" baseline="0" dirty="0" smtClean="0"/>
              <a:t> odc.1 cz.3 </a:t>
            </a:r>
            <a:r>
              <a:rPr lang="pl-PL" altLang="pl-PL" baseline="0" dirty="0" err="1" smtClean="0"/>
              <a:t>Zabrzeż</a:t>
            </a:r>
            <a:r>
              <a:rPr lang="pl-PL" altLang="pl-PL" baseline="0" dirty="0" smtClean="0"/>
              <a:t> – Stary Sącz – 17 764 000</a:t>
            </a:r>
          </a:p>
          <a:p>
            <a:pPr>
              <a:spcBef>
                <a:spcPct val="0"/>
              </a:spcBef>
            </a:pPr>
            <a:r>
              <a:rPr lang="pl-PL" altLang="pl-PL" baseline="0" dirty="0" smtClean="0"/>
              <a:t>Budowa zintegrowanej sieci tras rowerowych w Województwie Małopolskim – Zadanie nr 3 </a:t>
            </a:r>
            <a:r>
              <a:rPr lang="pl-PL" altLang="pl-PL" baseline="0" dirty="0" err="1" smtClean="0"/>
              <a:t>EuroVelo</a:t>
            </a:r>
            <a:r>
              <a:rPr lang="pl-PL" altLang="pl-PL" baseline="0" dirty="0" smtClean="0"/>
              <a:t> 11, odcinek Barcice-Wielogłowy z podziałem na 4 zadania – 14 365 009,57, odcinek Muszyna – Mniszek n/Popradem - </a:t>
            </a:r>
          </a:p>
          <a:p>
            <a:pPr>
              <a:spcBef>
                <a:spcPct val="0"/>
              </a:spcBef>
            </a:pPr>
            <a:r>
              <a:rPr lang="pl-PL" altLang="pl-PL" baseline="0" dirty="0" smtClean="0"/>
              <a:t>Budowa zintegrowanej sieci tras rowerowych w Województwie Małopolskim: Zadanie nr 5 </a:t>
            </a:r>
            <a:r>
              <a:rPr lang="pl-PL" altLang="pl-PL" baseline="0" dirty="0" err="1" smtClean="0"/>
              <a:t>Velodunajec</a:t>
            </a:r>
            <a:r>
              <a:rPr lang="pl-PL" altLang="pl-PL" baseline="0" dirty="0" smtClean="0"/>
              <a:t> odc.1 cz.2 Szczawnica-</a:t>
            </a:r>
            <a:r>
              <a:rPr lang="pl-PL" altLang="pl-PL" baseline="0" dirty="0" err="1" smtClean="0"/>
              <a:t>Zabrzeż</a:t>
            </a:r>
            <a:r>
              <a:rPr lang="pl-PL" altLang="pl-PL" baseline="0" dirty="0" smtClean="0"/>
              <a:t> – 18 606 000</a:t>
            </a:r>
          </a:p>
          <a:p>
            <a:pPr marL="0" marR="0" indent="0" algn="l" defTabSz="4572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 smtClean="0">
                <a:latin typeface="Roboto"/>
              </a:rPr>
              <a:t>Rowerowy Szlak Wód Mineralnych w Muszyna</a:t>
            </a:r>
            <a:r>
              <a:rPr lang="pl-PL" sz="2400" baseline="0" dirty="0" smtClean="0">
                <a:latin typeface="Roboto"/>
              </a:rPr>
              <a:t> – </a:t>
            </a:r>
            <a:r>
              <a:rPr lang="pl-PL" altLang="pl-PL" dirty="0" smtClean="0"/>
              <a:t>1 982 765,28</a:t>
            </a:r>
          </a:p>
        </p:txBody>
      </p:sp>
      <p:sp>
        <p:nvSpPr>
          <p:cNvPr id="28675" name="Shape 146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617665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 marL="342900" indent="-342900">
              <a:spcBef>
                <a:spcPct val="0"/>
              </a:spcBef>
              <a:buFontTx/>
              <a:buChar char="-"/>
            </a:pPr>
            <a:endParaRPr lang="pl-PL" altLang="pl-PL" dirty="0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576625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hape 22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7107" name="Shape 22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56701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hape 22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7107" name="Shape 22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403994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hape 46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r>
              <a:rPr lang="pl-PL" altLang="pl-PL" sz="1200" b="0" dirty="0" smtClean="0"/>
              <a:t>Projekty </a:t>
            </a:r>
            <a:r>
              <a:rPr lang="pl-PL" sz="1200" b="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Rewitalizacja Parku Strzeleckiego w Nowym Sączu  </a:t>
            </a:r>
            <a:r>
              <a:rPr lang="pl-PL" sz="1200" b="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współfinansowane  z RPO WM 2014-2020</a:t>
            </a:r>
            <a:endParaRPr lang="pl-PL" altLang="pl-PL" sz="1200" b="0" dirty="0" smtClean="0"/>
          </a:p>
        </p:txBody>
      </p:sp>
      <p:sp>
        <p:nvSpPr>
          <p:cNvPr id="104451" name="Shape 46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3101314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hape 46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r>
              <a:rPr lang="pl-PL" altLang="pl-PL" sz="1200" b="0" dirty="0" smtClean="0"/>
              <a:t>Projekty </a:t>
            </a:r>
            <a:r>
              <a:rPr lang="pl-PL" sz="1200" b="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Rewitalizacja Parku Strzeleckiego w Nowym Sączu  </a:t>
            </a:r>
            <a:r>
              <a:rPr lang="pl-PL" sz="1200" b="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współfinansowane  z RPO WM 2014-2020</a:t>
            </a:r>
            <a:endParaRPr lang="pl-PL" altLang="pl-PL" sz="1200" b="0" dirty="0" smtClean="0"/>
          </a:p>
        </p:txBody>
      </p:sp>
      <p:sp>
        <p:nvSpPr>
          <p:cNvPr id="104451" name="Shape 46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2507376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hape 46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z="1200" b="0" dirty="0" smtClean="0"/>
          </a:p>
        </p:txBody>
      </p:sp>
      <p:sp>
        <p:nvSpPr>
          <p:cNvPr id="104451" name="Shape 46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3114164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hape 506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14691" name="Shape 507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680717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hape 30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18" tIns="91418" rIns="91418" bIns="91418"/>
          <a:lstStyle/>
          <a:p>
            <a:pPr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5539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4572000 w 120000"/>
              <a:gd name="T3" fmla="*/ 0 h 120000"/>
              <a:gd name="T4" fmla="*/ 4572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108006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AC8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kern="0"/>
          </a:p>
        </p:txBody>
      </p:sp>
      <p:pic>
        <p:nvPicPr>
          <p:cNvPr id="3" name="tlo PP yellow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3"/>
          <a:stretch>
            <a:fillRect/>
          </a:stretch>
        </p:blipFill>
        <p:spPr bwMode="auto">
          <a:xfrm>
            <a:off x="0" y="0"/>
            <a:ext cx="12992100" cy="997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pasted-image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572500"/>
            <a:ext cx="294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34382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kern="0"/>
          </a:p>
        </p:txBody>
      </p:sp>
      <p:pic>
        <p:nvPicPr>
          <p:cNvPr id="3" name="pasted-imag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572500"/>
            <a:ext cx="29416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Dowolny kształt 3"/>
          <p:cNvSpPr/>
          <p:nvPr userDrawn="1"/>
        </p:nvSpPr>
        <p:spPr>
          <a:xfrm>
            <a:off x="-14288" y="2582863"/>
            <a:ext cx="13038138" cy="5233987"/>
          </a:xfrm>
          <a:custGeom>
            <a:avLst/>
            <a:gdLst>
              <a:gd name="connsiteX0" fmla="*/ 14111 w 13038313"/>
              <a:gd name="connsiteY0" fmla="*/ 2483375 h 5234843"/>
              <a:gd name="connsiteX1" fmla="*/ 13038313 w 13038313"/>
              <a:gd name="connsiteY1" fmla="*/ 0 h 5234843"/>
              <a:gd name="connsiteX2" fmla="*/ 13024203 w 13038313"/>
              <a:gd name="connsiteY2" fmla="*/ 2737357 h 5234843"/>
              <a:gd name="connsiteX3" fmla="*/ 0 w 13038313"/>
              <a:gd name="connsiteY3" fmla="*/ 5234843 h 5234843"/>
              <a:gd name="connsiteX4" fmla="*/ 14111 w 13038313"/>
              <a:gd name="connsiteY4" fmla="*/ 2483375 h 523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38313" h="5234843">
                <a:moveTo>
                  <a:pt x="14111" y="2483375"/>
                </a:moveTo>
                <a:lnTo>
                  <a:pt x="13038313" y="0"/>
                </a:lnTo>
                <a:cubicBezTo>
                  <a:pt x="13033610" y="912452"/>
                  <a:pt x="13028906" y="1824905"/>
                  <a:pt x="13024203" y="2737357"/>
                </a:cubicBezTo>
                <a:lnTo>
                  <a:pt x="0" y="5234843"/>
                </a:lnTo>
                <a:cubicBezTo>
                  <a:pt x="4704" y="4317687"/>
                  <a:pt x="9407" y="3400531"/>
                  <a:pt x="14111" y="24833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3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eaLnBrk="1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pl-PL" sz="3200" kern="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</p:txBody>
      </p:sp>
      <p:sp>
        <p:nvSpPr>
          <p:cNvPr id="5" name="Dowolny kształt 4"/>
          <p:cNvSpPr/>
          <p:nvPr userDrawn="1"/>
        </p:nvSpPr>
        <p:spPr>
          <a:xfrm>
            <a:off x="-17463" y="50800"/>
            <a:ext cx="13039726" cy="5232400"/>
          </a:xfrm>
          <a:custGeom>
            <a:avLst/>
            <a:gdLst>
              <a:gd name="connsiteX0" fmla="*/ 13038666 w 13038666"/>
              <a:gd name="connsiteY0" fmla="*/ 5232400 h 5232400"/>
              <a:gd name="connsiteX1" fmla="*/ 0 w 13038666"/>
              <a:gd name="connsiteY1" fmla="*/ 2726266 h 5232400"/>
              <a:gd name="connsiteX2" fmla="*/ 16933 w 13038666"/>
              <a:gd name="connsiteY2" fmla="*/ 0 h 5232400"/>
              <a:gd name="connsiteX3" fmla="*/ 457200 w 13038666"/>
              <a:gd name="connsiteY3" fmla="*/ 0 h 5232400"/>
              <a:gd name="connsiteX4" fmla="*/ 13038666 w 13038666"/>
              <a:gd name="connsiteY4" fmla="*/ 2455333 h 5232400"/>
              <a:gd name="connsiteX5" fmla="*/ 13038666 w 13038666"/>
              <a:gd name="connsiteY5" fmla="*/ 5232400 h 523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8666" h="5232400">
                <a:moveTo>
                  <a:pt x="13038666" y="5232400"/>
                </a:moveTo>
                <a:lnTo>
                  <a:pt x="0" y="2726266"/>
                </a:lnTo>
                <a:lnTo>
                  <a:pt x="16933" y="0"/>
                </a:lnTo>
                <a:lnTo>
                  <a:pt x="457200" y="0"/>
                </a:lnTo>
                <a:lnTo>
                  <a:pt x="13038666" y="2455333"/>
                </a:lnTo>
                <a:lnTo>
                  <a:pt x="13038666" y="523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eaLnBrk="1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pl-PL" sz="3200" kern="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</p:txBody>
      </p:sp>
      <p:sp>
        <p:nvSpPr>
          <p:cNvPr id="6" name="Dowolny kształt 5"/>
          <p:cNvSpPr/>
          <p:nvPr userDrawn="1"/>
        </p:nvSpPr>
        <p:spPr>
          <a:xfrm>
            <a:off x="-68263" y="-17463"/>
            <a:ext cx="13073063" cy="2676526"/>
          </a:xfrm>
          <a:custGeom>
            <a:avLst/>
            <a:gdLst>
              <a:gd name="connsiteX0" fmla="*/ 33866 w 13072533"/>
              <a:gd name="connsiteY0" fmla="*/ 0 h 2675466"/>
              <a:gd name="connsiteX1" fmla="*/ 13072533 w 13072533"/>
              <a:gd name="connsiteY1" fmla="*/ 0 h 2675466"/>
              <a:gd name="connsiteX2" fmla="*/ 13072533 w 13072533"/>
              <a:gd name="connsiteY2" fmla="*/ 186266 h 2675466"/>
              <a:gd name="connsiteX3" fmla="*/ 0 w 13072533"/>
              <a:gd name="connsiteY3" fmla="*/ 2675466 h 2675466"/>
              <a:gd name="connsiteX4" fmla="*/ 33866 w 13072533"/>
              <a:gd name="connsiteY4" fmla="*/ 0 h 267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2533" h="2675466">
                <a:moveTo>
                  <a:pt x="33866" y="0"/>
                </a:moveTo>
                <a:lnTo>
                  <a:pt x="13072533" y="0"/>
                </a:lnTo>
                <a:lnTo>
                  <a:pt x="13072533" y="186266"/>
                </a:lnTo>
                <a:lnTo>
                  <a:pt x="0" y="2675466"/>
                </a:lnTo>
                <a:lnTo>
                  <a:pt x="33866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7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eaLnBrk="1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pl-PL" sz="3200" kern="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12640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98450" cy="998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asted-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572500"/>
            <a:ext cx="29416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04034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ytuł i punktor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31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572500"/>
            <a:ext cx="3051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marL="0" marR="0" lvl="0" indent="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rtl="0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marL="469900" marR="0" lvl="0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355600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rtl="0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176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1644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>
                <a:sym typeface="Aller"/>
              </a:rPr>
              <a:t>Tekst tytułowy</a:t>
            </a: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>
                <a:sym typeface="Roboto Regular"/>
              </a:rPr>
              <a:t>Treść - poziom 1</a:t>
            </a:r>
          </a:p>
          <a:p>
            <a:pPr lvl="1"/>
            <a:r>
              <a:rPr lang="pl-PL" altLang="pl-PL" smtClean="0">
                <a:sym typeface="Roboto Regular"/>
              </a:rPr>
              <a:t>Treść - poziom 2</a:t>
            </a:r>
          </a:p>
          <a:p>
            <a:pPr lvl="2"/>
            <a:r>
              <a:rPr lang="pl-PL" altLang="pl-PL" smtClean="0">
                <a:sym typeface="Roboto Regular"/>
              </a:rPr>
              <a:t>Treść - poziom 3</a:t>
            </a:r>
          </a:p>
          <a:p>
            <a:pPr lvl="3"/>
            <a:r>
              <a:rPr lang="pl-PL" altLang="pl-PL" smtClean="0">
                <a:sym typeface="Roboto Regular"/>
              </a:rPr>
              <a:t>Treść - poziom 4</a:t>
            </a:r>
          </a:p>
          <a:p>
            <a:pPr lvl="4"/>
            <a:r>
              <a:rPr lang="pl-PL" altLang="pl-PL" smtClean="0">
                <a:sym typeface="Roboto Regular"/>
              </a:rPr>
              <a:t>Treść - poziom 5</a:t>
            </a:r>
          </a:p>
        </p:txBody>
      </p:sp>
      <p:pic>
        <p:nvPicPr>
          <p:cNvPr id="1028" name="pasted-image.t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54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71" r:id="rId4"/>
    <p:sldLayoutId id="2147483972" r:id="rId5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584200" rtl="0" eaLnBrk="0" fontAlgn="base" hangingPunct="0">
        <a:lnSpc>
          <a:spcPct val="90000"/>
        </a:lnSpc>
        <a:spcBef>
          <a:spcPts val="1600"/>
        </a:spcBef>
        <a:spcAft>
          <a:spcPct val="0"/>
        </a:spcAft>
        <a:defRPr sz="480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1pPr>
      <a:lvl2pPr algn="ctr" defTabSz="584200" rtl="0" eaLnBrk="0" fontAlgn="base" hangingPunct="0">
        <a:lnSpc>
          <a:spcPct val="90000"/>
        </a:lnSpc>
        <a:spcBef>
          <a:spcPts val="1600"/>
        </a:spcBef>
        <a:spcAft>
          <a:spcPct val="0"/>
        </a:spcAft>
        <a:defRPr sz="480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2pPr>
      <a:lvl3pPr algn="ctr" defTabSz="584200" rtl="0" eaLnBrk="0" fontAlgn="base" hangingPunct="0">
        <a:lnSpc>
          <a:spcPct val="90000"/>
        </a:lnSpc>
        <a:spcBef>
          <a:spcPts val="1600"/>
        </a:spcBef>
        <a:spcAft>
          <a:spcPct val="0"/>
        </a:spcAft>
        <a:defRPr sz="480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3pPr>
      <a:lvl4pPr algn="ctr" defTabSz="584200" rtl="0" eaLnBrk="0" fontAlgn="base" hangingPunct="0">
        <a:lnSpc>
          <a:spcPct val="90000"/>
        </a:lnSpc>
        <a:spcBef>
          <a:spcPts val="1600"/>
        </a:spcBef>
        <a:spcAft>
          <a:spcPct val="0"/>
        </a:spcAft>
        <a:defRPr sz="480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4pPr>
      <a:lvl5pPr algn="ctr" defTabSz="584200" rtl="0" eaLnBrk="0" fontAlgn="base" hangingPunct="0">
        <a:lnSpc>
          <a:spcPct val="90000"/>
        </a:lnSpc>
        <a:spcBef>
          <a:spcPts val="1600"/>
        </a:spcBef>
        <a:spcAft>
          <a:spcPct val="0"/>
        </a:spcAft>
        <a:defRPr sz="480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5pPr>
      <a:lvl6pPr indent="11430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6pPr>
      <a:lvl7pPr indent="1371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7pPr>
      <a:lvl8pPr indent="1600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8pPr>
      <a:lvl9pPr indent="1828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9pPr>
    </p:titleStyle>
    <p:bodyStyle>
      <a:lvl1pPr marL="469900" indent="-469900" algn="l" defTabSz="584200" rtl="0" eaLnBrk="0" fontAlgn="base" hangingPunct="0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1pPr>
      <a:lvl2pPr marL="782638" indent="-312738" algn="l" defTabSz="584200" rtl="0" eaLnBrk="0" fontAlgn="base" hangingPunct="0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2pPr>
      <a:lvl3pPr marL="1252538" indent="-312738" algn="l" defTabSz="584200" rtl="0" eaLnBrk="0" fontAlgn="base" hangingPunct="0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3pPr>
      <a:lvl4pPr marL="1722438" indent="-312738" algn="l" defTabSz="584200" rtl="0" eaLnBrk="0" fontAlgn="base" hangingPunct="0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4pPr>
      <a:lvl5pPr marL="2192338" indent="-312738" algn="l" defTabSz="584200" rtl="0" eaLnBrk="0" fontAlgn="base" hangingPunct="0">
        <a:spcBef>
          <a:spcPts val="2200"/>
        </a:spcBef>
        <a:spcAft>
          <a:spcPct val="0"/>
        </a:spcAft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5pPr>
      <a:lvl6pPr marL="26627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6pPr>
      <a:lvl7pPr marL="31326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7pPr>
      <a:lvl8pPr marL="36025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8pPr>
      <a:lvl9pPr marL="40724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71"/>
          <p:cNvSpPr txBox="1">
            <a:spLocks/>
          </p:cNvSpPr>
          <p:nvPr/>
        </p:nvSpPr>
        <p:spPr>
          <a:xfrm>
            <a:off x="604838" y="7339965"/>
            <a:ext cx="11938000" cy="2413000"/>
          </a:xfrm>
          <a:prstGeom prst="rect">
            <a:avLst/>
          </a:prstGeom>
        </p:spPr>
        <p:txBody>
          <a:bodyPr/>
          <a:lstStyle>
            <a:lvl1pPr algn="ctr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>
                <a:solidFill>
                  <a:srgbClr val="414241"/>
                </a:solidFill>
                <a:latin typeface="Roboto Bold"/>
                <a:ea typeface="Aller"/>
                <a:cs typeface="Roboto Bold"/>
                <a:sym typeface="Aller"/>
              </a:defRPr>
            </a:lvl1pPr>
            <a:lvl2pPr algn="ctr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>
                <a:solidFill>
                  <a:srgbClr val="414241"/>
                </a:solidFill>
                <a:latin typeface="Roboto Bold"/>
                <a:ea typeface="Aller"/>
                <a:cs typeface="Roboto Bold"/>
                <a:sym typeface="Aller"/>
              </a:defRPr>
            </a:lvl2pPr>
            <a:lvl3pPr algn="ctr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>
                <a:solidFill>
                  <a:srgbClr val="414241"/>
                </a:solidFill>
                <a:latin typeface="Roboto Bold"/>
                <a:ea typeface="Aller"/>
                <a:cs typeface="Roboto Bold"/>
                <a:sym typeface="Aller"/>
              </a:defRPr>
            </a:lvl3pPr>
            <a:lvl4pPr algn="ctr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>
                <a:solidFill>
                  <a:srgbClr val="414241"/>
                </a:solidFill>
                <a:latin typeface="Roboto Bold"/>
                <a:ea typeface="Aller"/>
                <a:cs typeface="Roboto Bold"/>
                <a:sym typeface="Aller"/>
              </a:defRPr>
            </a:lvl4pPr>
            <a:lvl5pPr algn="ctr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>
                <a:solidFill>
                  <a:srgbClr val="414241"/>
                </a:solidFill>
                <a:latin typeface="Roboto Bold"/>
                <a:ea typeface="Aller"/>
                <a:cs typeface="Roboto Bold"/>
                <a:sym typeface="Aller"/>
              </a:defRPr>
            </a:lvl5pPr>
            <a:lvl6pPr indent="11430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16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6002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8800" defTabSz="584200" eaLnBrk="1" hangingPunct="1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pPr eaLnBrk="1" hangingPunct="1">
              <a:spcAft>
                <a:spcPts val="1200"/>
              </a:spcAft>
              <a:defRPr/>
            </a:pPr>
            <a:r>
              <a:rPr lang="pl-PL" altLang="pl-PL" sz="6200" b="1" kern="0" dirty="0" smtClean="0">
                <a:solidFill>
                  <a:srgbClr val="304F88"/>
                </a:solidFill>
              </a:rPr>
              <a:t>Wspieramy i współpracujemy!</a:t>
            </a:r>
          </a:p>
          <a:p>
            <a:pPr eaLnBrk="1" hangingPunct="1">
              <a:defRPr/>
            </a:pPr>
            <a:r>
              <a:rPr lang="pl-PL" altLang="pl-PL" b="1" kern="0" dirty="0" smtClean="0">
                <a:solidFill>
                  <a:srgbClr val="90CC71"/>
                </a:solidFill>
              </a:rPr>
              <a:t>Miasto Nowy Sącz i powiat nowosądecki</a:t>
            </a:r>
          </a:p>
        </p:txBody>
      </p:sp>
      <p:pic>
        <p:nvPicPr>
          <p:cNvPr id="14342" name="pasted-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60" y="274320"/>
            <a:ext cx="10071554" cy="671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262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2679700" y="458162"/>
            <a:ext cx="8369300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Mieszkańcy ziemi sądeckiej</a:t>
            </a:r>
            <a:endParaRPr lang="pl-PL" sz="3791" dirty="0">
              <a:solidFill>
                <a:srgbClr val="009FD5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523111" y="1848454"/>
            <a:ext cx="6238099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Wysoki przyrost naturalny ludności</a:t>
            </a:r>
            <a:endParaRPr lang="pl-PL" b="1" dirty="0">
              <a:solidFill>
                <a:srgbClr val="009FD5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Shape 432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423863"/>
            <a:ext cx="1260475" cy="126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7624494" y="4580144"/>
            <a:ext cx="5015072" cy="461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pl-PL" sz="2200" dirty="0" smtClean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310817" y="2971716"/>
            <a:ext cx="5711820" cy="17173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Przyrost naturalny na 1000 mieszkańców</a:t>
            </a:r>
          </a:p>
          <a:p>
            <a:pPr>
              <a:lnSpc>
                <a:spcPct val="120000"/>
              </a:lnSpc>
            </a:pP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latach 2010-2016:</a:t>
            </a:r>
          </a:p>
          <a:p>
            <a:pPr>
              <a:lnSpc>
                <a:spcPct val="120000"/>
              </a:lnSpc>
            </a:pP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powiecie nowosądeckim </a:t>
            </a:r>
            <a:r>
              <a:rPr lang="pl-PL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5,1</a:t>
            </a:r>
            <a:r>
              <a:rPr lang="pl-PL" sz="20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(1 miejsce)</a:t>
            </a:r>
          </a:p>
          <a:p>
            <a:pPr>
              <a:lnSpc>
                <a:spcPct val="120000"/>
              </a:lnSpc>
            </a:pP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Nowym Sączu </a:t>
            </a:r>
            <a:r>
              <a:rPr lang="pl-PL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2,3</a:t>
            </a:r>
            <a:r>
              <a:rPr lang="pl-PL" sz="20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(7 miejsce)</a:t>
            </a:r>
            <a:endParaRPr lang="pl-PL" b="1" dirty="0">
              <a:solidFill>
                <a:srgbClr val="009FD5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7017169" y="7377348"/>
            <a:ext cx="5987631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Łabowa 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9,64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‰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l-PL" sz="1800" b="1" u="sng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1 lokata w województwie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Podegrodzie 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7,42</a:t>
            </a:r>
            <a:r>
              <a:rPr lang="pl-PL" sz="18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(3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lokata) </a:t>
            </a:r>
            <a:endParaRPr lang="pl-PL" sz="1800" b="1" dirty="0" smtClean="0">
              <a:solidFill>
                <a:srgbClr val="009FD5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Łososina Dolna 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7,23</a:t>
            </a:r>
            <a:r>
              <a:rPr lang="pl-PL" sz="18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(5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lokata) </a:t>
            </a:r>
            <a:endParaRPr lang="pl-PL" sz="1800" b="1" dirty="0" smtClean="0">
              <a:solidFill>
                <a:srgbClr val="009FD5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Grybów 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7,22</a:t>
            </a:r>
            <a:r>
              <a:rPr lang="pl-PL" sz="18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(6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lokata) </a:t>
            </a:r>
            <a:endParaRPr lang="pl-PL" sz="1800" b="1" dirty="0">
              <a:solidFill>
                <a:srgbClr val="009FD5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Kamionka Wielka 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6,61</a:t>
            </a:r>
            <a:r>
              <a:rPr lang="pl-PL" sz="18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(7 lokata)</a:t>
            </a:r>
          </a:p>
          <a:p>
            <a:pPr>
              <a:lnSpc>
                <a:spcPct val="120000"/>
              </a:lnSpc>
            </a:pPr>
            <a:r>
              <a:rPr lang="pl-PL" sz="18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Nawojowa 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6,31</a:t>
            </a:r>
            <a:r>
              <a:rPr lang="pl-PL" sz="1800" b="1" dirty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‰</a:t>
            </a:r>
            <a:r>
              <a:rPr lang="pl-PL" sz="18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(9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lokata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l-PL" sz="18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7017169" y="4960053"/>
            <a:ext cx="54129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6 powiatów i 45 gmin w województwie </a:t>
            </a:r>
            <a:r>
              <a:rPr lang="pl-PL" sz="2200" b="1" dirty="0" smtClean="0">
                <a:solidFill>
                  <a:srgbClr val="009FD5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odnotowało ujemny przyrost naturalny</a:t>
            </a:r>
          </a:p>
        </p:txBody>
      </p:sp>
      <p:sp>
        <p:nvSpPr>
          <p:cNvPr id="2" name="Prostokąt 1"/>
          <p:cNvSpPr/>
          <p:nvPr/>
        </p:nvSpPr>
        <p:spPr>
          <a:xfrm>
            <a:off x="6474332" y="6488113"/>
            <a:ext cx="5384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latach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2010-2016 najwyższy przyrost naturalny z terenu powiatu nowosądeckiego odnotowały:</a:t>
            </a:r>
            <a:endParaRPr lang="pl-PL" sz="18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57" y="2971716"/>
            <a:ext cx="6098163" cy="5387964"/>
          </a:xfrm>
          <a:prstGeom prst="rect">
            <a:avLst/>
          </a:prstGeom>
        </p:spPr>
      </p:pic>
      <p:sp>
        <p:nvSpPr>
          <p:cNvPr id="3" name="Elipsa 2"/>
          <p:cNvSpPr/>
          <p:nvPr/>
        </p:nvSpPr>
        <p:spPr>
          <a:xfrm>
            <a:off x="3523111" y="5939031"/>
            <a:ext cx="1890246" cy="1851471"/>
          </a:xfrm>
          <a:prstGeom prst="ellipse">
            <a:avLst/>
          </a:prstGeom>
          <a:noFill/>
          <a:ln w="38100" cap="flat">
            <a:solidFill>
              <a:srgbClr val="FFC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6166949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1" y="3307080"/>
            <a:ext cx="6059216" cy="5174775"/>
          </a:xfrm>
          <a:prstGeom prst="rect">
            <a:avLst/>
          </a:prstGeom>
        </p:spPr>
      </p:pic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2247790" y="382097"/>
            <a:ext cx="9572754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Przedsiębiorczość</a:t>
            </a:r>
            <a:endParaRPr lang="pl-PL" sz="3791" dirty="0">
              <a:solidFill>
                <a:srgbClr val="009FD5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003532" y="1474066"/>
            <a:ext cx="1122434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Prężnie rozwijający się gospodarczo powiat w Małopolsce</a:t>
            </a:r>
            <a:endParaRPr lang="pl-PL" b="1" dirty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990954" y="2279492"/>
            <a:ext cx="7484766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Przyrost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podmiotów gospodarczych w okresie 2010-2017 </a:t>
            </a:r>
            <a:b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powiecie nowosądeckim </a:t>
            </a:r>
            <a:r>
              <a:rPr lang="pl-PL" sz="20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l-PL" sz="23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20,3% (4 lokata 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Małopolsce), a w Nowym Sączu o </a:t>
            </a:r>
            <a:r>
              <a:rPr lang="pl-PL" sz="2300" b="1" dirty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5,3</a:t>
            </a:r>
            <a:r>
              <a:rPr lang="pl-PL" sz="23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pl-PL" sz="23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8498381" y="7751500"/>
            <a:ext cx="3322163" cy="1723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7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Gminie Rytro - o </a:t>
            </a:r>
            <a:r>
              <a:rPr lang="pl-PL" sz="17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46,4%</a:t>
            </a:r>
            <a:r>
              <a:rPr lang="pl-PL" sz="1700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pl-PL" sz="17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Łabowa - o </a:t>
            </a:r>
            <a:r>
              <a:rPr lang="pl-PL" sz="17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43,2%</a:t>
            </a:r>
            <a:r>
              <a:rPr lang="pl-PL" sz="17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700" b="1" dirty="0" smtClean="0">
              <a:solidFill>
                <a:srgbClr val="009FD5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pl-PL" sz="17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Podegrodzie – o </a:t>
            </a:r>
            <a:r>
              <a:rPr lang="pl-PL" sz="17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36,6%</a:t>
            </a:r>
            <a:r>
              <a:rPr lang="pl-PL" sz="1700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700" b="1" dirty="0" smtClean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pl-PL" sz="17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Korzenna - o </a:t>
            </a:r>
            <a:r>
              <a:rPr lang="pl-PL" sz="17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35,9%</a:t>
            </a:r>
          </a:p>
          <a:p>
            <a:pPr>
              <a:lnSpc>
                <a:spcPct val="120000"/>
              </a:lnSpc>
            </a:pPr>
            <a:r>
              <a:rPr lang="pl-PL" sz="17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Gmina Nawojowa - o </a:t>
            </a:r>
            <a:r>
              <a:rPr lang="pl-PL" sz="17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34,7%</a:t>
            </a:r>
            <a:endParaRPr lang="pl-PL" sz="1700" dirty="0" smtClean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698886" y="3832310"/>
            <a:ext cx="6117953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16,1 tys. 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firm 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zarejestrowanych na koniec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2017 r. w powiecie nowosądeckim (</a:t>
            </a:r>
            <a:r>
              <a:rPr lang="pl-PL" sz="20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5 lokata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b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pl-PL" b="1" dirty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9,9 tys.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firm w Nowym Sączu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6698887" y="5450370"/>
            <a:ext cx="583500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strukturze podmiotów powiatu nowosądeckiego dominują podmioty sekcji „</a:t>
            </a:r>
            <a:r>
              <a:rPr lang="pl-PL" sz="2000" b="1" dirty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Budownictwo” - </a:t>
            </a:r>
            <a:r>
              <a:rPr lang="pl-PL" b="1" dirty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28,8%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l-PL" sz="20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 miejsce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województwie)</a:t>
            </a:r>
            <a:endParaRPr lang="pl-PL" sz="20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409327" y="7103373"/>
            <a:ext cx="572377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6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Najwyższy przyrost liczby firm w okresie 2010-2016 odnotowano w:</a:t>
            </a:r>
            <a:endParaRPr lang="pl-PL" sz="1600" dirty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Elipsa 16"/>
          <p:cNvSpPr/>
          <p:nvPr/>
        </p:nvSpPr>
        <p:spPr>
          <a:xfrm>
            <a:off x="3763624" y="6365435"/>
            <a:ext cx="1460500" cy="1387068"/>
          </a:xfrm>
          <a:prstGeom prst="ellipse">
            <a:avLst/>
          </a:prstGeom>
          <a:noFill/>
          <a:ln w="38100" cap="flat">
            <a:solidFill>
              <a:srgbClr val="FFC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5" name="Shape 266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32" y="140307"/>
            <a:ext cx="1459156" cy="146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6950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1994566" y="329489"/>
            <a:ext cx="9572754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Przedsiębiorczy region</a:t>
            </a:r>
            <a:endParaRPr lang="pl-PL" sz="3791" dirty="0">
              <a:solidFill>
                <a:srgbClr val="009FD5"/>
              </a:solidFill>
            </a:endParaRPr>
          </a:p>
        </p:txBody>
      </p:sp>
      <p:pic>
        <p:nvPicPr>
          <p:cNvPr id="13" name="Shape 362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79" y="261652"/>
            <a:ext cx="1222787" cy="122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6488122" y="6495736"/>
            <a:ext cx="6530955" cy="461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l-PL" sz="2200" b="1" dirty="0">
                <a:solidFill>
                  <a:srgbClr val="CC006A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Systematyczny </a:t>
            </a:r>
            <a:r>
              <a:rPr lang="pl-PL" sz="2200" b="1" dirty="0" smtClean="0">
                <a:solidFill>
                  <a:srgbClr val="CC006A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napływ kapitału zagranicznego </a:t>
            </a:r>
            <a:endParaRPr lang="pl-PL" sz="2200" b="1" dirty="0">
              <a:solidFill>
                <a:srgbClr val="CC006A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6502400" y="7272649"/>
            <a:ext cx="6180086" cy="937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200" b="1" dirty="0" smtClean="0">
                <a:solidFill>
                  <a:srgbClr val="CC006A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Ponad 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570 mln USD</a:t>
            </a: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bezpośrednich inwestycji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zagranicznych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od 1989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335292" y="2296609"/>
            <a:ext cx="6299511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800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strefy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aktywności gospodarczej </a:t>
            </a:r>
            <a:endParaRPr lang="pl-PL" sz="2200" dirty="0" smtClean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powierzchni około </a:t>
            </a: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30 ha</a:t>
            </a:r>
            <a:endParaRPr lang="pl-PL" sz="2200" b="1" dirty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991134" y="8331946"/>
            <a:ext cx="652761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b="1" dirty="0" smtClean="0">
                <a:solidFill>
                  <a:srgbClr val="CC006A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175</a:t>
            </a: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firm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z kapitałem zagranicznym w 2017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roku działających na terenie powiatu nowosądeckiego </a:t>
            </a:r>
            <a:b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i m. Nowy Sącz </a:t>
            </a:r>
            <a:endParaRPr lang="pl-PL" sz="22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694845" y="2353759"/>
            <a:ext cx="6502400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Budowa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SAG w gm.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Stary Sącz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</a:p>
          <a:p>
            <a:pPr algn="ctr">
              <a:lnSpc>
                <a:spcPct val="120000"/>
              </a:lnSpc>
            </a:pP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1,5 mln zł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o powierzchni </a:t>
            </a: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3,5 ha</a:t>
            </a:r>
            <a:endParaRPr lang="pl-PL" b="1" dirty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097943" y="3584342"/>
            <a:ext cx="65024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405  mln euro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wartość eksportu w 2016 roku, </a:t>
            </a:r>
            <a:b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tym </a:t>
            </a:r>
            <a:r>
              <a:rPr lang="pl-PL" b="1" dirty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256 </a:t>
            </a: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mln </a:t>
            </a:r>
            <a:r>
              <a:rPr lang="pl-PL" b="1" dirty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euro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to eksport z Nowego Sącza </a:t>
            </a:r>
            <a:endParaRPr lang="pl-PL" sz="22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6502400" y="4998671"/>
            <a:ext cx="65024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56%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ynamika eksportu w Nowym Sączu w latach 2013-2016 (</a:t>
            </a: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4 lokata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w Małopolsce)</a:t>
            </a:r>
            <a:endParaRPr lang="pl-PL" sz="22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Obraz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" y="3699839"/>
            <a:ext cx="5942874" cy="44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Elipsa 18"/>
          <p:cNvSpPr/>
          <p:nvPr/>
        </p:nvSpPr>
        <p:spPr>
          <a:xfrm>
            <a:off x="3815925" y="6127272"/>
            <a:ext cx="1568875" cy="1478213"/>
          </a:xfrm>
          <a:prstGeom prst="ellipse">
            <a:avLst/>
          </a:prstGeom>
          <a:noFill/>
          <a:ln w="38100" cap="flat">
            <a:solidFill>
              <a:srgbClr val="CC006A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003532" y="1474066"/>
            <a:ext cx="1122434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dirty="0" smtClean="0">
                <a:solidFill>
                  <a:srgbClr val="304F88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Partner dla krajowego i zagranicznego kapitału</a:t>
            </a:r>
            <a:endParaRPr lang="pl-PL" b="1" dirty="0">
              <a:solidFill>
                <a:srgbClr val="304F88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879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1894854" y="236500"/>
            <a:ext cx="9333523" cy="1219200"/>
          </a:xfrm>
        </p:spPr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pl-PL" sz="3800" dirty="0" smtClean="0"/>
              <a:t>Fundusze europejskie </a:t>
            </a:r>
            <a:r>
              <a:rPr lang="pl-PL" sz="3800" kern="1200" dirty="0" smtClean="0">
                <a:solidFill>
                  <a:srgbClr val="90CC71"/>
                </a:solidFill>
                <a:sym typeface="Palatino"/>
              </a:rPr>
              <a:t>okres 2007-2013</a:t>
            </a:r>
            <a:endParaRPr lang="pl-PL" sz="3800" kern="1200" dirty="0">
              <a:solidFill>
                <a:srgbClr val="90CC71"/>
              </a:solidFill>
              <a:sym typeface="Palatino"/>
            </a:endParaRPr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4839109" y="1990480"/>
            <a:ext cx="6820468" cy="828638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200" b="1" kern="1200" dirty="0" smtClean="0">
                <a:solidFill>
                  <a:srgbClr val="90CC71"/>
                </a:solidFill>
                <a:sym typeface="Palatino"/>
              </a:rPr>
              <a:t>173</a:t>
            </a:r>
            <a:r>
              <a:rPr lang="pl-PL" sz="2200" kern="1200" dirty="0" smtClean="0">
                <a:solidFill>
                  <a:srgbClr val="90CC71"/>
                </a:solidFill>
                <a:sym typeface="Palatino"/>
              </a:rPr>
              <a:t> </a:t>
            </a:r>
            <a:r>
              <a:rPr lang="pl-PL" sz="2200" kern="1200" dirty="0" smtClean="0">
                <a:solidFill>
                  <a:srgbClr val="414241"/>
                </a:solidFill>
                <a:sym typeface="Palatino"/>
              </a:rPr>
              <a:t>beneficjentów z powiatu nowosądeckiego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pl-PL" sz="2200" b="1" kern="1200" dirty="0" smtClean="0">
                <a:solidFill>
                  <a:srgbClr val="90CC71"/>
                </a:solidFill>
                <a:sym typeface="Palatino"/>
              </a:rPr>
              <a:t>136</a:t>
            </a:r>
            <a:r>
              <a:rPr lang="pl-PL" sz="2200" kern="1200" dirty="0" smtClean="0">
                <a:solidFill>
                  <a:srgbClr val="90CC71"/>
                </a:solidFill>
                <a:sym typeface="Palatino"/>
              </a:rPr>
              <a:t> </a:t>
            </a:r>
            <a:r>
              <a:rPr lang="pl-PL" sz="2200" kern="1200" dirty="0">
                <a:solidFill>
                  <a:srgbClr val="414241"/>
                </a:solidFill>
                <a:sym typeface="Palatino"/>
              </a:rPr>
              <a:t>beneficjentów z </a:t>
            </a:r>
            <a:r>
              <a:rPr lang="pl-PL" sz="2200" kern="1200" dirty="0" smtClean="0">
                <a:solidFill>
                  <a:srgbClr val="414241"/>
                </a:solidFill>
                <a:sym typeface="Palatino"/>
              </a:rPr>
              <a:t>miasta Nowy Sącz</a:t>
            </a:r>
            <a:endParaRPr sz="2200" kern="1200" dirty="0">
              <a:solidFill>
                <a:srgbClr val="414241"/>
              </a:solidFill>
              <a:sym typeface="Palatino"/>
            </a:endParaRPr>
          </a:p>
        </p:txBody>
      </p:sp>
      <p:sp>
        <p:nvSpPr>
          <p:cNvPr id="46084" name="Shape 233"/>
          <p:cNvSpPr txBox="1">
            <a:spLocks noChangeArrowheads="1"/>
          </p:cNvSpPr>
          <p:nvPr/>
        </p:nvSpPr>
        <p:spPr bwMode="auto">
          <a:xfrm>
            <a:off x="7728662" y="3331086"/>
            <a:ext cx="4811681" cy="8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lnSpc>
                <a:spcPct val="130000"/>
              </a:lnSpc>
            </a:pPr>
            <a:r>
              <a:rPr lang="pl-PL" altLang="pl-PL" sz="2200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764</a:t>
            </a:r>
            <a:r>
              <a:rPr lang="pl-PL" altLang="pl-PL" sz="2200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zrealizowane</a:t>
            </a:r>
            <a:r>
              <a:rPr lang="pl-PL" altLang="pl-PL" sz="2200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projekty na terenie powiatu nowosądeckiego i m. Nowy Sącz, w tym </a:t>
            </a:r>
            <a:r>
              <a:rPr lang="pl-PL" altLang="pl-PL" sz="2200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242</a:t>
            </a:r>
            <a:r>
              <a:rPr lang="pl-PL" altLang="pl-PL" sz="2200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z MRPO </a:t>
            </a:r>
            <a:endParaRPr lang="pl-PL" altLang="pl-PL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024823" y="5259215"/>
            <a:ext cx="4675177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200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2,2 mld zł </a:t>
            </a:r>
            <a:r>
              <a:rPr lang="pl-PL" altLang="pl-PL" sz="22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– wartość </a:t>
            </a: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projektów zrealizowanych na terenie Nowego Sącza i powiatu nowosądeckiego, przy dofinansowaniu unijnym </a:t>
            </a:r>
          </a:p>
          <a:p>
            <a:pPr>
              <a:lnSpc>
                <a:spcPct val="130000"/>
              </a:lnSpc>
            </a:pP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 kwocie </a:t>
            </a:r>
            <a:r>
              <a:rPr lang="pl-PL" altLang="pl-PL" sz="2200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1,3 mld zł</a:t>
            </a:r>
            <a:endParaRPr lang="pl-PL" altLang="pl-PL" sz="2200" b="1" dirty="0">
              <a:solidFill>
                <a:srgbClr val="90CC7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223657" y="8176837"/>
            <a:ext cx="8621151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 ramach MRPO zrealizowano projekty o wartości </a:t>
            </a:r>
            <a:r>
              <a:rPr lang="pl-PL" altLang="pl-PL" sz="2200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820,3 mln zł</a:t>
            </a: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, dofinansowanych z Unii w wysokości </a:t>
            </a:r>
            <a:r>
              <a:rPr lang="pl-PL" altLang="pl-PL" sz="2200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  <a:sym typeface="Roboto"/>
              </a:rPr>
              <a:t>412,2 mln zł</a:t>
            </a:r>
            <a:endParaRPr lang="pl-PL" altLang="pl-PL" sz="2200" b="1" dirty="0">
              <a:solidFill>
                <a:srgbClr val="90CC7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23930"/>
            <a:ext cx="7360920" cy="5652907"/>
          </a:xfrm>
          <a:prstGeom prst="rect">
            <a:avLst/>
          </a:prstGeom>
        </p:spPr>
      </p:pic>
      <p:pic>
        <p:nvPicPr>
          <p:cNvPr id="10" name="Shape 345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r="1427"/>
          <a:stretch>
            <a:fillRect/>
          </a:stretch>
        </p:blipFill>
        <p:spPr bwMode="auto">
          <a:xfrm>
            <a:off x="304800" y="21745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hape 232"/>
          <p:cNvSpPr txBox="1">
            <a:spLocks/>
          </p:cNvSpPr>
          <p:nvPr/>
        </p:nvSpPr>
        <p:spPr bwMode="auto">
          <a:xfrm>
            <a:off x="2460697" y="1284644"/>
            <a:ext cx="682046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469900" marR="0" lvl="0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200" b="1" dirty="0" smtClean="0">
                <a:solidFill>
                  <a:srgbClr val="90CC71"/>
                </a:solidFill>
                <a:sym typeface="Palatino"/>
              </a:rPr>
              <a:t>Aktywny beneficjent środków unijnych </a:t>
            </a:r>
            <a:endParaRPr lang="pl-PL" sz="2200" b="1" kern="1200" dirty="0">
              <a:solidFill>
                <a:srgbClr val="90CC71"/>
              </a:solidFill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849748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Shape 233"/>
          <p:cNvSpPr txBox="1">
            <a:spLocks noChangeArrowheads="1"/>
          </p:cNvSpPr>
          <p:nvPr/>
        </p:nvSpPr>
        <p:spPr bwMode="auto">
          <a:xfrm>
            <a:off x="181907" y="1713208"/>
            <a:ext cx="5638322" cy="8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lnSpc>
                <a:spcPct val="130000"/>
              </a:lnSpc>
            </a:pP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Struktura wartości </a:t>
            </a:r>
            <a:r>
              <a:rPr lang="pl-PL" altLang="pl-PL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projektów zrealizowanych w powiecie </a:t>
            </a: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nowosądeckim i mieście Nowy Sącz wg </a:t>
            </a:r>
            <a:r>
              <a:rPr lang="pl-PL" altLang="pl-PL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obszarów tematycznych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6333714" y="1706576"/>
            <a:ext cx="497291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Wartość i dofinansowanie projektów zrealizowanych </a:t>
            </a:r>
            <a:b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 gminach powiatu nowosądeckiego </a:t>
            </a:r>
            <a:endParaRPr lang="pl-PL" altLang="pl-PL" sz="14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Shape 231"/>
          <p:cNvSpPr txBox="1">
            <a:spLocks/>
          </p:cNvSpPr>
          <p:nvPr/>
        </p:nvSpPr>
        <p:spPr bwMode="auto">
          <a:xfrm>
            <a:off x="2083777" y="207969"/>
            <a:ext cx="93335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marR="0" lvl="0" indent="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l-PL" sz="3800" kern="0" dirty="0" smtClean="0"/>
              <a:t>Fundusze europejskie </a:t>
            </a:r>
            <a:r>
              <a:rPr lang="pl-PL" sz="3800" kern="1200" dirty="0" smtClean="0">
                <a:solidFill>
                  <a:srgbClr val="90CC71"/>
                </a:solidFill>
                <a:sym typeface="Palatino"/>
              </a:rPr>
              <a:t>okres 2007-2013</a:t>
            </a:r>
            <a:endParaRPr lang="pl-PL" sz="3800" kern="1200" dirty="0">
              <a:solidFill>
                <a:srgbClr val="90CC71"/>
              </a:solidFill>
              <a:sym typeface="Palatino"/>
            </a:endParaRPr>
          </a:p>
        </p:txBody>
      </p:sp>
      <p:pic>
        <p:nvPicPr>
          <p:cNvPr id="7" name="Shape 34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r="1427"/>
          <a:stretch>
            <a:fillRect/>
          </a:stretch>
        </p:blipFill>
        <p:spPr bwMode="auto">
          <a:xfrm>
            <a:off x="330200" y="207969"/>
            <a:ext cx="13462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526280" y="8255085"/>
            <a:ext cx="799084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1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Wartość projektów zrealizowanych w mieście </a:t>
            </a:r>
            <a:r>
              <a:rPr lang="pl-PL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</a:rPr>
              <a:t>Nowy Sącz</a:t>
            </a:r>
            <a:r>
              <a:rPr lang="pl-PL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wyniosła </a:t>
            </a:r>
            <a:endParaRPr lang="pl-PL" sz="1800" dirty="0" smtClean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</a:rPr>
              <a:t>862,7 mln </a:t>
            </a:r>
            <a:r>
              <a:rPr lang="pl-PL" b="1" dirty="0">
                <a:solidFill>
                  <a:srgbClr val="90CC71"/>
                </a:solidFill>
                <a:latin typeface="Roboto"/>
                <a:ea typeface="Roboto"/>
                <a:cs typeface="Roboto"/>
              </a:rPr>
              <a:t>zł</a:t>
            </a:r>
            <a:r>
              <a:rPr lang="pl-PL" sz="2000" b="1" dirty="0">
                <a:solidFill>
                  <a:srgbClr val="90CC71"/>
                </a:solidFill>
                <a:latin typeface="Roboto"/>
                <a:ea typeface="Roboto"/>
                <a:cs typeface="Roboto"/>
              </a:rPr>
              <a:t>,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</a:t>
            </a:r>
            <a:endParaRPr lang="pl-PL" sz="1800" dirty="0" smtClean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dofinansowanie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ze środków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UE to </a:t>
            </a:r>
            <a:r>
              <a:rPr lang="pl-PL" b="1" dirty="0" smtClean="0">
                <a:solidFill>
                  <a:srgbClr val="90CC71"/>
                </a:solidFill>
                <a:latin typeface="Roboto"/>
                <a:ea typeface="Roboto"/>
                <a:cs typeface="Roboto"/>
              </a:rPr>
              <a:t>519,0 </a:t>
            </a:r>
            <a:r>
              <a:rPr lang="pl-PL" b="1" dirty="0">
                <a:solidFill>
                  <a:srgbClr val="90CC71"/>
                </a:solidFill>
                <a:latin typeface="Roboto"/>
                <a:ea typeface="Roboto"/>
                <a:cs typeface="Roboto"/>
              </a:rPr>
              <a:t>mln zł  </a:t>
            </a:r>
          </a:p>
        </p:txBody>
      </p:sp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3628080"/>
              </p:ext>
            </p:extLst>
          </p:nvPr>
        </p:nvGraphicFramePr>
        <p:xfrm>
          <a:off x="0" y="2220049"/>
          <a:ext cx="6407579" cy="5674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220986"/>
              </p:ext>
            </p:extLst>
          </p:nvPr>
        </p:nvGraphicFramePr>
        <p:xfrm>
          <a:off x="5562600" y="3197362"/>
          <a:ext cx="7442200" cy="5210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pole tekstowe 3"/>
          <p:cNvSpPr txBox="1"/>
          <p:nvPr/>
        </p:nvSpPr>
        <p:spPr>
          <a:xfrm>
            <a:off x="2248386" y="7824105"/>
            <a:ext cx="1910805" cy="37377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400" b="1" dirty="0"/>
              <a:t>powiat</a:t>
            </a:r>
            <a:r>
              <a:rPr lang="pl-PL" sz="1400" b="1" baseline="0" dirty="0"/>
              <a:t> nowosądecki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18820017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1219200" y="2886920"/>
            <a:ext cx="11247315" cy="6071883"/>
          </a:xfrm>
        </p:spPr>
        <p:txBody>
          <a:bodyPr lIns="0" tIns="0" rIns="0" bIns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2200" b="1" dirty="0">
                <a:solidFill>
                  <a:srgbClr val="90CC71"/>
                </a:solidFill>
              </a:rPr>
              <a:t>Modernizacja i rozbudowa systemu gospodarki </a:t>
            </a:r>
            <a:r>
              <a:rPr lang="pl-PL" sz="2200" b="1" dirty="0" err="1">
                <a:solidFill>
                  <a:srgbClr val="90CC71"/>
                </a:solidFill>
              </a:rPr>
              <a:t>wodno</a:t>
            </a:r>
            <a:r>
              <a:rPr lang="pl-PL" sz="2200" b="1" dirty="0">
                <a:solidFill>
                  <a:srgbClr val="90CC71"/>
                </a:solidFill>
              </a:rPr>
              <a:t> - ściekowej miasta Nowego Sącza z przyległymi terenami gmin </a:t>
            </a:r>
            <a:r>
              <a:rPr lang="pl-PL" sz="2200" b="1" dirty="0" smtClean="0">
                <a:solidFill>
                  <a:srgbClr val="90CC71"/>
                </a:solidFill>
              </a:rPr>
              <a:t>sąsiednich </a:t>
            </a:r>
          </a:p>
          <a:p>
            <a:pPr marL="469900" lvl="1" indent="0" algn="just">
              <a:spcBef>
                <a:spcPts val="0"/>
              </a:spcBef>
              <a:spcAft>
                <a:spcPts val="1700"/>
              </a:spcAft>
              <a:buNone/>
              <a:defRPr/>
            </a:pPr>
            <a:r>
              <a:rPr lang="pl-PL" sz="2200" dirty="0" smtClean="0">
                <a:solidFill>
                  <a:srgbClr val="414241"/>
                </a:solidFill>
              </a:rPr>
              <a:t>projekt w ramach POIŚ, realizowany na terenie </a:t>
            </a:r>
            <a:r>
              <a:rPr lang="pl-PL" sz="2200" b="1" dirty="0" smtClean="0">
                <a:solidFill>
                  <a:srgbClr val="304F88"/>
                </a:solidFill>
              </a:rPr>
              <a:t>miasta Nowego Sącza, i gmin Kamionka, Nawojowa, Stary Sącz </a:t>
            </a:r>
            <a:r>
              <a:rPr lang="pl-PL" sz="2200" dirty="0" smtClean="0">
                <a:solidFill>
                  <a:srgbClr val="414241"/>
                </a:solidFill>
              </a:rPr>
              <a:t>o wartości 310,1 mln </a:t>
            </a:r>
            <a:r>
              <a:rPr lang="pl-PL" sz="2200" dirty="0">
                <a:solidFill>
                  <a:srgbClr val="414241"/>
                </a:solidFill>
              </a:rPr>
              <a:t>zł </a:t>
            </a:r>
            <a:r>
              <a:rPr lang="pl-PL" sz="2200" dirty="0" smtClean="0">
                <a:solidFill>
                  <a:srgbClr val="414241"/>
                </a:solidFill>
              </a:rPr>
              <a:t>(UE: 170,9 mln zł)</a:t>
            </a:r>
            <a:endParaRPr lang="pl-PL" sz="2200" dirty="0">
              <a:solidFill>
                <a:srgbClr val="414241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2200" b="1" dirty="0">
                <a:solidFill>
                  <a:srgbClr val="90CC71"/>
                </a:solidFill>
              </a:rPr>
              <a:t>Ośrodek Onkologiczny Szpitala Specjalistycznego w Nowym Sączu wraz z przebudową pomieszczeń oraz zakupem wyposażenia dla potrzeb bloku </a:t>
            </a:r>
            <a:r>
              <a:rPr lang="pl-PL" sz="2200" b="1" dirty="0" smtClean="0">
                <a:solidFill>
                  <a:srgbClr val="90CC71"/>
                </a:solidFill>
              </a:rPr>
              <a:t>operacyjnego </a:t>
            </a:r>
          </a:p>
          <a:p>
            <a:pPr marL="449263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2200" dirty="0" smtClean="0">
                <a:solidFill>
                  <a:srgbClr val="414241"/>
                </a:solidFill>
              </a:rPr>
              <a:t>projekt </a:t>
            </a:r>
            <a:r>
              <a:rPr lang="pl-PL" sz="2200" dirty="0">
                <a:solidFill>
                  <a:srgbClr val="414241"/>
                </a:solidFill>
              </a:rPr>
              <a:t>w ramach </a:t>
            </a:r>
            <a:r>
              <a:rPr lang="pl-PL" sz="2200" dirty="0" smtClean="0">
                <a:solidFill>
                  <a:srgbClr val="414241"/>
                </a:solidFill>
              </a:rPr>
              <a:t>MRPO, </a:t>
            </a:r>
            <a:r>
              <a:rPr lang="pl-PL" sz="2200" dirty="0">
                <a:solidFill>
                  <a:srgbClr val="414241"/>
                </a:solidFill>
              </a:rPr>
              <a:t>realizowany na terenie </a:t>
            </a:r>
            <a:r>
              <a:rPr lang="pl-PL" sz="2200" b="1" dirty="0" smtClean="0">
                <a:solidFill>
                  <a:srgbClr val="304F88"/>
                </a:solidFill>
              </a:rPr>
              <a:t>Nowego </a:t>
            </a:r>
            <a:r>
              <a:rPr lang="pl-PL" sz="2200" b="1" dirty="0">
                <a:solidFill>
                  <a:srgbClr val="304F88"/>
                </a:solidFill>
              </a:rPr>
              <a:t>S</a:t>
            </a:r>
            <a:r>
              <a:rPr lang="pl-PL" sz="2200" b="1" dirty="0" smtClean="0">
                <a:solidFill>
                  <a:srgbClr val="304F88"/>
                </a:solidFill>
              </a:rPr>
              <a:t>ącza </a:t>
            </a:r>
            <a:r>
              <a:rPr lang="pl-PL" sz="2200" dirty="0" smtClean="0">
                <a:solidFill>
                  <a:srgbClr val="414241"/>
                </a:solidFill>
              </a:rPr>
              <a:t>o </a:t>
            </a:r>
            <a:r>
              <a:rPr lang="pl-PL" sz="2200" dirty="0">
                <a:solidFill>
                  <a:srgbClr val="414241"/>
                </a:solidFill>
              </a:rPr>
              <a:t>wartości </a:t>
            </a:r>
            <a:r>
              <a:rPr lang="pl-PL" sz="2200" dirty="0" smtClean="0">
                <a:solidFill>
                  <a:srgbClr val="414241"/>
                </a:solidFill>
              </a:rPr>
              <a:t/>
            </a:r>
            <a:br>
              <a:rPr lang="pl-PL" sz="2200" dirty="0" smtClean="0">
                <a:solidFill>
                  <a:srgbClr val="414241"/>
                </a:solidFill>
              </a:rPr>
            </a:br>
            <a:r>
              <a:rPr lang="pl-PL" sz="2200" dirty="0" smtClean="0">
                <a:solidFill>
                  <a:srgbClr val="414241"/>
                </a:solidFill>
              </a:rPr>
              <a:t>43,0 </a:t>
            </a:r>
            <a:r>
              <a:rPr lang="pl-PL" sz="2200" dirty="0">
                <a:solidFill>
                  <a:srgbClr val="414241"/>
                </a:solidFill>
              </a:rPr>
              <a:t>mln zł (UE: </a:t>
            </a:r>
            <a:r>
              <a:rPr lang="pl-PL" sz="2200" dirty="0" smtClean="0">
                <a:solidFill>
                  <a:srgbClr val="414241"/>
                </a:solidFill>
              </a:rPr>
              <a:t>24,9 </a:t>
            </a:r>
            <a:r>
              <a:rPr lang="pl-PL" sz="2200" dirty="0">
                <a:solidFill>
                  <a:srgbClr val="414241"/>
                </a:solidFill>
              </a:rPr>
              <a:t>mln zł</a:t>
            </a:r>
            <a:r>
              <a:rPr lang="pl-PL" sz="2200" dirty="0" smtClean="0">
                <a:solidFill>
                  <a:srgbClr val="414241"/>
                </a:solidFill>
              </a:rPr>
              <a:t>)</a:t>
            </a:r>
          </a:p>
          <a:p>
            <a:pPr marL="0" indent="0" algn="just">
              <a:spcBef>
                <a:spcPts val="1500"/>
              </a:spcBef>
              <a:spcAft>
                <a:spcPts val="0"/>
              </a:spcAft>
              <a:buNone/>
              <a:defRPr/>
            </a:pPr>
            <a:r>
              <a:rPr lang="pl-PL" sz="2200" b="1" dirty="0">
                <a:solidFill>
                  <a:srgbClr val="90CC71"/>
                </a:solidFill>
              </a:rPr>
              <a:t>Obwodnica </a:t>
            </a:r>
            <a:r>
              <a:rPr lang="pl-PL" sz="2200" b="1" dirty="0" smtClean="0">
                <a:solidFill>
                  <a:srgbClr val="90CC71"/>
                </a:solidFill>
              </a:rPr>
              <a:t>Muszyny </a:t>
            </a:r>
          </a:p>
          <a:p>
            <a:pPr marL="449263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2200" dirty="0" smtClean="0">
                <a:solidFill>
                  <a:srgbClr val="414241"/>
                </a:solidFill>
              </a:rPr>
              <a:t>projekt </a:t>
            </a:r>
            <a:r>
              <a:rPr lang="pl-PL" sz="2200" dirty="0">
                <a:solidFill>
                  <a:srgbClr val="414241"/>
                </a:solidFill>
              </a:rPr>
              <a:t>w ramach </a:t>
            </a:r>
            <a:r>
              <a:rPr lang="pl-PL" sz="2200" dirty="0" smtClean="0">
                <a:solidFill>
                  <a:srgbClr val="414241"/>
                </a:solidFill>
              </a:rPr>
              <a:t>MRPO, </a:t>
            </a:r>
            <a:r>
              <a:rPr lang="pl-PL" sz="2200" dirty="0">
                <a:solidFill>
                  <a:srgbClr val="414241"/>
                </a:solidFill>
              </a:rPr>
              <a:t>realizowany na terenie </a:t>
            </a:r>
            <a:r>
              <a:rPr lang="pl-PL" sz="2200" b="1" dirty="0" smtClean="0">
                <a:solidFill>
                  <a:srgbClr val="304F88"/>
                </a:solidFill>
              </a:rPr>
              <a:t>gm. Muszyna </a:t>
            </a:r>
            <a:r>
              <a:rPr lang="pl-PL" sz="2200" dirty="0" smtClean="0">
                <a:solidFill>
                  <a:srgbClr val="414241"/>
                </a:solidFill>
              </a:rPr>
              <a:t>o </a:t>
            </a:r>
            <a:r>
              <a:rPr lang="pl-PL" sz="2200" dirty="0">
                <a:solidFill>
                  <a:srgbClr val="414241"/>
                </a:solidFill>
              </a:rPr>
              <a:t>wartości </a:t>
            </a:r>
            <a:r>
              <a:rPr lang="pl-PL" sz="2200" dirty="0" smtClean="0">
                <a:solidFill>
                  <a:srgbClr val="414241"/>
                </a:solidFill>
              </a:rPr>
              <a:t/>
            </a:r>
            <a:br>
              <a:rPr lang="pl-PL" sz="2200" dirty="0" smtClean="0">
                <a:solidFill>
                  <a:srgbClr val="414241"/>
                </a:solidFill>
              </a:rPr>
            </a:br>
            <a:r>
              <a:rPr lang="pl-PL" sz="2200" dirty="0" smtClean="0">
                <a:solidFill>
                  <a:srgbClr val="414241"/>
                </a:solidFill>
              </a:rPr>
              <a:t>30,6 </a:t>
            </a:r>
            <a:r>
              <a:rPr lang="pl-PL" sz="2200" dirty="0">
                <a:solidFill>
                  <a:srgbClr val="414241"/>
                </a:solidFill>
              </a:rPr>
              <a:t>mln zł (UE: </a:t>
            </a:r>
            <a:r>
              <a:rPr lang="pl-PL" sz="2200" dirty="0" smtClean="0">
                <a:solidFill>
                  <a:srgbClr val="414241"/>
                </a:solidFill>
              </a:rPr>
              <a:t>23,5 </a:t>
            </a:r>
            <a:r>
              <a:rPr lang="pl-PL" sz="2200" dirty="0">
                <a:solidFill>
                  <a:srgbClr val="414241"/>
                </a:solidFill>
              </a:rPr>
              <a:t>mln zł)</a:t>
            </a:r>
          </a:p>
          <a:p>
            <a:pPr marL="0" indent="0" algn="just">
              <a:spcBef>
                <a:spcPts val="1500"/>
              </a:spcBef>
              <a:spcAft>
                <a:spcPts val="0"/>
              </a:spcAft>
              <a:buNone/>
              <a:defRPr/>
            </a:pPr>
            <a:r>
              <a:rPr lang="pl-PL" sz="2200" b="1" dirty="0">
                <a:solidFill>
                  <a:srgbClr val="90CC71"/>
                </a:solidFill>
              </a:rPr>
              <a:t>Uruchomienie innowacyjnego centrum leczenia i profilaktyki z wykorzystaniem </a:t>
            </a:r>
            <a:r>
              <a:rPr lang="pl-PL" sz="2200" b="1" dirty="0" smtClean="0">
                <a:solidFill>
                  <a:srgbClr val="90CC71"/>
                </a:solidFill>
              </a:rPr>
              <a:t>OZE</a:t>
            </a:r>
          </a:p>
          <a:p>
            <a:pPr marL="469900" lvl="1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2200" dirty="0" smtClean="0">
                <a:solidFill>
                  <a:srgbClr val="414241"/>
                </a:solidFill>
              </a:rPr>
              <a:t>projekt w ramach POIG, realizowany na terenie </a:t>
            </a:r>
            <a:r>
              <a:rPr lang="pl-PL" sz="2200" b="1" dirty="0" smtClean="0">
                <a:solidFill>
                  <a:srgbClr val="304F88"/>
                </a:solidFill>
              </a:rPr>
              <a:t>gm. Krynica Zdrój </a:t>
            </a:r>
            <a:r>
              <a:rPr lang="pl-PL" sz="2200" dirty="0" smtClean="0">
                <a:solidFill>
                  <a:srgbClr val="414241"/>
                </a:solidFill>
              </a:rPr>
              <a:t>o wartości </a:t>
            </a:r>
            <a:br>
              <a:rPr lang="pl-PL" sz="2200" dirty="0" smtClean="0">
                <a:solidFill>
                  <a:srgbClr val="414241"/>
                </a:solidFill>
              </a:rPr>
            </a:br>
            <a:r>
              <a:rPr lang="pl-PL" sz="2200" dirty="0" smtClean="0">
                <a:solidFill>
                  <a:srgbClr val="414241"/>
                </a:solidFill>
              </a:rPr>
              <a:t>22,5 mln zł (UE: 10,6 mln zł)</a:t>
            </a:r>
          </a:p>
          <a:p>
            <a:pPr marL="469900" lvl="1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pl-PL" sz="2200" dirty="0">
              <a:solidFill>
                <a:srgbClr val="414241"/>
              </a:solidFill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06852" y="1432293"/>
            <a:ext cx="10755087" cy="1219200"/>
          </a:xfrm>
        </p:spPr>
        <p:txBody>
          <a:bodyPr/>
          <a:lstStyle/>
          <a:p>
            <a:r>
              <a:rPr lang="pl-PL" sz="2400" b="0" dirty="0" smtClean="0"/>
              <a:t>Wybrane projekty okresu 2007-2013 zrealizowane na terenie </a:t>
            </a:r>
            <a:r>
              <a:rPr lang="pl-PL" sz="2400" b="0" dirty="0"/>
              <a:t>miasta </a:t>
            </a:r>
            <a:r>
              <a:rPr lang="pl-PL" sz="2400" b="0" dirty="0" smtClean="0"/>
              <a:t>Nowego Sącza i powiatu nowosądeckiego:</a:t>
            </a:r>
            <a:endParaRPr lang="pl-PL" sz="2400" b="0" dirty="0"/>
          </a:p>
        </p:txBody>
      </p:sp>
      <p:sp>
        <p:nvSpPr>
          <p:cNvPr id="9" name="Shape 231"/>
          <p:cNvSpPr txBox="1">
            <a:spLocks/>
          </p:cNvSpPr>
          <p:nvPr/>
        </p:nvSpPr>
        <p:spPr bwMode="auto">
          <a:xfrm>
            <a:off x="2299677" y="213093"/>
            <a:ext cx="93335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marR="0" lvl="0" indent="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l-PL" sz="3800" kern="0" dirty="0" smtClean="0"/>
              <a:t>Fundusze europejskie </a:t>
            </a:r>
            <a:r>
              <a:rPr lang="pl-PL" sz="3800" kern="1200" dirty="0" smtClean="0">
                <a:solidFill>
                  <a:srgbClr val="90CC71"/>
                </a:solidFill>
                <a:sym typeface="Palatino"/>
              </a:rPr>
              <a:t>okres 2007-2013</a:t>
            </a:r>
            <a:endParaRPr lang="pl-PL" sz="3800" kern="1200" dirty="0">
              <a:solidFill>
                <a:srgbClr val="90CC71"/>
              </a:solidFill>
              <a:sym typeface="Palatino"/>
            </a:endParaRPr>
          </a:p>
        </p:txBody>
      </p:sp>
      <p:pic>
        <p:nvPicPr>
          <p:cNvPr id="5" name="Shape 234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54" y="3273870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hape 234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4" y="4952423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hape 234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54" y="6263041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hape 234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31" y="7505768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hape 345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r="1427"/>
          <a:stretch>
            <a:fillRect/>
          </a:stretch>
        </p:blipFill>
        <p:spPr bwMode="auto">
          <a:xfrm>
            <a:off x="524629" y="153878"/>
            <a:ext cx="1270472" cy="127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6487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620623" y="1695552"/>
            <a:ext cx="7304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CC006A"/>
                </a:solidFill>
                <a:latin typeface="Roboto"/>
              </a:rPr>
              <a:t>94 beneficjentów</a:t>
            </a:r>
            <a:r>
              <a:rPr lang="pl-PL" sz="2200" b="1" dirty="0" smtClean="0">
                <a:solidFill>
                  <a:srgbClr val="CC006A"/>
                </a:solidFill>
                <a:latin typeface="Roboto"/>
              </a:rPr>
              <a:t>:</a:t>
            </a:r>
            <a:r>
              <a:rPr lang="pl-PL" sz="2200" dirty="0" smtClean="0">
                <a:solidFill>
                  <a:schemeClr val="tx1"/>
                </a:solidFill>
                <a:latin typeface="Roboto"/>
              </a:rPr>
              <a:t> </a:t>
            </a:r>
            <a:r>
              <a:rPr lang="pl-PL" sz="2200" b="1" dirty="0" smtClean="0">
                <a:solidFill>
                  <a:srgbClr val="CC006A"/>
                </a:solidFill>
                <a:latin typeface="Roboto"/>
              </a:rPr>
              <a:t>49</a:t>
            </a:r>
            <a:r>
              <a:rPr lang="pl-PL" sz="2200" b="1" dirty="0" smtClean="0">
                <a:solidFill>
                  <a:srgbClr val="304F88"/>
                </a:solidFill>
                <a:latin typeface="Roboto"/>
              </a:rPr>
              <a:t> </a:t>
            </a:r>
            <a:r>
              <a:rPr lang="pl-PL" sz="2200" dirty="0">
                <a:solidFill>
                  <a:srgbClr val="333333"/>
                </a:solidFill>
                <a:latin typeface="Roboto"/>
              </a:rPr>
              <a:t>ma siedzibę </a:t>
            </a:r>
            <a:r>
              <a:rPr lang="pl-PL" sz="2200" dirty="0" smtClean="0">
                <a:solidFill>
                  <a:srgbClr val="333333"/>
                </a:solidFill>
                <a:latin typeface="Roboto"/>
              </a:rPr>
              <a:t>na </a:t>
            </a:r>
            <a:r>
              <a:rPr lang="pl-PL" sz="2200" dirty="0">
                <a:solidFill>
                  <a:srgbClr val="333333"/>
                </a:solidFill>
                <a:latin typeface="Roboto"/>
              </a:rPr>
              <a:t>terenie powiatu </a:t>
            </a:r>
            <a:r>
              <a:rPr lang="pl-PL" sz="2200" dirty="0" smtClean="0">
                <a:solidFill>
                  <a:srgbClr val="333333"/>
                </a:solidFill>
                <a:latin typeface="Roboto"/>
              </a:rPr>
              <a:t>nowosądeckiego, a </a:t>
            </a:r>
            <a:r>
              <a:rPr lang="pl-PL" sz="2200" b="1" dirty="0">
                <a:solidFill>
                  <a:srgbClr val="CC006A"/>
                </a:solidFill>
                <a:latin typeface="Roboto"/>
              </a:rPr>
              <a:t>4</a:t>
            </a:r>
            <a:r>
              <a:rPr lang="pl-PL" sz="2200" b="1" dirty="0" smtClean="0">
                <a:solidFill>
                  <a:srgbClr val="CC006A"/>
                </a:solidFill>
                <a:latin typeface="Roboto"/>
              </a:rPr>
              <a:t>5</a:t>
            </a:r>
            <a:r>
              <a:rPr lang="pl-PL" sz="2200" dirty="0" smtClean="0">
                <a:solidFill>
                  <a:srgbClr val="333333"/>
                </a:solidFill>
                <a:latin typeface="Roboto"/>
              </a:rPr>
              <a:t> na </a:t>
            </a:r>
            <a:r>
              <a:rPr lang="pl-PL" dirty="0" smtClean="0">
                <a:solidFill>
                  <a:srgbClr val="333333"/>
                </a:solidFill>
                <a:latin typeface="Roboto"/>
              </a:rPr>
              <a:t>terenie</a:t>
            </a:r>
            <a:r>
              <a:rPr lang="pl-PL" sz="2200" dirty="0" smtClean="0">
                <a:solidFill>
                  <a:srgbClr val="333333"/>
                </a:solidFill>
                <a:latin typeface="Roboto"/>
              </a:rPr>
              <a:t> Nowego Sącza</a:t>
            </a:r>
            <a:endParaRPr lang="pl-PL" sz="2200" dirty="0"/>
          </a:p>
        </p:txBody>
      </p:sp>
      <p:sp>
        <p:nvSpPr>
          <p:cNvPr id="10" name="Prostokąt 9"/>
          <p:cNvSpPr/>
          <p:nvPr/>
        </p:nvSpPr>
        <p:spPr>
          <a:xfrm>
            <a:off x="7082971" y="3505937"/>
            <a:ext cx="542616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CC006A"/>
                </a:solidFill>
                <a:latin typeface="Roboto"/>
              </a:rPr>
              <a:t>324</a:t>
            </a:r>
            <a:r>
              <a:rPr lang="pl-PL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pl-PL" sz="2200" dirty="0" smtClean="0">
                <a:solidFill>
                  <a:srgbClr val="333333"/>
                </a:solidFill>
                <a:latin typeface="Roboto"/>
              </a:rPr>
              <a:t>projekty realizowane na terenie Nowego Sącza i powiatu nowosądeckiego</a:t>
            </a:r>
            <a:endParaRPr lang="pl-PL" sz="2200" dirty="0"/>
          </a:p>
        </p:txBody>
      </p:sp>
      <p:sp>
        <p:nvSpPr>
          <p:cNvPr id="12" name="Prostokąt 11"/>
          <p:cNvSpPr/>
          <p:nvPr/>
        </p:nvSpPr>
        <p:spPr>
          <a:xfrm>
            <a:off x="7392670" y="5295442"/>
            <a:ext cx="547257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b="1" dirty="0">
                <a:solidFill>
                  <a:srgbClr val="CC006A"/>
                </a:solidFill>
                <a:latin typeface="Roboto"/>
              </a:rPr>
              <a:t>1 189,2 mln zł  </a:t>
            </a:r>
            <a:r>
              <a:rPr lang="pl-PL" sz="2200" dirty="0">
                <a:latin typeface="Roboto"/>
              </a:rPr>
              <a:t>to wartość </a:t>
            </a:r>
            <a:r>
              <a:rPr lang="pl-PL" sz="2200" dirty="0" smtClean="0">
                <a:latin typeface="Roboto"/>
              </a:rPr>
              <a:t>projektów realizowanych na terenie Nowego Sącza </a:t>
            </a:r>
            <a:br>
              <a:rPr lang="pl-PL" sz="2200" dirty="0" smtClean="0">
                <a:latin typeface="Roboto"/>
              </a:rPr>
            </a:br>
            <a:r>
              <a:rPr lang="pl-PL" sz="2200" dirty="0" smtClean="0">
                <a:latin typeface="Roboto"/>
              </a:rPr>
              <a:t>i powiatu nowosądeckiego</a:t>
            </a:r>
            <a:r>
              <a:rPr lang="pl-PL" sz="2000" dirty="0" smtClean="0">
                <a:latin typeface="Roboto"/>
              </a:rPr>
              <a:t>, </a:t>
            </a:r>
            <a:r>
              <a:rPr lang="pl-PL" sz="2200" dirty="0" smtClean="0">
                <a:latin typeface="Roboto"/>
              </a:rPr>
              <a:t>dofinansowane ze środków UE to </a:t>
            </a:r>
            <a:r>
              <a:rPr lang="pl-PL" b="1" dirty="0" smtClean="0">
                <a:solidFill>
                  <a:srgbClr val="CC006A"/>
                </a:solidFill>
                <a:latin typeface="Roboto"/>
              </a:rPr>
              <a:t>747,8 mln zł</a:t>
            </a:r>
            <a:endParaRPr lang="pl-PL" sz="2000" dirty="0">
              <a:latin typeface="Roboto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086555" y="7790353"/>
            <a:ext cx="815944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b="1" dirty="0" smtClean="0">
                <a:solidFill>
                  <a:srgbClr val="CC006A"/>
                </a:solidFill>
                <a:latin typeface="Roboto"/>
              </a:rPr>
              <a:t>266</a:t>
            </a:r>
            <a:r>
              <a:rPr lang="pl-PL" sz="2200" dirty="0" smtClean="0">
                <a:solidFill>
                  <a:srgbClr val="CC006A"/>
                </a:solidFill>
                <a:latin typeface="Roboto"/>
              </a:rPr>
              <a:t> </a:t>
            </a:r>
            <a:r>
              <a:rPr lang="pl-PL" sz="2200" dirty="0" smtClean="0">
                <a:latin typeface="Roboto"/>
              </a:rPr>
              <a:t>projektów w ramach RPO WM, o wartości </a:t>
            </a:r>
            <a:r>
              <a:rPr lang="pl-PL" b="1" dirty="0" smtClean="0">
                <a:solidFill>
                  <a:srgbClr val="CC006A"/>
                </a:solidFill>
                <a:latin typeface="Roboto"/>
              </a:rPr>
              <a:t>584,6 mln </a:t>
            </a:r>
            <a:r>
              <a:rPr lang="pl-PL" b="1" dirty="0">
                <a:solidFill>
                  <a:srgbClr val="CC006A"/>
                </a:solidFill>
                <a:latin typeface="Roboto"/>
              </a:rPr>
              <a:t>zł</a:t>
            </a:r>
            <a:r>
              <a:rPr lang="pl-PL" sz="2200" dirty="0" smtClean="0">
                <a:latin typeface="Roboto"/>
              </a:rPr>
              <a:t>, przy dofinansowaniu unijnym w wysokości </a:t>
            </a:r>
            <a:r>
              <a:rPr lang="pl-PL" b="1" dirty="0">
                <a:solidFill>
                  <a:srgbClr val="CC006A"/>
                </a:solidFill>
                <a:latin typeface="Roboto"/>
              </a:rPr>
              <a:t>391,9</a:t>
            </a:r>
            <a:r>
              <a:rPr lang="pl-PL" dirty="0" smtClean="0">
                <a:latin typeface="Roboto"/>
              </a:rPr>
              <a:t> </a:t>
            </a:r>
            <a:r>
              <a:rPr lang="pl-PL" b="1" dirty="0" smtClean="0">
                <a:solidFill>
                  <a:srgbClr val="CC006A"/>
                </a:solidFill>
                <a:latin typeface="Roboto"/>
              </a:rPr>
              <a:t>mln zł</a:t>
            </a:r>
            <a:endParaRPr lang="pl-PL" b="1" dirty="0">
              <a:solidFill>
                <a:srgbClr val="304F88"/>
              </a:solidFill>
              <a:latin typeface="Roboto"/>
            </a:endParaRPr>
          </a:p>
        </p:txBody>
      </p:sp>
      <p:sp>
        <p:nvSpPr>
          <p:cNvPr id="19" name="Shape 231"/>
          <p:cNvSpPr txBox="1">
            <a:spLocks/>
          </p:cNvSpPr>
          <p:nvPr/>
        </p:nvSpPr>
        <p:spPr bwMode="auto">
          <a:xfrm>
            <a:off x="1664677" y="232550"/>
            <a:ext cx="93335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marR="0" lvl="0" indent="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l-PL" sz="3800" kern="0" dirty="0" smtClean="0"/>
              <a:t>Fundusze europejskie </a:t>
            </a:r>
            <a:r>
              <a:rPr lang="pl-PL" sz="3800" kern="1200" dirty="0" smtClean="0">
                <a:solidFill>
                  <a:srgbClr val="CC006A"/>
                </a:solidFill>
                <a:sym typeface="Palatino"/>
              </a:rPr>
              <a:t>okres 2014-2020</a:t>
            </a:r>
            <a:endParaRPr lang="pl-PL" sz="3800" kern="1200" dirty="0">
              <a:solidFill>
                <a:srgbClr val="CC006A"/>
              </a:solidFill>
              <a:sym typeface="Palatino"/>
            </a:endParaRPr>
          </a:p>
        </p:txBody>
      </p:sp>
      <p:pic>
        <p:nvPicPr>
          <p:cNvPr id="8" name="Shape 34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r="1427"/>
          <a:stretch>
            <a:fillRect/>
          </a:stretch>
        </p:blipFill>
        <p:spPr bwMode="auto">
          <a:xfrm>
            <a:off x="330200" y="207969"/>
            <a:ext cx="13462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10483432" y="9045478"/>
            <a:ext cx="1893146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600" b="0" i="1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Stan na 31.03.2018</a:t>
            </a:r>
            <a:endParaRPr kumimoji="0" lang="pl-PL" sz="1600" b="0" i="1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5" y="2278465"/>
            <a:ext cx="7143750" cy="581025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5"/>
          <a:srcRect t="42087" r="83763" b="29436"/>
          <a:stretch/>
        </p:blipFill>
        <p:spPr>
          <a:xfrm>
            <a:off x="208280" y="4648275"/>
            <a:ext cx="1160638" cy="1654629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5"/>
          <a:srcRect l="2893" t="70234" r="71929"/>
          <a:stretch/>
        </p:blipFill>
        <p:spPr>
          <a:xfrm>
            <a:off x="388478" y="6484207"/>
            <a:ext cx="1799771" cy="172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462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1"/>
          <p:cNvSpPr txBox="1">
            <a:spLocks/>
          </p:cNvSpPr>
          <p:nvPr/>
        </p:nvSpPr>
        <p:spPr bwMode="auto">
          <a:xfrm>
            <a:off x="1994877" y="232550"/>
            <a:ext cx="93335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marR="0" lvl="0" indent="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l-PL" sz="3800" kern="0" dirty="0" smtClean="0"/>
              <a:t>Fundusze europejskie </a:t>
            </a:r>
            <a:r>
              <a:rPr lang="pl-PL" sz="3800" kern="1200" dirty="0" smtClean="0">
                <a:solidFill>
                  <a:srgbClr val="CC006A"/>
                </a:solidFill>
                <a:sym typeface="Palatino"/>
              </a:rPr>
              <a:t>okres 2014-2020</a:t>
            </a:r>
            <a:endParaRPr lang="pl-PL" sz="3800" kern="1200" dirty="0">
              <a:solidFill>
                <a:srgbClr val="CC006A"/>
              </a:solidFill>
              <a:sym typeface="Palatino"/>
            </a:endParaRPr>
          </a:p>
        </p:txBody>
      </p:sp>
      <p:graphicFrame>
        <p:nvGraphicFramePr>
          <p:cNvPr id="13" name="Wykres 12"/>
          <p:cNvGraphicFramePr>
            <a:graphicFrameLocks/>
          </p:cNvGraphicFramePr>
          <p:nvPr>
            <p:extLst/>
          </p:nvPr>
        </p:nvGraphicFramePr>
        <p:xfrm>
          <a:off x="-508044" y="2887282"/>
          <a:ext cx="6940184" cy="5785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rostokąt 3"/>
          <p:cNvSpPr/>
          <p:nvPr/>
        </p:nvSpPr>
        <p:spPr>
          <a:xfrm>
            <a:off x="119152" y="1751682"/>
            <a:ext cx="538248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Wartość projektów </a:t>
            </a: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zrealizowanych w Nowym Sączu i </a:t>
            </a:r>
            <a:r>
              <a:rPr lang="pl-PL" altLang="pl-PL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 powiecie </a:t>
            </a: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nowosądeckim wg celów </a:t>
            </a:r>
            <a:r>
              <a:rPr lang="pl-PL" altLang="pl-PL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tematycznych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6432141" y="1735291"/>
            <a:ext cx="489625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Wartość i dofinansowanie projektów realizowanych </a:t>
            </a:r>
            <a:b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pl-PL" altLang="pl-PL" sz="14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 gminach powiatu nowosądeckiego</a:t>
            </a:r>
            <a:endParaRPr lang="pl-PL" altLang="pl-PL" sz="14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" name="Shape 345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r="1427"/>
          <a:stretch>
            <a:fillRect/>
          </a:stretch>
        </p:blipFill>
        <p:spPr bwMode="auto">
          <a:xfrm>
            <a:off x="330200" y="207969"/>
            <a:ext cx="13462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Wykres 7"/>
          <p:cNvGraphicFramePr>
            <a:graphicFrameLocks/>
          </p:cNvGraphicFramePr>
          <p:nvPr>
            <p:extLst/>
          </p:nvPr>
        </p:nvGraphicFramePr>
        <p:xfrm>
          <a:off x="-93167" y="2891703"/>
          <a:ext cx="6343878" cy="5102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pole tekstowe 1"/>
          <p:cNvSpPr txBox="1"/>
          <p:nvPr/>
        </p:nvSpPr>
        <p:spPr>
          <a:xfrm>
            <a:off x="10483432" y="9045478"/>
            <a:ext cx="1893146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600" b="0" i="1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Stan na 31.03.2018</a:t>
            </a:r>
            <a:endParaRPr kumimoji="0" lang="pl-PL" sz="1600" b="0" i="1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501641" y="7676883"/>
            <a:ext cx="750316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1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Wartość projektów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realizowanych </a:t>
            </a:r>
            <a:r>
              <a:rPr lang="pl-PL" sz="1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w 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Nowym Sączu</a:t>
            </a:r>
            <a:r>
              <a:rPr lang="pl-PL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wynosi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492,7 </a:t>
            </a:r>
            <a:r>
              <a:rPr lang="pl-PL" b="1" dirty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mln 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zł</a:t>
            </a: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,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dofinansowanie ze środków UE to 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287,6 mln zł  </a:t>
            </a:r>
            <a:endParaRPr lang="pl-PL" sz="2000" b="1" dirty="0">
              <a:solidFill>
                <a:srgbClr val="CC006A"/>
              </a:solidFill>
              <a:latin typeface="Roboto"/>
              <a:ea typeface="Roboto"/>
              <a:cs typeface="Roboto"/>
            </a:endParaRPr>
          </a:p>
        </p:txBody>
      </p:sp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292023"/>
              </p:ext>
            </p:extLst>
          </p:nvPr>
        </p:nvGraphicFramePr>
        <p:xfrm>
          <a:off x="219641" y="2704101"/>
          <a:ext cx="6201230" cy="541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0800869"/>
              </p:ext>
            </p:extLst>
          </p:nvPr>
        </p:nvGraphicFramePr>
        <p:xfrm>
          <a:off x="6083300" y="2940651"/>
          <a:ext cx="6729890" cy="500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pole tekstowe 1"/>
          <p:cNvSpPr txBox="1"/>
          <p:nvPr/>
        </p:nvSpPr>
        <p:spPr>
          <a:xfrm>
            <a:off x="3166199" y="8005049"/>
            <a:ext cx="2129254" cy="30105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/>
              <a:t>powiat nowosądecki</a:t>
            </a:r>
          </a:p>
        </p:txBody>
      </p:sp>
    </p:spTree>
    <p:extLst>
      <p:ext uri="{BB962C8B-B14F-4D97-AF65-F5344CB8AC3E}">
        <p14:creationId xmlns:p14="http://schemas.microsoft.com/office/powerpoint/2010/main" val="11739890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1"/>
          <p:cNvSpPr txBox="1">
            <a:spLocks/>
          </p:cNvSpPr>
          <p:nvPr/>
        </p:nvSpPr>
        <p:spPr bwMode="auto">
          <a:xfrm>
            <a:off x="2096477" y="334969"/>
            <a:ext cx="933352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marR="0" lvl="0" indent="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2286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4572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6858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914400" algn="l" defTabSz="584200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11430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13716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16002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1828800" algn="l" defTabSz="584200" rtl="0" eaLnBrk="1" hangingPunct="1">
              <a:lnSpc>
                <a:spcPct val="90000"/>
              </a:lnSpc>
              <a:spcBef>
                <a:spcPts val="1600"/>
              </a:spcBef>
              <a:buSzPts val="1400"/>
              <a:buNone/>
              <a:defRPr sz="4800" b="1" i="0" u="none" strike="noStrike" cap="non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l-PL" sz="3800" kern="0" dirty="0" smtClean="0"/>
              <a:t>Fundusze europejskie </a:t>
            </a:r>
            <a:r>
              <a:rPr lang="pl-PL" sz="3800" kern="1200" dirty="0" smtClean="0">
                <a:solidFill>
                  <a:srgbClr val="CC006A"/>
                </a:solidFill>
                <a:sym typeface="Palatino"/>
              </a:rPr>
              <a:t>okres 2014-2020</a:t>
            </a:r>
            <a:endParaRPr lang="pl-PL" sz="3800" kern="1200" dirty="0">
              <a:solidFill>
                <a:srgbClr val="CC006A"/>
              </a:solidFill>
              <a:sym typeface="Palatino"/>
            </a:endParaRPr>
          </a:p>
        </p:txBody>
      </p:sp>
      <p:sp>
        <p:nvSpPr>
          <p:cNvPr id="7" name="Tytuł 2"/>
          <p:cNvSpPr>
            <a:spLocks noGrp="1"/>
          </p:cNvSpPr>
          <p:nvPr>
            <p:ph type="title"/>
          </p:nvPr>
        </p:nvSpPr>
        <p:spPr>
          <a:xfrm>
            <a:off x="508000" y="1506500"/>
            <a:ext cx="11424920" cy="1219200"/>
          </a:xfrm>
        </p:spPr>
        <p:txBody>
          <a:bodyPr/>
          <a:lstStyle/>
          <a:p>
            <a:r>
              <a:rPr lang="pl-PL" sz="2400" b="0" dirty="0" smtClean="0"/>
              <a:t>Wybrane projekty okresu 2014-2020 realizowane na terenie miasta Nowego Sącza i powiatu nowosądeckiego:</a:t>
            </a:r>
            <a:endParaRPr lang="pl-PL" sz="2400" b="0" dirty="0"/>
          </a:p>
        </p:txBody>
      </p:sp>
      <p:sp>
        <p:nvSpPr>
          <p:cNvPr id="11" name="Shape 472"/>
          <p:cNvSpPr txBox="1">
            <a:spLocks noGrp="1"/>
          </p:cNvSpPr>
          <p:nvPr>
            <p:ph type="body" idx="1"/>
          </p:nvPr>
        </p:nvSpPr>
        <p:spPr>
          <a:xfrm>
            <a:off x="1003300" y="2725700"/>
            <a:ext cx="10940562" cy="6071883"/>
          </a:xfrm>
        </p:spPr>
        <p:txBody>
          <a:bodyPr lIns="0" tIns="0" rIns="0" bIns="0">
            <a:noAutofit/>
          </a:bodyPr>
          <a:lstStyle/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>
                <a:solidFill>
                  <a:srgbClr val="CC006A"/>
                </a:solidFill>
              </a:rPr>
              <a:t>Utworzenie Centrum Innowacji Żywieniowych w </a:t>
            </a:r>
            <a:r>
              <a:rPr lang="pl-PL" sz="2000" b="1" dirty="0" err="1">
                <a:solidFill>
                  <a:srgbClr val="CC006A"/>
                </a:solidFill>
              </a:rPr>
              <a:t>Konspol</a:t>
            </a:r>
            <a:r>
              <a:rPr lang="pl-PL" sz="2000" b="1" dirty="0">
                <a:solidFill>
                  <a:srgbClr val="CC006A"/>
                </a:solidFill>
              </a:rPr>
              <a:t> Holding Spółka z </a:t>
            </a:r>
            <a:r>
              <a:rPr lang="pl-PL" sz="2000" b="1" dirty="0" smtClean="0">
                <a:solidFill>
                  <a:srgbClr val="CC006A"/>
                </a:solidFill>
              </a:rPr>
              <a:t>o.o.</a:t>
            </a:r>
          </a:p>
          <a:p>
            <a:pPr marL="449263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rgbClr val="414241"/>
                </a:solidFill>
              </a:rPr>
              <a:t>projekt w ramach POIR, realizowany na terenie </a:t>
            </a:r>
            <a:r>
              <a:rPr lang="pl-PL" sz="2000" b="1" dirty="0" smtClean="0">
                <a:solidFill>
                  <a:srgbClr val="304F88"/>
                </a:solidFill>
              </a:rPr>
              <a:t>Nowego Sącza </a:t>
            </a:r>
            <a:r>
              <a:rPr lang="pl-PL" sz="2000" dirty="0" smtClean="0">
                <a:solidFill>
                  <a:srgbClr val="414241"/>
                </a:solidFill>
              </a:rPr>
              <a:t>o wartości </a:t>
            </a:r>
            <a:br>
              <a:rPr lang="pl-PL" sz="2000" dirty="0" smtClean="0">
                <a:solidFill>
                  <a:srgbClr val="414241"/>
                </a:solidFill>
              </a:rPr>
            </a:br>
            <a:r>
              <a:rPr lang="pl-PL" sz="2000" dirty="0" smtClean="0">
                <a:solidFill>
                  <a:srgbClr val="414241"/>
                </a:solidFill>
              </a:rPr>
              <a:t>101,9 mln zł (UE: 23,2 mln zł)</a:t>
            </a:r>
          </a:p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>
                <a:solidFill>
                  <a:srgbClr val="CC006A"/>
                </a:solidFill>
              </a:rPr>
              <a:t>Uporządkowanie gospodarki </a:t>
            </a:r>
            <a:r>
              <a:rPr lang="pl-PL" sz="2000" b="1" dirty="0" err="1">
                <a:solidFill>
                  <a:srgbClr val="CC006A"/>
                </a:solidFill>
              </a:rPr>
              <a:t>wodno</a:t>
            </a:r>
            <a:r>
              <a:rPr lang="pl-PL" sz="2000" b="1" dirty="0">
                <a:solidFill>
                  <a:srgbClr val="CC006A"/>
                </a:solidFill>
              </a:rPr>
              <a:t> - kanalizacyjnej na terenie Miasta i Gminy Uzdrowiskowej </a:t>
            </a:r>
            <a:r>
              <a:rPr lang="pl-PL" sz="2000" b="1" dirty="0" smtClean="0">
                <a:solidFill>
                  <a:srgbClr val="CC006A"/>
                </a:solidFill>
              </a:rPr>
              <a:t>Muszyna</a:t>
            </a:r>
          </a:p>
          <a:p>
            <a:pPr marL="449263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rgbClr val="414241"/>
                </a:solidFill>
              </a:rPr>
              <a:t>projekt </a:t>
            </a:r>
            <a:r>
              <a:rPr lang="pl-PL" sz="2000" dirty="0">
                <a:solidFill>
                  <a:srgbClr val="414241"/>
                </a:solidFill>
              </a:rPr>
              <a:t>w ramach </a:t>
            </a:r>
            <a:r>
              <a:rPr lang="pl-PL" sz="2000" dirty="0" smtClean="0">
                <a:solidFill>
                  <a:srgbClr val="414241"/>
                </a:solidFill>
              </a:rPr>
              <a:t>POIŚ 2014-2020, </a:t>
            </a:r>
            <a:r>
              <a:rPr lang="pl-PL" sz="2000" dirty="0">
                <a:solidFill>
                  <a:srgbClr val="414241"/>
                </a:solidFill>
              </a:rPr>
              <a:t>realizowany na terenie </a:t>
            </a:r>
            <a:r>
              <a:rPr lang="pl-PL" sz="2000" b="1" dirty="0">
                <a:solidFill>
                  <a:srgbClr val="304F88"/>
                </a:solidFill>
              </a:rPr>
              <a:t>gm</a:t>
            </a:r>
            <a:r>
              <a:rPr lang="pl-PL" sz="2000" b="1" dirty="0" smtClean="0">
                <a:solidFill>
                  <a:srgbClr val="304F88"/>
                </a:solidFill>
              </a:rPr>
              <a:t>. M</a:t>
            </a:r>
            <a:r>
              <a:rPr lang="pl-PL" sz="2000" b="1" dirty="0">
                <a:solidFill>
                  <a:srgbClr val="304F88"/>
                </a:solidFill>
              </a:rPr>
              <a:t>us</a:t>
            </a:r>
            <a:r>
              <a:rPr lang="pl-PL" sz="2000" b="1" dirty="0" smtClean="0">
                <a:solidFill>
                  <a:srgbClr val="304F88"/>
                </a:solidFill>
              </a:rPr>
              <a:t>zyna </a:t>
            </a:r>
            <a:r>
              <a:rPr lang="pl-PL" sz="2000" dirty="0" smtClean="0">
                <a:solidFill>
                  <a:srgbClr val="414241"/>
                </a:solidFill>
              </a:rPr>
              <a:t>o </a:t>
            </a:r>
            <a:r>
              <a:rPr lang="pl-PL" sz="2000" dirty="0">
                <a:solidFill>
                  <a:srgbClr val="414241"/>
                </a:solidFill>
              </a:rPr>
              <a:t>wartości </a:t>
            </a:r>
            <a:r>
              <a:rPr lang="pl-PL" sz="2000" dirty="0" smtClean="0">
                <a:solidFill>
                  <a:srgbClr val="414241"/>
                </a:solidFill>
              </a:rPr>
              <a:t>76,1 </a:t>
            </a:r>
            <a:r>
              <a:rPr lang="pl-PL" sz="2000" dirty="0">
                <a:solidFill>
                  <a:srgbClr val="414241"/>
                </a:solidFill>
              </a:rPr>
              <a:t>mln zł </a:t>
            </a:r>
            <a:r>
              <a:rPr lang="pl-PL" sz="2000" dirty="0" smtClean="0">
                <a:solidFill>
                  <a:srgbClr val="414241"/>
                </a:solidFill>
              </a:rPr>
              <a:t>(</a:t>
            </a:r>
            <a:r>
              <a:rPr lang="pl-PL" sz="2000" dirty="0">
                <a:solidFill>
                  <a:srgbClr val="414241"/>
                </a:solidFill>
              </a:rPr>
              <a:t>UE: </a:t>
            </a:r>
            <a:r>
              <a:rPr lang="pl-PL" sz="2000" dirty="0" smtClean="0">
                <a:solidFill>
                  <a:srgbClr val="414241"/>
                </a:solidFill>
              </a:rPr>
              <a:t>39,6 </a:t>
            </a:r>
            <a:r>
              <a:rPr lang="pl-PL" sz="2000" dirty="0">
                <a:solidFill>
                  <a:srgbClr val="414241"/>
                </a:solidFill>
              </a:rPr>
              <a:t>mln zł</a:t>
            </a:r>
            <a:r>
              <a:rPr lang="pl-PL" sz="2000" dirty="0" smtClean="0">
                <a:solidFill>
                  <a:srgbClr val="414241"/>
                </a:solidFill>
              </a:rPr>
              <a:t>)</a:t>
            </a:r>
          </a:p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Rozwój </a:t>
            </a:r>
            <a:r>
              <a:rPr lang="pl-PL" sz="2000" b="1" dirty="0">
                <a:solidFill>
                  <a:srgbClr val="CC006A"/>
                </a:solidFill>
              </a:rPr>
              <a:t>Szpitala Specjalistycznego im. J. Śniadeckiego w Nowym Sączu poprzez poprawę standardu i jakości usług </a:t>
            </a:r>
            <a:r>
              <a:rPr lang="pl-PL" sz="2000" b="1" dirty="0" smtClean="0">
                <a:solidFill>
                  <a:srgbClr val="CC006A"/>
                </a:solidFill>
              </a:rPr>
              <a:t>medycznych</a:t>
            </a:r>
          </a:p>
          <a:p>
            <a:pPr marL="446088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rgbClr val="414241"/>
                </a:solidFill>
              </a:rPr>
              <a:t>projekt </a:t>
            </a:r>
            <a:r>
              <a:rPr lang="pl-PL" sz="2000" dirty="0">
                <a:solidFill>
                  <a:srgbClr val="414241"/>
                </a:solidFill>
              </a:rPr>
              <a:t>w ramach </a:t>
            </a:r>
            <a:r>
              <a:rPr lang="pl-PL" sz="2000" dirty="0" smtClean="0">
                <a:solidFill>
                  <a:srgbClr val="414241"/>
                </a:solidFill>
              </a:rPr>
              <a:t>RPO WM, </a:t>
            </a:r>
            <a:r>
              <a:rPr lang="pl-PL" sz="2000" dirty="0">
                <a:solidFill>
                  <a:srgbClr val="414241"/>
                </a:solidFill>
              </a:rPr>
              <a:t>realizowany na terenie </a:t>
            </a:r>
            <a:r>
              <a:rPr lang="pl-PL" sz="2000" b="1" dirty="0" smtClean="0">
                <a:solidFill>
                  <a:srgbClr val="304F88"/>
                </a:solidFill>
              </a:rPr>
              <a:t>Nowego Sącza </a:t>
            </a:r>
            <a:r>
              <a:rPr lang="pl-PL" sz="2000" dirty="0" smtClean="0">
                <a:solidFill>
                  <a:srgbClr val="414241"/>
                </a:solidFill>
              </a:rPr>
              <a:t>o </a:t>
            </a:r>
            <a:r>
              <a:rPr lang="pl-PL" sz="2000" dirty="0">
                <a:solidFill>
                  <a:srgbClr val="414241"/>
                </a:solidFill>
              </a:rPr>
              <a:t>wartości </a:t>
            </a:r>
            <a:r>
              <a:rPr lang="pl-PL" sz="2000" dirty="0" smtClean="0">
                <a:solidFill>
                  <a:srgbClr val="414241"/>
                </a:solidFill>
              </a:rPr>
              <a:t>49,2 mln </a:t>
            </a:r>
            <a:r>
              <a:rPr lang="pl-PL" sz="2000" dirty="0">
                <a:solidFill>
                  <a:srgbClr val="414241"/>
                </a:solidFill>
              </a:rPr>
              <a:t>zł  </a:t>
            </a:r>
            <a:r>
              <a:rPr lang="pl-PL" sz="2000" dirty="0" smtClean="0">
                <a:solidFill>
                  <a:srgbClr val="414241"/>
                </a:solidFill>
              </a:rPr>
              <a:t>(</a:t>
            </a:r>
            <a:r>
              <a:rPr lang="pl-PL" sz="2000" dirty="0">
                <a:solidFill>
                  <a:srgbClr val="414241"/>
                </a:solidFill>
              </a:rPr>
              <a:t>UE: </a:t>
            </a:r>
            <a:r>
              <a:rPr lang="pl-PL" sz="2000" dirty="0" smtClean="0">
                <a:solidFill>
                  <a:srgbClr val="414241"/>
                </a:solidFill>
              </a:rPr>
              <a:t>36,5 mln </a:t>
            </a:r>
            <a:r>
              <a:rPr lang="pl-PL" sz="2000" dirty="0">
                <a:solidFill>
                  <a:srgbClr val="414241"/>
                </a:solidFill>
              </a:rPr>
              <a:t>zł</a:t>
            </a:r>
            <a:r>
              <a:rPr lang="pl-PL" sz="2000" dirty="0" smtClean="0">
                <a:solidFill>
                  <a:srgbClr val="414241"/>
                </a:solidFill>
              </a:rPr>
              <a:t>)</a:t>
            </a:r>
          </a:p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>
                <a:solidFill>
                  <a:srgbClr val="CC006A"/>
                </a:solidFill>
              </a:rPr>
              <a:t>Przebudowa oczyszczalni ścieków w Łącku oraz budowa kanalizacji sanitarnej w Zabrzeży</a:t>
            </a:r>
          </a:p>
          <a:p>
            <a:pPr marL="446088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dirty="0">
                <a:solidFill>
                  <a:srgbClr val="414241"/>
                </a:solidFill>
              </a:rPr>
              <a:t>projekt w ramach RPO WM, realizowany na terenie </a:t>
            </a:r>
            <a:r>
              <a:rPr lang="pl-PL" sz="2000" b="1" dirty="0">
                <a:solidFill>
                  <a:srgbClr val="304F88"/>
                </a:solidFill>
              </a:rPr>
              <a:t>gm. Łącko </a:t>
            </a:r>
            <a:r>
              <a:rPr lang="pl-PL" sz="2000" dirty="0">
                <a:solidFill>
                  <a:srgbClr val="414241"/>
                </a:solidFill>
              </a:rPr>
              <a:t>o wartości 28,1 mln zł (UE: 19,5 mln zł</a:t>
            </a:r>
            <a:r>
              <a:rPr lang="pl-PL" sz="2000" dirty="0" smtClean="0">
                <a:solidFill>
                  <a:srgbClr val="414241"/>
                </a:solidFill>
              </a:rPr>
              <a:t>)</a:t>
            </a:r>
            <a:endParaRPr lang="pl-PL" sz="2000" dirty="0">
              <a:solidFill>
                <a:srgbClr val="414241"/>
              </a:solidFill>
            </a:endParaRPr>
          </a:p>
          <a:p>
            <a:pPr marL="469900" lvl="1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pl-PL" sz="2000" dirty="0">
              <a:solidFill>
                <a:srgbClr val="414241"/>
              </a:solidFill>
            </a:endParaRPr>
          </a:p>
        </p:txBody>
      </p:sp>
      <p:pic>
        <p:nvPicPr>
          <p:cNvPr id="5" name="Shape 34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r="1427"/>
          <a:stretch>
            <a:fillRect/>
          </a:stretch>
        </p:blipFill>
        <p:spPr bwMode="auto">
          <a:xfrm>
            <a:off x="330200" y="207969"/>
            <a:ext cx="13462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609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2709183" y="274322"/>
            <a:ext cx="8534400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Inwestycje infrastrukturalne (realizowane i planowane)</a:t>
            </a:r>
            <a:endParaRPr lang="pl-PL" sz="3791" dirty="0"/>
          </a:p>
        </p:txBody>
      </p:sp>
      <p:pic>
        <p:nvPicPr>
          <p:cNvPr id="27652" name="Shape 150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r="14609"/>
          <a:stretch>
            <a:fillRect/>
          </a:stretch>
        </p:blipFill>
        <p:spPr bwMode="auto">
          <a:xfrm>
            <a:off x="791639" y="1770718"/>
            <a:ext cx="2547400" cy="254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5878" y="5281163"/>
            <a:ext cx="3766136" cy="335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Obwodnica Nowego Sącza w ciągu DK28</a:t>
            </a:r>
          </a:p>
          <a:p>
            <a:pPr marL="285750" indent="-28575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DK 75 Brzesko – Nowy Sącz</a:t>
            </a:r>
          </a:p>
          <a:p>
            <a:pPr marL="285750" indent="-28575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DW 969 Nowy </a:t>
            </a:r>
            <a:r>
              <a:rPr lang="pl-PL" altLang="pl-PL" sz="1800" dirty="0"/>
              <a:t>Targ - Stary Sącz </a:t>
            </a:r>
            <a:endParaRPr lang="pl-PL" altLang="pl-PL" sz="1800" dirty="0" smtClean="0"/>
          </a:p>
          <a:p>
            <a:pPr marL="285750" indent="-28575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DW 971 w </a:t>
            </a:r>
            <a:r>
              <a:rPr lang="pl-PL" altLang="pl-PL" sz="1800" dirty="0"/>
              <a:t>m. Krynica – Zdrój </a:t>
            </a:r>
          </a:p>
          <a:p>
            <a:pPr marL="285750" indent="-28575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DW 968 Lubień </a:t>
            </a:r>
            <a:r>
              <a:rPr lang="pl-PL" altLang="pl-PL" sz="1800" dirty="0"/>
              <a:t>– </a:t>
            </a:r>
            <a:r>
              <a:rPr lang="pl-PL" altLang="pl-PL" sz="1800" dirty="0" err="1"/>
              <a:t>Zabrzeż</a:t>
            </a:r>
            <a:r>
              <a:rPr lang="pl-PL" altLang="pl-PL" sz="1800" dirty="0"/>
              <a:t> </a:t>
            </a:r>
          </a:p>
          <a:p>
            <a:pPr marL="285750" indent="-28575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DW 975 Paleśnica </a:t>
            </a:r>
            <a:r>
              <a:rPr lang="pl-PL" altLang="pl-PL" sz="1800" dirty="0"/>
              <a:t>- Bartkowa Posadowa – </a:t>
            </a:r>
            <a:r>
              <a:rPr lang="pl-PL" altLang="pl-PL" sz="1800" dirty="0" smtClean="0"/>
              <a:t>Dąbrowa</a:t>
            </a:r>
          </a:p>
        </p:txBody>
      </p:sp>
      <p:sp>
        <p:nvSpPr>
          <p:cNvPr id="4" name="Prostokąt 3"/>
          <p:cNvSpPr/>
          <p:nvPr/>
        </p:nvSpPr>
        <p:spPr>
          <a:xfrm>
            <a:off x="595885" y="4487043"/>
            <a:ext cx="280648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3200" b="1" kern="0" dirty="0" smtClean="0">
                <a:solidFill>
                  <a:srgbClr val="FAC81A"/>
                </a:solidFill>
                <a:latin typeface="Roboto"/>
              </a:rPr>
              <a:t>1,7 mld </a:t>
            </a:r>
            <a:r>
              <a:rPr lang="pl-PL" sz="3200" b="1" kern="0" dirty="0">
                <a:solidFill>
                  <a:srgbClr val="FAC81A"/>
                </a:solidFill>
                <a:latin typeface="Roboto"/>
              </a:rPr>
              <a:t>zł</a:t>
            </a:r>
          </a:p>
        </p:txBody>
      </p:sp>
      <p:sp>
        <p:nvSpPr>
          <p:cNvPr id="5" name="Prostokąt 4"/>
          <p:cNvSpPr/>
          <p:nvPr/>
        </p:nvSpPr>
        <p:spPr>
          <a:xfrm>
            <a:off x="9850294" y="5345217"/>
            <a:ext cx="317295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altLang="pl-PL" sz="1800" b="1" dirty="0" err="1"/>
              <a:t>Velodunajec</a:t>
            </a:r>
            <a:r>
              <a:rPr lang="pl-PL" altLang="pl-PL" sz="1800" b="1" dirty="0"/>
              <a:t> </a:t>
            </a:r>
            <a:endParaRPr lang="pl-PL" altLang="pl-PL" sz="1800" b="1" dirty="0" smtClean="0"/>
          </a:p>
          <a:p>
            <a:pPr marL="285750" indent="-285750" algn="ctr">
              <a:lnSpc>
                <a:spcPct val="120000"/>
              </a:lnSpc>
              <a:buClr>
                <a:srgbClr val="FAC81A"/>
              </a:buClr>
              <a:buFont typeface="Arial" panose="020B0604020202020204" pitchFamily="34" charset="0"/>
              <a:buChar char="•"/>
            </a:pPr>
            <a:r>
              <a:rPr lang="pl-PL" altLang="pl-PL" sz="1800" dirty="0" err="1" smtClean="0"/>
              <a:t>Zabrzeż</a:t>
            </a:r>
            <a:r>
              <a:rPr lang="pl-PL" altLang="pl-PL" sz="1800" dirty="0" smtClean="0"/>
              <a:t> </a:t>
            </a:r>
            <a:r>
              <a:rPr lang="pl-PL" altLang="pl-PL" sz="1800" dirty="0"/>
              <a:t>– Stary </a:t>
            </a:r>
            <a:r>
              <a:rPr lang="pl-PL" altLang="pl-PL" sz="1800" dirty="0" smtClean="0"/>
              <a:t>Sącz</a:t>
            </a:r>
          </a:p>
          <a:p>
            <a:pPr marL="285750" indent="-285750" algn="ctr">
              <a:lnSpc>
                <a:spcPct val="120000"/>
              </a:lnSpc>
              <a:buClr>
                <a:srgbClr val="FAC81A"/>
              </a:buClr>
              <a:buFont typeface="Arial" panose="020B0604020202020204" pitchFamily="34" charset="0"/>
              <a:buChar char="•"/>
            </a:pPr>
            <a:r>
              <a:rPr lang="pl-PL" altLang="pl-PL" sz="1800" dirty="0"/>
              <a:t>Szczawnica-</a:t>
            </a:r>
            <a:r>
              <a:rPr lang="pl-PL" altLang="pl-PL" sz="1800" dirty="0" err="1"/>
              <a:t>Zabrzeż</a:t>
            </a:r>
            <a:r>
              <a:rPr lang="pl-PL" altLang="pl-PL" sz="1800" dirty="0"/>
              <a:t> </a:t>
            </a:r>
            <a:r>
              <a:rPr lang="pl-PL" altLang="pl-PL" sz="1800" dirty="0" smtClean="0"/>
              <a:t> </a:t>
            </a:r>
            <a:endParaRPr lang="pl-PL" sz="1800" dirty="0">
              <a:latin typeface="Roboto"/>
            </a:endParaRPr>
          </a:p>
        </p:txBody>
      </p:sp>
      <p:pic>
        <p:nvPicPr>
          <p:cNvPr id="13" name="Shape 175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173" y="2440004"/>
            <a:ext cx="1648819" cy="164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/>
          <p:cNvSpPr/>
          <p:nvPr/>
        </p:nvSpPr>
        <p:spPr>
          <a:xfrm>
            <a:off x="10129432" y="8074748"/>
            <a:ext cx="28753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800" b="1" dirty="0">
                <a:latin typeface="Roboto"/>
              </a:rPr>
              <a:t>Rowerowy Szlak Wód Mineralnych </a:t>
            </a:r>
          </a:p>
          <a:p>
            <a:pPr algn="ctr">
              <a:lnSpc>
                <a:spcPct val="120000"/>
              </a:lnSpc>
            </a:pPr>
            <a:r>
              <a:rPr lang="pl-PL" sz="1800" dirty="0" smtClean="0">
                <a:latin typeface="Roboto"/>
              </a:rPr>
              <a:t>Muszyna</a:t>
            </a:r>
            <a:endParaRPr lang="pl-PL" sz="1800" dirty="0">
              <a:latin typeface="Roboto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0615264" y="4443488"/>
            <a:ext cx="1915909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3200" b="1" kern="0" dirty="0" smtClean="0">
                <a:solidFill>
                  <a:srgbClr val="FAC81A"/>
                </a:solidFill>
                <a:latin typeface="Roboto"/>
              </a:rPr>
              <a:t>36 mln </a:t>
            </a:r>
            <a:r>
              <a:rPr lang="pl-PL" sz="3200" b="1" kern="0" dirty="0">
                <a:solidFill>
                  <a:srgbClr val="FAC81A"/>
                </a:solidFill>
                <a:latin typeface="Roboto"/>
              </a:rPr>
              <a:t>zł</a:t>
            </a:r>
          </a:p>
        </p:txBody>
      </p:sp>
      <p:cxnSp>
        <p:nvCxnSpPr>
          <p:cNvPr id="16" name="Shape 130"/>
          <p:cNvCxnSpPr>
            <a:cxnSpLocks noChangeShapeType="1"/>
          </p:cNvCxnSpPr>
          <p:nvPr/>
        </p:nvCxnSpPr>
        <p:spPr bwMode="auto">
          <a:xfrm>
            <a:off x="701283" y="727075"/>
            <a:ext cx="452437" cy="0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hape 131"/>
          <p:cNvCxnSpPr>
            <a:cxnSpLocks noChangeShapeType="1"/>
          </p:cNvCxnSpPr>
          <p:nvPr/>
        </p:nvCxnSpPr>
        <p:spPr bwMode="auto">
          <a:xfrm>
            <a:off x="1153720" y="727075"/>
            <a:ext cx="452438" cy="314325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hape 132"/>
          <p:cNvCxnSpPr>
            <a:cxnSpLocks noChangeShapeType="1"/>
          </p:cNvCxnSpPr>
          <p:nvPr/>
        </p:nvCxnSpPr>
        <p:spPr bwMode="auto">
          <a:xfrm flipV="1">
            <a:off x="1606158" y="495300"/>
            <a:ext cx="857642" cy="546100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hape 130"/>
          <p:cNvCxnSpPr>
            <a:cxnSpLocks noChangeShapeType="1"/>
          </p:cNvCxnSpPr>
          <p:nvPr/>
        </p:nvCxnSpPr>
        <p:spPr bwMode="auto">
          <a:xfrm>
            <a:off x="2463800" y="495300"/>
            <a:ext cx="452437" cy="0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Prostokąt 22"/>
          <p:cNvSpPr/>
          <p:nvPr/>
        </p:nvSpPr>
        <p:spPr>
          <a:xfrm>
            <a:off x="1589784" y="4589426"/>
            <a:ext cx="184730" cy="342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endParaRPr lang="pl-PL" sz="1600" kern="0" dirty="0">
              <a:solidFill>
                <a:schemeClr val="tx1"/>
              </a:solidFill>
              <a:latin typeface="Roboto"/>
            </a:endParaRPr>
          </a:p>
        </p:txBody>
      </p:sp>
      <p:cxnSp>
        <p:nvCxnSpPr>
          <p:cNvPr id="27" name="Shape 132"/>
          <p:cNvCxnSpPr>
            <a:cxnSpLocks noChangeShapeType="1"/>
          </p:cNvCxnSpPr>
          <p:nvPr/>
        </p:nvCxnSpPr>
        <p:spPr bwMode="auto">
          <a:xfrm flipV="1">
            <a:off x="1606157" y="1023449"/>
            <a:ext cx="37331" cy="499022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hape 131"/>
          <p:cNvCxnSpPr>
            <a:cxnSpLocks noChangeShapeType="1"/>
          </p:cNvCxnSpPr>
          <p:nvPr/>
        </p:nvCxnSpPr>
        <p:spPr bwMode="auto">
          <a:xfrm>
            <a:off x="1142622" y="1286098"/>
            <a:ext cx="452438" cy="314325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hape 131"/>
          <p:cNvCxnSpPr>
            <a:cxnSpLocks noChangeShapeType="1"/>
          </p:cNvCxnSpPr>
          <p:nvPr/>
        </p:nvCxnSpPr>
        <p:spPr bwMode="auto">
          <a:xfrm>
            <a:off x="2034979" y="190160"/>
            <a:ext cx="452438" cy="314325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hape 131"/>
          <p:cNvCxnSpPr>
            <a:cxnSpLocks noChangeShapeType="1"/>
          </p:cNvCxnSpPr>
          <p:nvPr/>
        </p:nvCxnSpPr>
        <p:spPr bwMode="auto">
          <a:xfrm>
            <a:off x="1332987" y="204322"/>
            <a:ext cx="666138" cy="0"/>
          </a:xfrm>
          <a:prstGeom prst="straightConnector1">
            <a:avLst/>
          </a:prstGeom>
          <a:noFill/>
          <a:ln w="38100">
            <a:solidFill>
              <a:srgbClr val="FFD600"/>
            </a:solidFill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Prostokąt 1"/>
          <p:cNvSpPr/>
          <p:nvPr/>
        </p:nvSpPr>
        <p:spPr>
          <a:xfrm>
            <a:off x="10068439" y="6709244"/>
            <a:ext cx="26622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1800" b="1" dirty="0" err="1" smtClean="0"/>
              <a:t>EuroVelo</a:t>
            </a:r>
            <a:r>
              <a:rPr lang="pl-PL" altLang="pl-PL" sz="1800" b="1" dirty="0" smtClean="0"/>
              <a:t> </a:t>
            </a:r>
          </a:p>
          <a:p>
            <a:pPr marL="285750" indent="-285750" algn="ctr">
              <a:buClr>
                <a:srgbClr val="FAC81A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Barcice-Wielogłowy</a:t>
            </a:r>
          </a:p>
          <a:p>
            <a:pPr marL="285750" indent="-285750" algn="ctr">
              <a:buClr>
                <a:srgbClr val="FAC81A"/>
              </a:buClr>
              <a:buFont typeface="Arial" panose="020B0604020202020204" pitchFamily="34" charset="0"/>
              <a:buChar char="•"/>
            </a:pPr>
            <a:r>
              <a:rPr lang="pl-PL" altLang="pl-PL" sz="1800" dirty="0" smtClean="0"/>
              <a:t>Muszyna – Mniszek n/Popradem </a:t>
            </a:r>
            <a:endParaRPr lang="pl-PL" sz="1800" dirty="0"/>
          </a:p>
        </p:txBody>
      </p:sp>
      <p:sp>
        <p:nvSpPr>
          <p:cNvPr id="32" name="Prostokąt 31"/>
          <p:cNvSpPr/>
          <p:nvPr/>
        </p:nvSpPr>
        <p:spPr>
          <a:xfrm>
            <a:off x="6556003" y="5060045"/>
            <a:ext cx="370633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1800" dirty="0">
                <a:latin typeface="Roboto"/>
              </a:rPr>
              <a:t>Rozbudowa niskoemisyjnego systemu transportu publicznego aglomeracji </a:t>
            </a:r>
            <a:r>
              <a:rPr lang="pl-PL" sz="1800" dirty="0" smtClean="0">
                <a:latin typeface="Roboto"/>
              </a:rPr>
              <a:t>sądeckiej, </a:t>
            </a:r>
          </a:p>
          <a:p>
            <a:pPr algn="ctr">
              <a:lnSpc>
                <a:spcPct val="120000"/>
              </a:lnSpc>
            </a:pPr>
            <a:r>
              <a:rPr lang="pl-PL" sz="1800" dirty="0" smtClean="0">
                <a:latin typeface="Roboto"/>
              </a:rPr>
              <a:t>obejmująca zakup:</a:t>
            </a:r>
          </a:p>
        </p:txBody>
      </p:sp>
      <p:sp>
        <p:nvSpPr>
          <p:cNvPr id="33" name="Prostokąt 32"/>
          <p:cNvSpPr/>
          <p:nvPr/>
        </p:nvSpPr>
        <p:spPr>
          <a:xfrm>
            <a:off x="7349396" y="4456519"/>
            <a:ext cx="2129109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3200" b="1" kern="0" dirty="0" smtClean="0">
                <a:solidFill>
                  <a:srgbClr val="FAC81A"/>
                </a:solidFill>
                <a:latin typeface="Roboto"/>
              </a:rPr>
              <a:t> 61 mln zł</a:t>
            </a:r>
            <a:r>
              <a:rPr lang="pl-PL" sz="2800" b="1" kern="0" dirty="0" smtClean="0">
                <a:solidFill>
                  <a:srgbClr val="FAC81A"/>
                </a:solidFill>
                <a:latin typeface="Roboto"/>
              </a:rPr>
              <a:t> </a:t>
            </a:r>
            <a:endParaRPr lang="pl-PL" sz="3200" b="1" kern="0" dirty="0">
              <a:solidFill>
                <a:srgbClr val="FAC81A"/>
              </a:solidFill>
              <a:latin typeface="Roboto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6501794" y="6189072"/>
            <a:ext cx="387781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3200" b="1" kern="0" dirty="0" smtClean="0">
                <a:solidFill>
                  <a:srgbClr val="FAC81A"/>
                </a:solidFill>
                <a:latin typeface="Roboto"/>
              </a:rPr>
              <a:t> </a:t>
            </a:r>
            <a:r>
              <a:rPr lang="pl-PL" sz="1800" b="1" kern="0" dirty="0" smtClean="0">
                <a:solidFill>
                  <a:srgbClr val="FAC81A"/>
                </a:solidFill>
                <a:latin typeface="Roboto"/>
              </a:rPr>
              <a:t>32 </a:t>
            </a:r>
            <a:r>
              <a:rPr lang="pl-PL" sz="1800" b="1" kern="0" dirty="0" smtClean="0">
                <a:solidFill>
                  <a:schemeClr val="tx1"/>
                </a:solidFill>
                <a:latin typeface="Roboto"/>
              </a:rPr>
              <a:t>autobusów, </a:t>
            </a:r>
          </a:p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1800" kern="0" dirty="0" smtClean="0">
                <a:solidFill>
                  <a:schemeClr val="tx1"/>
                </a:solidFill>
                <a:latin typeface="Roboto"/>
              </a:rPr>
              <a:t>w tym </a:t>
            </a:r>
            <a:r>
              <a:rPr lang="pl-PL" sz="1800" b="1" kern="0" dirty="0" smtClean="0">
                <a:solidFill>
                  <a:srgbClr val="FAC81A"/>
                </a:solidFill>
                <a:latin typeface="Roboto"/>
              </a:rPr>
              <a:t>2 </a:t>
            </a:r>
            <a:r>
              <a:rPr lang="pl-PL" sz="1800" b="1" kern="0" dirty="0" smtClean="0">
                <a:solidFill>
                  <a:schemeClr val="tx1"/>
                </a:solidFill>
                <a:latin typeface="Roboto"/>
              </a:rPr>
              <a:t>elektrycznych</a:t>
            </a:r>
          </a:p>
        </p:txBody>
      </p:sp>
      <p:pic>
        <p:nvPicPr>
          <p:cNvPr id="35" name="Shape 118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134" y="3219258"/>
            <a:ext cx="842384" cy="8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6501794" y="7646173"/>
            <a:ext cx="3808018" cy="134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2000" b="1" kern="0" dirty="0" smtClean="0">
                <a:solidFill>
                  <a:srgbClr val="FAC81A"/>
                </a:solidFill>
                <a:latin typeface="Roboto"/>
              </a:rPr>
              <a:t>1 </a:t>
            </a:r>
            <a:r>
              <a:rPr lang="pl-PL" sz="2000" b="1" kern="0" dirty="0" err="1" smtClean="0">
                <a:solidFill>
                  <a:srgbClr val="FAC81A"/>
                </a:solidFill>
                <a:latin typeface="Roboto"/>
              </a:rPr>
              <a:t>Park&amp;Ride</a:t>
            </a:r>
            <a:r>
              <a:rPr lang="pl-PL" sz="2000" b="1" kern="0" dirty="0" smtClean="0">
                <a:solidFill>
                  <a:srgbClr val="FAC81A"/>
                </a:solidFill>
                <a:latin typeface="Roboto"/>
              </a:rPr>
              <a:t> </a:t>
            </a:r>
          </a:p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1800" b="1" kern="0" dirty="0" smtClean="0">
                <a:solidFill>
                  <a:srgbClr val="FAC81A"/>
                </a:solidFill>
                <a:latin typeface="Roboto"/>
              </a:rPr>
              <a:t>130</a:t>
            </a:r>
            <a:r>
              <a:rPr lang="pl-PL" sz="1800" b="1" kern="0" dirty="0" smtClean="0">
                <a:solidFill>
                  <a:schemeClr val="tx1"/>
                </a:solidFill>
                <a:latin typeface="Roboto"/>
              </a:rPr>
              <a:t> miejsc do parkowania, </a:t>
            </a:r>
            <a:endParaRPr lang="pl-PL" sz="1800" b="1" kern="0" dirty="0">
              <a:solidFill>
                <a:schemeClr val="tx1"/>
              </a:solidFill>
              <a:latin typeface="Roboto"/>
            </a:endParaRPr>
          </a:p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1800" b="1" kern="0" dirty="0">
                <a:solidFill>
                  <a:schemeClr val="tx1"/>
                </a:solidFill>
                <a:latin typeface="Roboto"/>
              </a:rPr>
              <a:t>w tym</a:t>
            </a:r>
            <a:r>
              <a:rPr lang="pl-PL" sz="1800" b="1" kern="0" dirty="0">
                <a:solidFill>
                  <a:srgbClr val="FAC81A"/>
                </a:solidFill>
                <a:latin typeface="Roboto"/>
              </a:rPr>
              <a:t> 6 </a:t>
            </a:r>
            <a:r>
              <a:rPr lang="pl-PL" sz="1800" b="1" kern="0" dirty="0">
                <a:solidFill>
                  <a:schemeClr val="tx1"/>
                </a:solidFill>
                <a:latin typeface="Roboto"/>
              </a:rPr>
              <a:t>dla osób niepełnosprawnych</a:t>
            </a:r>
          </a:p>
        </p:txBody>
      </p:sp>
      <p:pic>
        <p:nvPicPr>
          <p:cNvPr id="31" name="Shape 119"/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1" r="11911" b="22654"/>
          <a:stretch/>
        </p:blipFill>
        <p:spPr bwMode="auto">
          <a:xfrm>
            <a:off x="7388702" y="2273139"/>
            <a:ext cx="2089803" cy="188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Shape 108"/>
          <p:cNvPicPr preferRelativeResize="0"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322" y="2067557"/>
            <a:ext cx="1760895" cy="176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3676018" y="5394518"/>
            <a:ext cx="2732281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20000"/>
              </a:lnSpc>
              <a:buClr>
                <a:srgbClr val="FAC81A"/>
              </a:buClr>
              <a:buFont typeface="Arial" panose="020B0604020202020204" pitchFamily="34" charset="0"/>
              <a:buChar char="•"/>
            </a:pPr>
            <a:r>
              <a:rPr lang="pl-PL" sz="1800" b="1" dirty="0" smtClean="0"/>
              <a:t>linia </a:t>
            </a:r>
            <a:r>
              <a:rPr lang="pl-PL" sz="1800" b="1" dirty="0"/>
              <a:t>kolejowej</a:t>
            </a:r>
            <a:r>
              <a:rPr lang="pl-PL" sz="1800" dirty="0"/>
              <a:t> Podłęże – Szczyrzyc– </a:t>
            </a:r>
            <a:r>
              <a:rPr lang="pl-PL" sz="1800" dirty="0" smtClean="0"/>
              <a:t>Nowy Sącz</a:t>
            </a:r>
            <a:endParaRPr lang="pl-PL" sz="1800" dirty="0"/>
          </a:p>
          <a:p>
            <a:pPr marL="285750" indent="-285750" algn="ctr">
              <a:lnSpc>
                <a:spcPct val="120000"/>
              </a:lnSpc>
              <a:buClr>
                <a:srgbClr val="FAC81A"/>
              </a:buClr>
              <a:buFont typeface="Arial" panose="020B0604020202020204" pitchFamily="34" charset="0"/>
              <a:buChar char="•"/>
            </a:pPr>
            <a:endParaRPr lang="pl-PL" sz="1800" dirty="0" smtClean="0"/>
          </a:p>
          <a:p>
            <a:pPr marL="285750" indent="-285750" algn="ctr">
              <a:lnSpc>
                <a:spcPct val="120000"/>
              </a:lnSpc>
              <a:buClr>
                <a:srgbClr val="FAC81A"/>
              </a:buClr>
              <a:buFont typeface="Arial" panose="020B0604020202020204" pitchFamily="34" charset="0"/>
              <a:buChar char="•"/>
            </a:pPr>
            <a:r>
              <a:rPr lang="pl-PL" sz="1800" b="1" dirty="0" smtClean="0"/>
              <a:t>modernizacja</a:t>
            </a:r>
            <a:r>
              <a:rPr lang="pl-PL" sz="1800" dirty="0" smtClean="0"/>
              <a:t> </a:t>
            </a:r>
            <a:r>
              <a:rPr lang="pl-PL" sz="1800" dirty="0"/>
              <a:t>odcinka linii kolejowej </a:t>
            </a:r>
            <a:r>
              <a:rPr lang="pl-PL" sz="1800" dirty="0" smtClean="0"/>
              <a:t>Stróże - Nowy </a:t>
            </a:r>
            <a:r>
              <a:rPr lang="pl-PL" sz="1800" dirty="0"/>
              <a:t>Sącz – Muszyna – granica </a:t>
            </a:r>
            <a:r>
              <a:rPr lang="pl-PL" sz="1800" dirty="0" smtClean="0"/>
              <a:t>państwa</a:t>
            </a:r>
            <a:endParaRPr lang="pl-PL" sz="1800" dirty="0"/>
          </a:p>
        </p:txBody>
      </p:sp>
      <p:sp>
        <p:nvSpPr>
          <p:cNvPr id="37" name="Prostokąt 36"/>
          <p:cNvSpPr/>
          <p:nvPr/>
        </p:nvSpPr>
        <p:spPr>
          <a:xfrm>
            <a:off x="3708863" y="4499991"/>
            <a:ext cx="280648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-152400" algn="ctr">
              <a:lnSpc>
                <a:spcPct val="110000"/>
              </a:lnSpc>
              <a:spcBef>
                <a:spcPts val="0"/>
              </a:spcBef>
              <a:buSzPts val="2400"/>
              <a:buFont typeface="Roboto"/>
              <a:buNone/>
              <a:defRPr/>
            </a:pPr>
            <a:r>
              <a:rPr lang="pl-PL" sz="3200" b="1" kern="0" dirty="0" smtClean="0">
                <a:solidFill>
                  <a:srgbClr val="FAC81A"/>
                </a:solidFill>
                <a:latin typeface="Roboto"/>
              </a:rPr>
              <a:t>7,18 mld </a:t>
            </a:r>
            <a:r>
              <a:rPr lang="pl-PL" sz="3200" b="1" kern="0" dirty="0">
                <a:solidFill>
                  <a:srgbClr val="FAC81A"/>
                </a:solidFill>
                <a:latin typeface="Roboto"/>
              </a:rPr>
              <a:t>zł</a:t>
            </a:r>
          </a:p>
        </p:txBody>
      </p:sp>
    </p:spTree>
    <p:extLst>
      <p:ext uri="{BB962C8B-B14F-4D97-AF65-F5344CB8AC3E}">
        <p14:creationId xmlns:p14="http://schemas.microsoft.com/office/powerpoint/2010/main" val="671865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3118502" y="196213"/>
            <a:ext cx="7404593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Wspieramy </a:t>
            </a:r>
            <a:r>
              <a:rPr lang="pl-PL" sz="3791" dirty="0" smtClean="0">
                <a:solidFill>
                  <a:srgbClr val="00B050"/>
                </a:solidFill>
              </a:rPr>
              <a:t>ochronę zdrowia</a:t>
            </a:r>
            <a:endParaRPr lang="pl-PL" sz="3791" dirty="0">
              <a:solidFill>
                <a:srgbClr val="00B050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-212461" y="1490789"/>
            <a:ext cx="55954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200" b="1" dirty="0" smtClean="0">
                <a:solidFill>
                  <a:schemeClr val="tx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Szpital Specjalistyczny im. Jędrzeja Śniadeckiego w Nowym Sączu</a:t>
            </a:r>
          </a:p>
        </p:txBody>
      </p:sp>
      <p:sp>
        <p:nvSpPr>
          <p:cNvPr id="10" name="Prostokąt 9"/>
          <p:cNvSpPr/>
          <p:nvPr/>
        </p:nvSpPr>
        <p:spPr>
          <a:xfrm>
            <a:off x="-1616" y="2338337"/>
            <a:ext cx="54880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Inwestycje </a:t>
            </a:r>
            <a:r>
              <a:rPr lang="pl-PL" altLang="pl-PL" sz="2200" b="1" dirty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w </a:t>
            </a:r>
            <a:r>
              <a:rPr lang="pl-PL" alt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szpitalu ze </a:t>
            </a:r>
            <a:r>
              <a:rPr lang="pl-PL" altLang="pl-PL" sz="2200" b="1" dirty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środków </a:t>
            </a:r>
            <a:r>
              <a:rPr lang="pl-PL" alt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BW </a:t>
            </a:r>
            <a:br>
              <a:rPr lang="pl-PL" alt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pl-PL" alt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w latach 2016 – 2018:</a:t>
            </a:r>
            <a:endParaRPr lang="pl-PL" altLang="pl-PL" sz="2200" b="1" dirty="0">
              <a:solidFill>
                <a:srgbClr val="00B050"/>
              </a:solidFill>
              <a:latin typeface="Roboto"/>
              <a:ea typeface="Roboto Regular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Obraz 10" descr="bud gl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852" y="1139177"/>
            <a:ext cx="2243387" cy="1354763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554982" y="3241701"/>
            <a:ext cx="51140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Rozwój Szpitala poprzez poprawę standardu i jakości usług medycznych </a:t>
            </a:r>
            <a:r>
              <a:rPr lang="pl-PL" sz="2000" dirty="0"/>
              <a:t>Działanie 12.1 RPO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2000" b="1" dirty="0">
                <a:solidFill>
                  <a:srgbClr val="00B050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900 000 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złotych </a:t>
            </a:r>
            <a:b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(2016 rok – dokumentacja projektowa oraz w 2018 roku </a:t>
            </a:r>
            <a:r>
              <a:rPr lang="pl-PL" sz="2000" b="1" dirty="0">
                <a:solidFill>
                  <a:srgbClr val="00B050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804 754 </a:t>
            </a:r>
            <a:r>
              <a:rPr lang="pl-PL" sz="2000" dirty="0"/>
              <a:t>złotych</a:t>
            </a:r>
            <a:r>
              <a:rPr lang="pl-PL" sz="2000" dirty="0" smtClean="0"/>
              <a:t>)</a:t>
            </a:r>
          </a:p>
          <a:p>
            <a:endParaRPr lang="pl-PL" sz="2000" dirty="0"/>
          </a:p>
          <a:p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Zakup </a:t>
            </a:r>
            <a:r>
              <a:rPr lang="pl-PL" sz="2000" dirty="0" err="1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histeroskopu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 dla oddziału ginekologicznego:  </a:t>
            </a:r>
            <a:r>
              <a:rPr lang="pl-PL" sz="2000" b="1" dirty="0" smtClean="0">
                <a:solidFill>
                  <a:srgbClr val="00B050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99</a:t>
            </a:r>
            <a:r>
              <a:rPr lang="pl-PL" sz="2000" b="1" dirty="0">
                <a:solidFill>
                  <a:srgbClr val="00B050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 860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złotych </a:t>
            </a:r>
            <a:b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(2016 rok)</a:t>
            </a:r>
            <a:endParaRPr lang="pl-PL" sz="2000" dirty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 smtClean="0">
              <a:solidFill>
                <a:schemeClr val="tx1"/>
              </a:solidFill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Rozbudowa 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Szpitalnego Oddziału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Ratunkowego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2000" dirty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Działanie 9.1 </a:t>
            </a:r>
            <a:r>
              <a:rPr lang="pl-PL" sz="2000" dirty="0" err="1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POIiŚ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2000" b="1" dirty="0" smtClean="0">
                <a:solidFill>
                  <a:srgbClr val="00B050"/>
                </a:solidFill>
              </a:rPr>
              <a:t>1</a:t>
            </a:r>
            <a:r>
              <a:rPr lang="pl-PL" sz="2000" b="1" dirty="0">
                <a:solidFill>
                  <a:srgbClr val="00B050"/>
                </a:solidFill>
              </a:rPr>
              <a:t> 840 647 </a:t>
            </a:r>
            <a:r>
              <a:rPr lang="pl-PL" sz="2000" dirty="0" smtClean="0"/>
              <a:t>złotych (2017 rok)</a:t>
            </a:r>
          </a:p>
          <a:p>
            <a:endParaRPr lang="pl-PL" sz="2000" dirty="0" smtClean="0"/>
          </a:p>
          <a:p>
            <a:r>
              <a:rPr lang="pl-PL" sz="2000" dirty="0" smtClean="0"/>
              <a:t>Zakup </a:t>
            </a:r>
            <a:r>
              <a:rPr lang="pl-PL" sz="2000" dirty="0"/>
              <a:t>aparatury medycznej dla Oddziału Neonatologii </a:t>
            </a:r>
            <a:r>
              <a:rPr lang="pl-PL" sz="2000" dirty="0" smtClean="0"/>
              <a:t>i IT </a:t>
            </a:r>
            <a:r>
              <a:rPr lang="pl-PL" sz="2000" b="1" dirty="0" smtClean="0">
                <a:solidFill>
                  <a:srgbClr val="00B050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390</a:t>
            </a:r>
            <a:r>
              <a:rPr lang="pl-PL" sz="2000" b="1" dirty="0">
                <a:solidFill>
                  <a:srgbClr val="00B050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 000 </a:t>
            </a:r>
            <a:r>
              <a:rPr lang="pl-PL" sz="2000" dirty="0" smtClean="0"/>
              <a:t>złotych (2018 rok)</a:t>
            </a:r>
            <a:endParaRPr lang="pl-PL" sz="2000" dirty="0"/>
          </a:p>
          <a:p>
            <a:endParaRPr lang="pl-PL" sz="2000" dirty="0"/>
          </a:p>
          <a:p>
            <a:endParaRPr lang="pl-PL" sz="2000" dirty="0" smtClean="0"/>
          </a:p>
        </p:txBody>
      </p:sp>
      <p:pic>
        <p:nvPicPr>
          <p:cNvPr id="18" name="Obraz 1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71" y="442955"/>
            <a:ext cx="885371" cy="885371"/>
          </a:xfrm>
          <a:prstGeom prst="rect">
            <a:avLst/>
          </a:prstGeom>
        </p:spPr>
      </p:pic>
      <p:pic>
        <p:nvPicPr>
          <p:cNvPr id="20" name="Obraz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81" y="3313329"/>
            <a:ext cx="374015" cy="374015"/>
          </a:xfrm>
          <a:prstGeom prst="rect">
            <a:avLst/>
          </a:prstGeom>
        </p:spPr>
      </p:pic>
      <p:sp>
        <p:nvSpPr>
          <p:cNvPr id="16" name="Prostokąt 15"/>
          <p:cNvSpPr/>
          <p:nvPr/>
        </p:nvSpPr>
        <p:spPr>
          <a:xfrm>
            <a:off x="5805716" y="4937001"/>
            <a:ext cx="6952342" cy="185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</a:rPr>
              <a:t>Małopolski </a:t>
            </a:r>
            <a:r>
              <a:rPr lang="pl-PL" sz="2200" b="1" dirty="0" err="1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</a:rPr>
              <a:t>Teleanioł</a:t>
            </a:r>
            <a:r>
              <a:rPr 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</a:rPr>
              <a:t>:</a:t>
            </a:r>
            <a:endParaRPr lang="pl-PL" sz="2200" b="1" dirty="0">
              <a:solidFill>
                <a:srgbClr val="00B050"/>
              </a:solidFill>
              <a:latin typeface="Roboto"/>
              <a:ea typeface="Roboto Regular"/>
              <a:cs typeface="Arial" panose="020B0604020202020204" pitchFamily="34" charset="0"/>
            </a:endParaRPr>
          </a:p>
          <a:p>
            <a:pPr algn="ctr"/>
            <a:endParaRPr lang="pl-PL" sz="800" dirty="0" smtClean="0">
              <a:solidFill>
                <a:srgbClr val="00B050"/>
              </a:solidFill>
            </a:endParaRPr>
          </a:p>
          <a:p>
            <a:pPr algn="ctr"/>
            <a:r>
              <a:rPr lang="pl-PL" sz="2000" dirty="0" smtClean="0">
                <a:solidFill>
                  <a:srgbClr val="00B050"/>
                </a:solidFill>
              </a:rPr>
              <a:t>Miasto Nowy </a:t>
            </a:r>
            <a:r>
              <a:rPr lang="pl-PL" sz="2000" dirty="0">
                <a:solidFill>
                  <a:srgbClr val="00B050"/>
                </a:solidFill>
              </a:rPr>
              <a:t>Sącz </a:t>
            </a:r>
            <a:r>
              <a:rPr lang="pl-PL" sz="2000" dirty="0"/>
              <a:t>oraz </a:t>
            </a:r>
            <a:r>
              <a:rPr lang="pl-PL" sz="2000" b="1" dirty="0">
                <a:solidFill>
                  <a:srgbClr val="00B050"/>
                </a:solidFill>
              </a:rPr>
              <a:t>6 gmin </a:t>
            </a:r>
            <a:r>
              <a:rPr lang="pl-PL" sz="2000" dirty="0"/>
              <a:t>powiatu nowosądeckiego wsparło realizację </a:t>
            </a:r>
            <a:r>
              <a:rPr lang="pl-PL" sz="2000" dirty="0" smtClean="0"/>
              <a:t>projektu.</a:t>
            </a:r>
          </a:p>
          <a:p>
            <a:pPr algn="ctr"/>
            <a:r>
              <a:rPr lang="pl-PL" sz="2000" b="1" dirty="0">
                <a:solidFill>
                  <a:srgbClr val="00B050"/>
                </a:solidFill>
              </a:rPr>
              <a:t>40 osób </a:t>
            </a:r>
            <a:r>
              <a:rPr lang="pl-PL" sz="2000" dirty="0" smtClean="0"/>
              <a:t>z </a:t>
            </a:r>
            <a:r>
              <a:rPr lang="pl-PL" sz="2000" dirty="0"/>
              <a:t>terenu m. Nowy Sącz oraz powiatu nowosądeckiego złożyło </a:t>
            </a:r>
            <a:r>
              <a:rPr lang="pl-PL" sz="2000" dirty="0" smtClean="0"/>
              <a:t>już wnioski </a:t>
            </a:r>
            <a:r>
              <a:rPr lang="pl-PL" sz="2000" dirty="0"/>
              <a:t>aplikacyjne </a:t>
            </a:r>
            <a:r>
              <a:rPr lang="pl-PL" sz="2000" dirty="0" smtClean="0"/>
              <a:t>do projektu.</a:t>
            </a:r>
          </a:p>
        </p:txBody>
      </p:sp>
      <p:sp>
        <p:nvSpPr>
          <p:cNvPr id="24" name="Prostokąt 23"/>
          <p:cNvSpPr/>
          <p:nvPr/>
        </p:nvSpPr>
        <p:spPr>
          <a:xfrm>
            <a:off x="5878287" y="2595828"/>
            <a:ext cx="6952342" cy="339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</a:rPr>
              <a:t>Programy zdrowotne:</a:t>
            </a:r>
            <a:endParaRPr lang="pl-PL" sz="2200" b="1" dirty="0">
              <a:solidFill>
                <a:srgbClr val="00B050"/>
              </a:solidFill>
              <a:latin typeface="Roboto"/>
              <a:ea typeface="Roboto Regular"/>
              <a:cs typeface="Arial" panose="020B0604020202020204" pitchFamily="34" charset="0"/>
            </a:endParaRPr>
          </a:p>
          <a:p>
            <a:pPr algn="ctr"/>
            <a:endParaRPr lang="pl-PL" sz="800" dirty="0" smtClean="0">
              <a:solidFill>
                <a:srgbClr val="00B050"/>
              </a:solidFill>
            </a:endParaRPr>
          </a:p>
          <a:p>
            <a:pPr algn="ctr"/>
            <a:r>
              <a:rPr lang="pl-PL" sz="2000" dirty="0" smtClean="0"/>
              <a:t>Zapobieganie chorobom układu </a:t>
            </a:r>
            <a:r>
              <a:rPr lang="pl-PL" sz="2000" dirty="0" smtClean="0"/>
              <a:t>krążenia</a:t>
            </a:r>
            <a:endParaRPr lang="pl-PL" sz="2000" dirty="0" smtClean="0"/>
          </a:p>
          <a:p>
            <a:pPr algn="ctr"/>
            <a:r>
              <a:rPr lang="pl-PL" sz="2000" dirty="0" smtClean="0"/>
              <a:t>Edukacja </a:t>
            </a:r>
            <a:r>
              <a:rPr lang="pl-PL" sz="2000" dirty="0" smtClean="0"/>
              <a:t>onkologiczna</a:t>
            </a:r>
            <a:endParaRPr lang="pl-PL" sz="2000" dirty="0" smtClean="0"/>
          </a:p>
          <a:p>
            <a:pPr algn="ctr"/>
            <a:r>
              <a:rPr lang="pl-PL" sz="2000" dirty="0"/>
              <a:t>Szczepienia przeciw </a:t>
            </a:r>
            <a:r>
              <a:rPr lang="pl-PL" sz="2000" dirty="0" smtClean="0"/>
              <a:t>pneumokokom</a:t>
            </a:r>
            <a:endParaRPr lang="pl-PL" sz="2000" dirty="0" smtClean="0"/>
          </a:p>
          <a:p>
            <a:pPr algn="ctr"/>
            <a:r>
              <a:rPr lang="pl-PL" sz="2000" dirty="0" err="1" smtClean="0"/>
              <a:t>Cyberzagrożenia</a:t>
            </a:r>
            <a:endParaRPr lang="pl-PL" sz="2000" dirty="0" smtClean="0"/>
          </a:p>
          <a:p>
            <a:pPr algn="ctr"/>
            <a:r>
              <a:rPr lang="pl-PL" sz="2000" dirty="0" smtClean="0"/>
              <a:t>Wyprzedzić </a:t>
            </a:r>
            <a:r>
              <a:rPr lang="pl-PL" sz="2000" dirty="0"/>
              <a:t>smutek ochrona zdrowia </a:t>
            </a:r>
            <a:r>
              <a:rPr lang="pl-PL" sz="2000" dirty="0" smtClean="0"/>
              <a:t>psychicznego</a:t>
            </a:r>
            <a:endParaRPr lang="pl-PL" sz="2000" dirty="0"/>
          </a:p>
          <a:p>
            <a:pPr algn="ctr"/>
            <a:endParaRPr lang="pl-PL" sz="2000" dirty="0"/>
          </a:p>
          <a:p>
            <a:pPr algn="ctr"/>
            <a:endParaRPr lang="pl-PL" sz="2000" dirty="0"/>
          </a:p>
          <a:p>
            <a:endParaRPr lang="pl-PL" sz="2000" dirty="0"/>
          </a:p>
          <a:p>
            <a:endParaRPr lang="pl-PL" sz="2000" dirty="0" smtClean="0"/>
          </a:p>
        </p:txBody>
      </p:sp>
      <p:sp>
        <p:nvSpPr>
          <p:cNvPr id="25" name="Prostokąt 24"/>
          <p:cNvSpPr/>
          <p:nvPr/>
        </p:nvSpPr>
        <p:spPr>
          <a:xfrm>
            <a:off x="6072027" y="7196847"/>
            <a:ext cx="675860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200" b="1" dirty="0" smtClean="0">
                <a:solidFill>
                  <a:srgbClr val="00B050"/>
                </a:solidFill>
                <a:latin typeface="Roboto"/>
                <a:ea typeface="Roboto Regular"/>
                <a:cs typeface="Arial" panose="020B0604020202020204" pitchFamily="34" charset="0"/>
              </a:rPr>
              <a:t>Wspieranie funkcjonowania społecznego oraz przeciwdziałanie wykluczeniu osób starszych:</a:t>
            </a:r>
            <a:endParaRPr lang="pl-PL" sz="2200" b="1" dirty="0">
              <a:solidFill>
                <a:srgbClr val="00B050"/>
              </a:solidFill>
              <a:latin typeface="Roboto"/>
              <a:ea typeface="Roboto Regular"/>
              <a:cs typeface="Arial" panose="020B0604020202020204" pitchFamily="34" charset="0"/>
            </a:endParaRPr>
          </a:p>
          <a:p>
            <a:pPr algn="ctr"/>
            <a:endParaRPr lang="pl-PL" sz="800" dirty="0" smtClean="0">
              <a:solidFill>
                <a:srgbClr val="00B050"/>
              </a:solidFill>
            </a:endParaRPr>
          </a:p>
          <a:p>
            <a:pPr algn="ctr"/>
            <a:r>
              <a:rPr lang="pl-PL" sz="2000" dirty="0"/>
              <a:t>K</a:t>
            </a:r>
            <a:r>
              <a:rPr lang="pl-PL" sz="2000" dirty="0" smtClean="0"/>
              <a:t>onkursy </a:t>
            </a:r>
            <a:r>
              <a:rPr lang="pl-PL" sz="2000" dirty="0"/>
              <a:t>ofert na realizację zadań z obszaru pomocy </a:t>
            </a:r>
            <a:r>
              <a:rPr lang="pl-PL" sz="2000" dirty="0" smtClean="0"/>
              <a:t>społecznej. </a:t>
            </a:r>
            <a:r>
              <a:rPr lang="pl-PL" sz="2000" dirty="0"/>
              <a:t>W 2018 roku dofinansowano 37 zadań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na </a:t>
            </a:r>
            <a:r>
              <a:rPr lang="pl-PL" sz="2000" dirty="0"/>
              <a:t>kwotę 700 </a:t>
            </a:r>
            <a:r>
              <a:rPr lang="pl-PL" sz="2000" dirty="0" smtClean="0"/>
              <a:t>000 zł, </a:t>
            </a:r>
            <a:r>
              <a:rPr lang="pl-PL" sz="2000" dirty="0"/>
              <a:t>w tym </a:t>
            </a:r>
            <a:r>
              <a:rPr lang="pl-PL" sz="2000" b="1" dirty="0">
                <a:solidFill>
                  <a:srgbClr val="00B050"/>
                </a:solidFill>
              </a:rPr>
              <a:t>5</a:t>
            </a:r>
            <a:r>
              <a:rPr lang="pl-PL" sz="2000" dirty="0"/>
              <a:t> z obszaru Nowego Sącza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o wartości </a:t>
            </a:r>
            <a:r>
              <a:rPr lang="pl-PL" sz="2000" b="1" dirty="0">
                <a:solidFill>
                  <a:srgbClr val="00B050"/>
                </a:solidFill>
              </a:rPr>
              <a:t>102 000 </a:t>
            </a:r>
            <a:r>
              <a:rPr lang="pl-PL" sz="2000" dirty="0"/>
              <a:t>złotych.</a:t>
            </a:r>
          </a:p>
          <a:p>
            <a:pPr algn="ctr"/>
            <a:r>
              <a:rPr lang="pl-PL" sz="2000" dirty="0"/>
              <a:t>Aktywne </a:t>
            </a:r>
            <a:r>
              <a:rPr lang="pl-PL" sz="2000" dirty="0" smtClean="0"/>
              <a:t>społeczeństwo - dofinansowanie </a:t>
            </a:r>
            <a:r>
              <a:rPr lang="pl-PL" sz="2000" b="1" dirty="0">
                <a:solidFill>
                  <a:srgbClr val="00B050"/>
                </a:solidFill>
              </a:rPr>
              <a:t>313 987 </a:t>
            </a:r>
            <a:r>
              <a:rPr lang="pl-PL" sz="2000" dirty="0" smtClean="0"/>
              <a:t>złotych</a:t>
            </a:r>
            <a:endParaRPr lang="pl-PL" sz="2000" dirty="0"/>
          </a:p>
        </p:txBody>
      </p:sp>
      <p:pic>
        <p:nvPicPr>
          <p:cNvPr id="23" name="Obraz 2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1" y="5074415"/>
            <a:ext cx="374015" cy="374015"/>
          </a:xfrm>
          <a:prstGeom prst="rect">
            <a:avLst/>
          </a:prstGeom>
        </p:spPr>
      </p:pic>
      <p:pic>
        <p:nvPicPr>
          <p:cNvPr id="29" name="Obraz 2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444" y="7257375"/>
            <a:ext cx="374015" cy="374015"/>
          </a:xfrm>
          <a:prstGeom prst="rect">
            <a:avLst/>
          </a:prstGeom>
        </p:spPr>
      </p:pic>
      <p:pic>
        <p:nvPicPr>
          <p:cNvPr id="30" name="Obraz 2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310" y="4989900"/>
            <a:ext cx="374015" cy="374015"/>
          </a:xfrm>
          <a:prstGeom prst="rect">
            <a:avLst/>
          </a:prstGeom>
        </p:spPr>
      </p:pic>
      <p:pic>
        <p:nvPicPr>
          <p:cNvPr id="31" name="Obraz 3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612" y="2648727"/>
            <a:ext cx="374015" cy="374015"/>
          </a:xfrm>
          <a:prstGeom prst="rect">
            <a:avLst/>
          </a:prstGeom>
        </p:spPr>
      </p:pic>
      <p:pic>
        <p:nvPicPr>
          <p:cNvPr id="32" name="Obraz 3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67" y="7564495"/>
            <a:ext cx="374015" cy="374015"/>
          </a:xfrm>
          <a:prstGeom prst="rect">
            <a:avLst/>
          </a:prstGeom>
        </p:spPr>
      </p:pic>
      <p:pic>
        <p:nvPicPr>
          <p:cNvPr id="33" name="Obraz 3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0" y="6311071"/>
            <a:ext cx="374015" cy="37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317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3378200" y="232550"/>
            <a:ext cx="7620000" cy="1219200"/>
          </a:xfrm>
        </p:spPr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pl-PL" sz="3800" dirty="0" smtClean="0"/>
              <a:t>Wspieramy </a:t>
            </a:r>
            <a:r>
              <a:rPr lang="pl-PL" sz="3800" kern="1200" dirty="0">
                <a:solidFill>
                  <a:srgbClr val="6CB333"/>
                </a:solidFill>
                <a:sym typeface="Palatino"/>
              </a:rPr>
              <a:t>ochronę powietrza</a:t>
            </a:r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4048484" y="3000138"/>
            <a:ext cx="8138122" cy="555625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000" kern="1200" dirty="0" smtClean="0">
                <a:solidFill>
                  <a:schemeClr val="tx1"/>
                </a:solidFill>
                <a:sym typeface="Palatino"/>
              </a:rPr>
              <a:t>Osiągnięcia </a:t>
            </a:r>
            <a:r>
              <a:rPr lang="pl-PL" sz="2800" b="1" kern="1200" dirty="0" smtClean="0">
                <a:solidFill>
                  <a:srgbClr val="6CB333"/>
                </a:solidFill>
                <a:sym typeface="Palatino"/>
              </a:rPr>
              <a:t>7</a:t>
            </a:r>
            <a:r>
              <a:rPr lang="pl-PL" sz="2800" b="1" dirty="0" smtClean="0">
                <a:solidFill>
                  <a:srgbClr val="90CC71"/>
                </a:solidFill>
              </a:rPr>
              <a:t> </a:t>
            </a:r>
            <a:r>
              <a:rPr lang="pl-PL" sz="2100" b="1" kern="1200" dirty="0" err="1" smtClean="0">
                <a:solidFill>
                  <a:srgbClr val="6CB333"/>
                </a:solidFill>
                <a:sym typeface="Palatino"/>
              </a:rPr>
              <a:t>Ekodoradców</a:t>
            </a:r>
            <a:r>
              <a:rPr lang="pl-PL" sz="2100" b="1" kern="1200" dirty="0" smtClean="0">
                <a:solidFill>
                  <a:srgbClr val="6CB333"/>
                </a:solidFill>
                <a:sym typeface="Palatino"/>
              </a:rPr>
              <a:t> </a:t>
            </a:r>
            <a:r>
              <a:rPr lang="pl-PL" sz="2100" kern="1200" dirty="0" smtClean="0">
                <a:solidFill>
                  <a:schemeClr val="tx1"/>
                </a:solidFill>
                <a:sym typeface="Palatino"/>
              </a:rPr>
              <a:t>z powiatu nowosądeckiego</a:t>
            </a:r>
            <a:endParaRPr sz="2100" b="1" kern="1200" dirty="0">
              <a:solidFill>
                <a:srgbClr val="6CB333"/>
              </a:solidFill>
              <a:sym typeface="Palatino"/>
            </a:endParaRPr>
          </a:p>
        </p:txBody>
      </p:sp>
      <p:sp>
        <p:nvSpPr>
          <p:cNvPr id="46084" name="Shape 233"/>
          <p:cNvSpPr txBox="1">
            <a:spLocks noChangeArrowheads="1"/>
          </p:cNvSpPr>
          <p:nvPr/>
        </p:nvSpPr>
        <p:spPr bwMode="auto">
          <a:xfrm>
            <a:off x="4907136" y="3980730"/>
            <a:ext cx="8008763" cy="8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lnSpc>
                <a:spcPct val="130000"/>
              </a:lnSpc>
            </a:pP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66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spotkań, </a:t>
            </a:r>
            <a:r>
              <a:rPr lang="pl-PL" altLang="pl-PL" sz="21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 których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uczestniczyło ponad </a:t>
            </a:r>
            <a:r>
              <a:rPr lang="pl-PL" altLang="pl-PL" sz="21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 178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mieszkańców</a:t>
            </a:r>
            <a:endParaRPr lang="pl-PL" altLang="pl-PL" sz="2100" dirty="0">
              <a:solidFill>
                <a:srgbClr val="41424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085" name="Shape 234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37" y="353850"/>
            <a:ext cx="1485663" cy="148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2413000" y="1515249"/>
            <a:ext cx="9321800" cy="1207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100" b="1" dirty="0" smtClean="0">
                <a:solidFill>
                  <a:schemeClr val="tx1"/>
                </a:solidFill>
              </a:rPr>
              <a:t>Chełmiec</a:t>
            </a:r>
            <a:r>
              <a:rPr lang="pl-PL" sz="2100" b="1" dirty="0">
                <a:solidFill>
                  <a:schemeClr val="tx1"/>
                </a:solidFill>
              </a:rPr>
              <a:t>, Kamionka Wielka, Łącko, Nawojowa, </a:t>
            </a:r>
            <a:endParaRPr lang="pl-PL" sz="2100" b="1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100" b="1" dirty="0" smtClean="0">
                <a:solidFill>
                  <a:schemeClr val="tx1"/>
                </a:solidFill>
              </a:rPr>
              <a:t>Piwniczna- </a:t>
            </a:r>
            <a:r>
              <a:rPr lang="pl-PL" sz="2100" b="1" dirty="0">
                <a:solidFill>
                  <a:schemeClr val="tx1"/>
                </a:solidFill>
              </a:rPr>
              <a:t>Zdrój, Podegrodzie, Stary </a:t>
            </a:r>
            <a:r>
              <a:rPr lang="pl-PL" sz="2100" b="1" dirty="0" smtClean="0">
                <a:solidFill>
                  <a:schemeClr val="tx1"/>
                </a:solidFill>
              </a:rPr>
              <a:t>Sącz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100" b="1" dirty="0" smtClean="0">
                <a:solidFill>
                  <a:schemeClr val="tx1"/>
                </a:solidFill>
              </a:rPr>
              <a:t>zaangażowane w </a:t>
            </a:r>
            <a:r>
              <a:rPr lang="pl-PL" sz="2100" b="1" dirty="0">
                <a:solidFill>
                  <a:schemeClr val="tx1"/>
                </a:solidFill>
              </a:rPr>
              <a:t>projekt </a:t>
            </a:r>
            <a:r>
              <a:rPr lang="pl-PL" sz="2100" b="1" dirty="0">
                <a:solidFill>
                  <a:srgbClr val="90CC71"/>
                </a:solidFill>
              </a:rPr>
              <a:t>LIFE</a:t>
            </a:r>
          </a:p>
        </p:txBody>
      </p:sp>
      <p:sp>
        <p:nvSpPr>
          <p:cNvPr id="5" name="Prostokąt 4"/>
          <p:cNvSpPr/>
          <p:nvPr/>
        </p:nvSpPr>
        <p:spPr>
          <a:xfrm>
            <a:off x="4924774" y="4792830"/>
            <a:ext cx="79911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0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27 718</a:t>
            </a:r>
            <a:r>
              <a:rPr lang="pl-PL" altLang="pl-PL" sz="2000" b="1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0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udzielonych porad mieszkańcom w zakresie wymiany źródeł ciepła, kontroli palenisk oraz wyjaśnień w zakresie niskiej </a:t>
            </a:r>
            <a:r>
              <a:rPr lang="pl-PL" altLang="pl-PL" sz="20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emisji</a:t>
            </a:r>
            <a:endParaRPr lang="pl-PL" altLang="pl-PL" sz="2000" dirty="0">
              <a:solidFill>
                <a:srgbClr val="41424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907136" y="5974443"/>
            <a:ext cx="7805564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136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warsztatów </a:t>
            </a:r>
            <a:r>
              <a:rPr lang="pl-PL" altLang="pl-PL" sz="21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w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szkołach i przedszkolach dla ok. </a:t>
            </a:r>
            <a:r>
              <a:rPr lang="pl-PL" altLang="pl-PL" sz="21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 452 dzieci</a:t>
            </a:r>
            <a:endParaRPr lang="pl-PL" altLang="pl-PL" sz="2100" b="1" dirty="0">
              <a:solidFill>
                <a:srgbClr val="6CB33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942767" y="8061518"/>
            <a:ext cx="7173033" cy="463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223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przeprowadzonych badań </a:t>
            </a:r>
            <a:r>
              <a:rPr lang="pl-PL" altLang="pl-PL" sz="21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termowizyjnych</a:t>
            </a:r>
          </a:p>
        </p:txBody>
      </p:sp>
      <p:sp>
        <p:nvSpPr>
          <p:cNvPr id="8" name="Prostokąt 7"/>
          <p:cNvSpPr/>
          <p:nvPr/>
        </p:nvSpPr>
        <p:spPr>
          <a:xfrm>
            <a:off x="4924773" y="6793946"/>
            <a:ext cx="7805565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1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pomoc  w przygotowaniu </a:t>
            </a: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21 </a:t>
            </a:r>
            <a:r>
              <a:rPr lang="pl-PL" altLang="pl-PL" sz="21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wniosków </a:t>
            </a: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o dofinansowanie </a:t>
            </a:r>
            <a:r>
              <a:rPr lang="pl-PL" altLang="pl-PL" sz="2100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na </a:t>
            </a:r>
            <a:r>
              <a:rPr lang="pl-PL" altLang="pl-PL" sz="2100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łączną pulę ponad </a:t>
            </a:r>
            <a:r>
              <a:rPr lang="pl-PL" altLang="pl-PL" sz="21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35,8 </a:t>
            </a:r>
            <a:r>
              <a:rPr lang="pl-PL" altLang="pl-PL" sz="2100" b="1" dirty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mln zł</a:t>
            </a:r>
          </a:p>
        </p:txBody>
      </p:sp>
      <p:pic>
        <p:nvPicPr>
          <p:cNvPr id="13" name="Shape 234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682" y="4127568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hape 234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60" y="5033971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Shape 234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384" y="6099870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Shape 234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664" y="7107656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hape 234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60" y="8090282"/>
            <a:ext cx="437396" cy="43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2" y="5784549"/>
            <a:ext cx="3528568" cy="2494749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8" r="11634"/>
          <a:stretch/>
        </p:blipFill>
        <p:spPr>
          <a:xfrm>
            <a:off x="179832" y="2989746"/>
            <a:ext cx="3528568" cy="237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288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2599621" y="429420"/>
            <a:ext cx="8724900" cy="1219200"/>
          </a:xfrm>
        </p:spPr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pl-PL" sz="3800" dirty="0" smtClean="0"/>
              <a:t>Dbamy o </a:t>
            </a:r>
            <a:r>
              <a:rPr lang="pl-PL" sz="3800" dirty="0" smtClean="0">
                <a:solidFill>
                  <a:srgbClr val="CC006A"/>
                </a:solidFill>
              </a:rPr>
              <a:t>zdrowie najmłodszych</a:t>
            </a:r>
            <a:endParaRPr lang="pl-PL" sz="3800" dirty="0">
              <a:solidFill>
                <a:srgbClr val="CC006A"/>
              </a:solidFill>
            </a:endParaRPr>
          </a:p>
        </p:txBody>
      </p:sp>
      <p:sp>
        <p:nvSpPr>
          <p:cNvPr id="46084" name="Shape 233"/>
          <p:cNvSpPr txBox="1">
            <a:spLocks noChangeArrowheads="1"/>
          </p:cNvSpPr>
          <p:nvPr/>
        </p:nvSpPr>
        <p:spPr bwMode="auto">
          <a:xfrm>
            <a:off x="1463922" y="1803764"/>
            <a:ext cx="10105777" cy="8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lnSpc>
                <a:spcPct val="130000"/>
              </a:lnSpc>
            </a:pPr>
            <a:r>
              <a:rPr lang="pl-PL" alt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Oczyszczacze powietrza dla przedszkoli, żłobków i klubów malucha</a:t>
            </a:r>
            <a:endParaRPr lang="pl-PL" altLang="pl-PL" dirty="0">
              <a:solidFill>
                <a:srgbClr val="CC006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" name="Shape 290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77" y="116513"/>
            <a:ext cx="1352868" cy="135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48" y="2725575"/>
            <a:ext cx="3798115" cy="2530495"/>
          </a:xfrm>
          <a:prstGeom prst="rect">
            <a:avLst/>
          </a:prstGeom>
        </p:spPr>
      </p:pic>
      <p:pic>
        <p:nvPicPr>
          <p:cNvPr id="19" name="Shape 290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70" y="4372131"/>
            <a:ext cx="480130" cy="48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Shape 290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71" y="3800893"/>
            <a:ext cx="480130" cy="48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Prostokąt 20"/>
          <p:cNvSpPr/>
          <p:nvPr/>
        </p:nvSpPr>
        <p:spPr>
          <a:xfrm>
            <a:off x="4344577" y="3000059"/>
            <a:ext cx="697112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121 </a:t>
            </a:r>
            <a:r>
              <a:rPr lang="pl-PL" altLang="pl-PL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placówek</a:t>
            </a:r>
            <a:r>
              <a:rPr lang="pl-PL" altLang="pl-PL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z powiatu nowosądeckiego</a:t>
            </a:r>
            <a:endParaRPr lang="pl-PL" altLang="pl-PL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111170" y="3713165"/>
            <a:ext cx="2372430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200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117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przedszkoli</a:t>
            </a:r>
            <a:endParaRPr lang="pl-PL" altLang="pl-PL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6431139" y="4336949"/>
            <a:ext cx="2372430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200" b="1" dirty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pl-PL" altLang="pl-PL" sz="2200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żłobki</a:t>
            </a:r>
            <a:endParaRPr lang="pl-PL" altLang="pl-PL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" name="Prostokąt 36"/>
          <p:cNvSpPr/>
          <p:nvPr/>
        </p:nvSpPr>
        <p:spPr>
          <a:xfrm>
            <a:off x="4491667" y="6123670"/>
            <a:ext cx="5370923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57 </a:t>
            </a:r>
            <a:r>
              <a:rPr lang="pl-PL" altLang="pl-PL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placówek</a:t>
            </a:r>
            <a:r>
              <a:rPr lang="pl-PL" altLang="pl-PL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z miasta Nowy Sącz</a:t>
            </a:r>
            <a:endParaRPr lang="pl-PL" altLang="pl-PL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Prostokąt 39"/>
          <p:cNvSpPr/>
          <p:nvPr/>
        </p:nvSpPr>
        <p:spPr>
          <a:xfrm>
            <a:off x="6083232" y="6913565"/>
            <a:ext cx="2372430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200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48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przedszkola</a:t>
            </a:r>
            <a:endParaRPr lang="pl-PL" altLang="pl-PL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" name="Shape 290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69" y="7572531"/>
            <a:ext cx="480130" cy="48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Shape 290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70" y="7001293"/>
            <a:ext cx="480130" cy="48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Prostokąt 43"/>
          <p:cNvSpPr/>
          <p:nvPr/>
        </p:nvSpPr>
        <p:spPr>
          <a:xfrm>
            <a:off x="6329540" y="7481422"/>
            <a:ext cx="1696611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200" b="1" dirty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r>
              <a:rPr lang="pl-PL" altLang="pl-PL" sz="2200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żłobków</a:t>
            </a:r>
            <a:endParaRPr lang="pl-PL" altLang="pl-PL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22" y="5619476"/>
            <a:ext cx="3803876" cy="2534332"/>
          </a:xfrm>
          <a:prstGeom prst="rect">
            <a:avLst/>
          </a:prstGeom>
        </p:spPr>
      </p:pic>
      <p:pic>
        <p:nvPicPr>
          <p:cNvPr id="18" name="Shape 290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70" y="4905531"/>
            <a:ext cx="480130" cy="48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rostokąt 21"/>
          <p:cNvSpPr/>
          <p:nvPr/>
        </p:nvSpPr>
        <p:spPr>
          <a:xfrm>
            <a:off x="6456539" y="4870349"/>
            <a:ext cx="2372430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l-PL" altLang="pl-PL" sz="2200" b="1" dirty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pl-PL" altLang="pl-PL" sz="2200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alt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kluby malucha</a:t>
            </a:r>
            <a:endParaRPr lang="pl-PL" altLang="pl-PL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0" name="Obraz 1" descr="image00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94" y="3713165"/>
            <a:ext cx="4074809" cy="34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rostokąt 22"/>
          <p:cNvSpPr/>
          <p:nvPr/>
        </p:nvSpPr>
        <p:spPr>
          <a:xfrm>
            <a:off x="4491667" y="8732496"/>
            <a:ext cx="7983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„Małopolska Niania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”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– wsparto 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22</a:t>
            </a:r>
            <a:r>
              <a:rPr lang="pl-PL" dirty="0" smtClean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 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rodziny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– </a:t>
            </a:r>
            <a:r>
              <a:rPr lang="pl-PL" b="1" dirty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148</a:t>
            </a: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</a:rPr>
              <a:t> 000 zł</a:t>
            </a:r>
            <a:endParaRPr lang="pl-PL" b="1" dirty="0">
              <a:solidFill>
                <a:srgbClr val="CC006A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782857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2019300" y="260844"/>
            <a:ext cx="10115550" cy="1219200"/>
          </a:xfrm>
        </p:spPr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pl-PL" sz="3700" dirty="0" smtClean="0"/>
              <a:t>Wspieramy </a:t>
            </a:r>
            <a:r>
              <a:rPr lang="pl-PL" sz="3700" dirty="0" smtClean="0">
                <a:solidFill>
                  <a:srgbClr val="CC006A"/>
                </a:solidFill>
              </a:rPr>
              <a:t>kulturę i dziedzictwo narodowe </a:t>
            </a:r>
            <a:endParaRPr lang="pl-PL" sz="3700" dirty="0">
              <a:solidFill>
                <a:srgbClr val="CC006A"/>
              </a:solidFill>
            </a:endParaRP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4480561" y="2678412"/>
            <a:ext cx="7437120" cy="4114888"/>
          </a:xfrm>
        </p:spPr>
        <p:txBody>
          <a:bodyPr lIns="0" tIns="0" rIns="0" bIns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Mecenat </a:t>
            </a:r>
            <a:r>
              <a:rPr lang="pl-PL" sz="2000" b="1" dirty="0">
                <a:solidFill>
                  <a:srgbClr val="CC006A"/>
                </a:solidFill>
              </a:rPr>
              <a:t>Małopolski </a:t>
            </a:r>
          </a:p>
          <a:p>
            <a:pPr marL="72390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158</a:t>
            </a:r>
            <a:r>
              <a:rPr lang="pl-PL" sz="2000" dirty="0" smtClean="0">
                <a:solidFill>
                  <a:srgbClr val="CC006A"/>
                </a:solidFill>
              </a:rPr>
              <a:t> </a:t>
            </a:r>
            <a:r>
              <a:rPr lang="pl-PL" sz="1800" dirty="0" smtClean="0">
                <a:solidFill>
                  <a:srgbClr val="414241"/>
                </a:solidFill>
              </a:rPr>
              <a:t>projektów </a:t>
            </a:r>
            <a:r>
              <a:rPr lang="pl-PL" sz="1800" dirty="0">
                <a:solidFill>
                  <a:srgbClr val="414241"/>
                </a:solidFill>
              </a:rPr>
              <a:t>z dofinansowaniem </a:t>
            </a:r>
            <a:r>
              <a:rPr lang="pl-PL" sz="2000" b="1" dirty="0" smtClean="0">
                <a:solidFill>
                  <a:srgbClr val="CC006A"/>
                </a:solidFill>
              </a:rPr>
              <a:t>2 197 000 </a:t>
            </a:r>
            <a:r>
              <a:rPr lang="pl-PL" sz="1800" dirty="0">
                <a:solidFill>
                  <a:srgbClr val="414241"/>
                </a:solidFill>
              </a:rPr>
              <a:t>złotych, w tym </a:t>
            </a:r>
            <a:r>
              <a:rPr lang="pl-PL" sz="1800" dirty="0" smtClean="0">
                <a:solidFill>
                  <a:srgbClr val="414241"/>
                </a:solidFill>
              </a:rPr>
              <a:t/>
            </a:r>
            <a:br>
              <a:rPr lang="pl-PL" sz="1800" dirty="0" smtClean="0">
                <a:solidFill>
                  <a:srgbClr val="414241"/>
                </a:solidFill>
              </a:rPr>
            </a:br>
            <a:r>
              <a:rPr lang="pl-PL" sz="1800" dirty="0" smtClean="0">
                <a:solidFill>
                  <a:srgbClr val="414241"/>
                </a:solidFill>
              </a:rPr>
              <a:t>w Nowym Sączu </a:t>
            </a:r>
            <a:r>
              <a:rPr lang="pl-PL" sz="2000" b="1" dirty="0" smtClean="0">
                <a:solidFill>
                  <a:srgbClr val="CC006A"/>
                </a:solidFill>
              </a:rPr>
              <a:t>69</a:t>
            </a:r>
            <a:r>
              <a:rPr lang="pl-PL" sz="2000" dirty="0" smtClean="0">
                <a:solidFill>
                  <a:srgbClr val="CC006A"/>
                </a:solidFill>
              </a:rPr>
              <a:t> </a:t>
            </a:r>
            <a:r>
              <a:rPr lang="pl-PL" sz="1800" dirty="0" smtClean="0">
                <a:solidFill>
                  <a:srgbClr val="414241"/>
                </a:solidFill>
              </a:rPr>
              <a:t>na </a:t>
            </a:r>
            <a:r>
              <a:rPr lang="pl-PL" sz="1800" dirty="0">
                <a:solidFill>
                  <a:srgbClr val="414241"/>
                </a:solidFill>
              </a:rPr>
              <a:t>kwotę </a:t>
            </a:r>
            <a:r>
              <a:rPr lang="pl-PL" sz="2000" b="1" dirty="0" smtClean="0">
                <a:solidFill>
                  <a:srgbClr val="CC006A"/>
                </a:solidFill>
              </a:rPr>
              <a:t>780 500 </a:t>
            </a:r>
            <a:r>
              <a:rPr lang="pl-PL" sz="1800" dirty="0">
                <a:solidFill>
                  <a:srgbClr val="414241"/>
                </a:solidFill>
              </a:rPr>
              <a:t>złotych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Roboto"/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Kapliczki Małopolski </a:t>
            </a:r>
          </a:p>
          <a:p>
            <a:pPr marL="898525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21 </a:t>
            </a:r>
            <a:r>
              <a:rPr lang="pl-PL" sz="1800" dirty="0" smtClean="0">
                <a:solidFill>
                  <a:srgbClr val="414241"/>
                </a:solidFill>
              </a:rPr>
              <a:t>projektów z dofinansowaniem </a:t>
            </a:r>
            <a:r>
              <a:rPr lang="pl-PL" sz="2000" b="1" dirty="0" smtClean="0">
                <a:solidFill>
                  <a:srgbClr val="CC006A"/>
                </a:solidFill>
              </a:rPr>
              <a:t>105 000 </a:t>
            </a:r>
            <a:r>
              <a:rPr lang="pl-PL" sz="1800" dirty="0">
                <a:solidFill>
                  <a:srgbClr val="414241"/>
                </a:solidFill>
              </a:rPr>
              <a:t>złotych, w tym </a:t>
            </a:r>
            <a:r>
              <a:rPr lang="pl-PL" sz="1800" dirty="0" smtClean="0">
                <a:solidFill>
                  <a:srgbClr val="414241"/>
                </a:solidFill>
              </a:rPr>
              <a:t/>
            </a:r>
            <a:br>
              <a:rPr lang="pl-PL" sz="1800" dirty="0" smtClean="0">
                <a:solidFill>
                  <a:srgbClr val="414241"/>
                </a:solidFill>
              </a:rPr>
            </a:br>
            <a:r>
              <a:rPr lang="pl-PL" sz="1800" dirty="0" smtClean="0">
                <a:solidFill>
                  <a:srgbClr val="414241"/>
                </a:solidFill>
              </a:rPr>
              <a:t>w </a:t>
            </a:r>
            <a:r>
              <a:rPr lang="pl-PL" sz="1800" dirty="0">
                <a:solidFill>
                  <a:srgbClr val="414241"/>
                </a:solidFill>
              </a:rPr>
              <a:t>Nowym Sączu </a:t>
            </a:r>
            <a:r>
              <a:rPr lang="pl-PL" sz="2000" b="1" dirty="0" smtClean="0">
                <a:solidFill>
                  <a:srgbClr val="CC006A"/>
                </a:solidFill>
              </a:rPr>
              <a:t>1 </a:t>
            </a:r>
            <a:r>
              <a:rPr lang="pl-PL" sz="1800" dirty="0" smtClean="0">
                <a:solidFill>
                  <a:srgbClr val="414241"/>
                </a:solidFill>
              </a:rPr>
              <a:t>na </a:t>
            </a:r>
            <a:r>
              <a:rPr lang="pl-PL" sz="1800" dirty="0">
                <a:solidFill>
                  <a:srgbClr val="414241"/>
                </a:solidFill>
              </a:rPr>
              <a:t>kwotę </a:t>
            </a:r>
            <a:r>
              <a:rPr lang="pl-PL" sz="2000" b="1" dirty="0" smtClean="0">
                <a:solidFill>
                  <a:srgbClr val="CC006A"/>
                </a:solidFill>
              </a:rPr>
              <a:t>6 000 </a:t>
            </a:r>
            <a:r>
              <a:rPr lang="pl-PL" sz="1800" dirty="0" smtClean="0">
                <a:solidFill>
                  <a:srgbClr val="414241"/>
                </a:solidFill>
              </a:rPr>
              <a:t>złotych </a:t>
            </a:r>
            <a:endParaRPr lang="pl-PL" sz="1800" dirty="0">
              <a:solidFill>
                <a:srgbClr val="41424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Roboto"/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Ochrona zabytków Małopolski </a:t>
            </a:r>
          </a:p>
          <a:p>
            <a:pPr marL="812800" indent="-88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 smtClean="0">
                <a:solidFill>
                  <a:srgbClr val="CC006A"/>
                </a:solidFill>
              </a:rPr>
              <a:t>66 </a:t>
            </a:r>
            <a:r>
              <a:rPr lang="pl-PL" sz="1800" dirty="0" smtClean="0">
                <a:solidFill>
                  <a:srgbClr val="414241"/>
                </a:solidFill>
              </a:rPr>
              <a:t>projektów </a:t>
            </a:r>
            <a:r>
              <a:rPr lang="pl-PL" sz="1800" dirty="0">
                <a:solidFill>
                  <a:srgbClr val="414241"/>
                </a:solidFill>
              </a:rPr>
              <a:t>z dofinansowaniem </a:t>
            </a:r>
            <a:r>
              <a:rPr lang="pl-PL" sz="2000" b="1" dirty="0" smtClean="0">
                <a:solidFill>
                  <a:srgbClr val="CC006A"/>
                </a:solidFill>
              </a:rPr>
              <a:t>1 660 000 </a:t>
            </a:r>
            <a:r>
              <a:rPr lang="pl-PL" sz="1800" dirty="0" smtClean="0">
                <a:solidFill>
                  <a:srgbClr val="414241"/>
                </a:solidFill>
              </a:rPr>
              <a:t>złotych, w tym </a:t>
            </a:r>
            <a:br>
              <a:rPr lang="pl-PL" sz="1800" dirty="0" smtClean="0">
                <a:solidFill>
                  <a:srgbClr val="414241"/>
                </a:solidFill>
              </a:rPr>
            </a:br>
            <a:r>
              <a:rPr lang="pl-PL" sz="1800" dirty="0" smtClean="0">
                <a:solidFill>
                  <a:srgbClr val="414241"/>
                </a:solidFill>
              </a:rPr>
              <a:t>w Nowym Sączu </a:t>
            </a:r>
            <a:r>
              <a:rPr lang="pl-PL" sz="2000" b="1" dirty="0">
                <a:solidFill>
                  <a:srgbClr val="CC006A"/>
                </a:solidFill>
              </a:rPr>
              <a:t>9</a:t>
            </a:r>
            <a:r>
              <a:rPr lang="pl-PL" sz="2000" dirty="0" smtClean="0">
                <a:solidFill>
                  <a:srgbClr val="414241"/>
                </a:solidFill>
              </a:rPr>
              <a:t> </a:t>
            </a:r>
            <a:r>
              <a:rPr lang="pl-PL" sz="1800" dirty="0" smtClean="0">
                <a:solidFill>
                  <a:srgbClr val="414241"/>
                </a:solidFill>
              </a:rPr>
              <a:t>na kwotę </a:t>
            </a:r>
            <a:r>
              <a:rPr lang="pl-PL" sz="2000" b="1" dirty="0" smtClean="0">
                <a:solidFill>
                  <a:srgbClr val="CC006A"/>
                </a:solidFill>
              </a:rPr>
              <a:t>310 000 </a:t>
            </a:r>
            <a:r>
              <a:rPr lang="pl-PL" sz="1800" dirty="0" smtClean="0">
                <a:solidFill>
                  <a:srgbClr val="414241"/>
                </a:solidFill>
              </a:rPr>
              <a:t>złotych </a:t>
            </a:r>
            <a:endParaRPr lang="pl-PL" sz="1800" dirty="0">
              <a:solidFill>
                <a:srgbClr val="414241"/>
              </a:solidFill>
            </a:endParaRPr>
          </a:p>
        </p:txBody>
      </p:sp>
      <p:pic>
        <p:nvPicPr>
          <p:cNvPr id="103428" name="Shape 473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" y="260844"/>
            <a:ext cx="1364094" cy="136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671355" y="1402137"/>
            <a:ext cx="8293100" cy="934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Roboto"/>
              <a:buNone/>
              <a:defRPr/>
            </a:pPr>
            <a:r>
              <a:rPr lang="pl-PL" b="1" dirty="0" smtClean="0">
                <a:solidFill>
                  <a:srgbClr val="CC006A"/>
                </a:solidFill>
              </a:rPr>
              <a:t>254 </a:t>
            </a:r>
            <a:r>
              <a:rPr lang="pl-PL" sz="2200" b="1" dirty="0" smtClean="0">
                <a:solidFill>
                  <a:srgbClr val="414241"/>
                </a:solidFill>
              </a:rPr>
              <a:t>inicjatywy w powiecie nowosądeckim i m. Nowy Sącz</a:t>
            </a:r>
          </a:p>
          <a:p>
            <a:pPr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Roboto"/>
              <a:buNone/>
              <a:defRPr/>
            </a:pPr>
            <a:r>
              <a:rPr lang="pl-PL" sz="2200" b="1" dirty="0">
                <a:solidFill>
                  <a:srgbClr val="414241"/>
                </a:solidFill>
              </a:rPr>
              <a:t>w</a:t>
            </a:r>
            <a:r>
              <a:rPr lang="pl-PL" sz="2200" b="1" dirty="0" smtClean="0">
                <a:solidFill>
                  <a:srgbClr val="414241"/>
                </a:solidFill>
              </a:rPr>
              <a:t>artość dofinansowania </a:t>
            </a:r>
            <a:r>
              <a:rPr lang="pl-PL" b="1" dirty="0" smtClean="0">
                <a:solidFill>
                  <a:srgbClr val="CC006A"/>
                </a:solidFill>
              </a:rPr>
              <a:t>3 962 000 </a:t>
            </a:r>
            <a:r>
              <a:rPr lang="pl-PL" sz="2200" b="1" dirty="0" smtClean="0">
                <a:solidFill>
                  <a:schemeClr val="tx1"/>
                </a:solidFill>
              </a:rPr>
              <a:t>złotych</a:t>
            </a:r>
            <a:endParaRPr lang="pl-PL" sz="2200" b="1" dirty="0">
              <a:solidFill>
                <a:schemeClr val="tx1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009640" y="7662772"/>
            <a:ext cx="699516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pl-PL" sz="2200" b="1" dirty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Rewitalizacja Parku Strzeleckiego w Nowym Sączu </a:t>
            </a:r>
            <a:r>
              <a:rPr lang="pl-PL" sz="2200" b="1" dirty="0" smtClean="0">
                <a:solidFill>
                  <a:srgbClr val="4142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pl-PL" b="1" dirty="0" smtClean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53 </a:t>
            </a:r>
            <a:r>
              <a:rPr lang="pl-PL" b="1" dirty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mln zł</a:t>
            </a:r>
            <a:r>
              <a:rPr lang="pl-PL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(UE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: 27,3 </a:t>
            </a:r>
            <a:r>
              <a:rPr lang="pl-PL" sz="2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mln zł)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3" t="178"/>
          <a:stretch/>
        </p:blipFill>
        <p:spPr>
          <a:xfrm>
            <a:off x="410210" y="2829326"/>
            <a:ext cx="3218180" cy="3587683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7123806"/>
            <a:ext cx="5698936" cy="254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890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1723528" y="362029"/>
            <a:ext cx="10115550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2800" dirty="0">
                <a:solidFill>
                  <a:srgbClr val="CC006A"/>
                </a:solidFill>
              </a:rPr>
              <a:t>Projekty regionalnych instytucji </a:t>
            </a:r>
            <a:r>
              <a:rPr lang="pl-PL" sz="2800" dirty="0" smtClean="0">
                <a:solidFill>
                  <a:srgbClr val="CC006A"/>
                </a:solidFill>
              </a:rPr>
              <a:t/>
            </a:r>
            <a:br>
              <a:rPr lang="pl-PL" sz="2800" dirty="0" smtClean="0">
                <a:solidFill>
                  <a:srgbClr val="CC006A"/>
                </a:solidFill>
              </a:rPr>
            </a:br>
            <a:r>
              <a:rPr lang="pl-PL" sz="2800" dirty="0" smtClean="0">
                <a:solidFill>
                  <a:srgbClr val="CC006A"/>
                </a:solidFill>
              </a:rPr>
              <a:t>kultury </a:t>
            </a:r>
            <a:r>
              <a:rPr lang="pl-PL" sz="2800" dirty="0">
                <a:solidFill>
                  <a:srgbClr val="CC006A"/>
                </a:solidFill>
              </a:rPr>
              <a:t>współfinansowane z funduszy UE</a:t>
            </a: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410209" y="1436086"/>
            <a:ext cx="12362361" cy="3828780"/>
          </a:xfrm>
        </p:spPr>
        <p:txBody>
          <a:bodyPr lIns="0" tIns="0" rIns="0" bIns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pl-PL" sz="2000" b="1" dirty="0">
                <a:solidFill>
                  <a:srgbClr val="CC006A"/>
                </a:solidFill>
              </a:rPr>
              <a:t>Projekty zrealizowane: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	Budowa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Miasteczka Galicyjskiego w Nowym Sączu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(I etap)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– wartość projektu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12,3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zł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	Budowa Miasteczka Galicyjskiego w Nowym Sączu (II etap) – wartość projektu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9,1 mln zł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pl-PL" sz="2000" b="1" kern="1200" dirty="0" smtClean="0">
                <a:solidFill>
                  <a:srgbClr val="CC006A"/>
                </a:solidFill>
                <a:ea typeface="Palatino"/>
                <a:cs typeface="Palatino"/>
                <a:sym typeface="Palatino"/>
              </a:rPr>
              <a:t>Razem: Budowa Miasteczka Galicyjskiego w Nowym Sączu: 21,4 mln zł (UE: 12,7 mln zł)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	Budowa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Galerii Sztuki Współczesnej BWA –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SOKÓŁ – wartość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projektu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12,9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zł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(UE: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9,3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zł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pl-PL" sz="2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	Rewaloryzacja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i konserwacja zabytkowego obiektu przy ul. Jagiellońskiej 56 w Nowym Sączu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, dla 	zachowania dziedzictwa kulturowego Sądecczyzny – wartość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projektu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4,4 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zł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(UE: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980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tys.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zł)</a:t>
            </a:r>
            <a:endParaRPr lang="pl-PL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3428" name="Shape 473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" y="260844"/>
            <a:ext cx="1364094" cy="136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308607" y="5049312"/>
            <a:ext cx="1269619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414141"/>
              </a:buClr>
              <a:buSzPts val="1800"/>
              <a:defRPr/>
            </a:pPr>
            <a:r>
              <a:rPr lang="pl-PL" sz="2000" b="1" dirty="0">
                <a:solidFill>
                  <a:srgbClr val="CC006A"/>
                </a:solidFill>
                <a:latin typeface="Roboto"/>
                <a:ea typeface="Roboto"/>
                <a:cs typeface="Roboto"/>
                <a:sym typeface="Roboto"/>
              </a:rPr>
              <a:t>Projekty w trakcie realizacji: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	</a:t>
            </a:r>
            <a:r>
              <a:rPr lang="pl-PL" sz="2000" dirty="0" err="1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Skansenova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– systemowa opieka nad dziedzictwem w małopolskich muzeach na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wolnym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powietrzu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wartość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projektu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13,8 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(UE: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9,2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Konserwacja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i remont obiektów zabytkowych Sądeckiego Parku Etnograficznego w Nowym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Sączu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wartość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projektu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3,4 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(UE: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1,9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lang="pl-PL" sz="2000" dirty="0">
              <a:solidFill>
                <a:schemeClr val="tx1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Przy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wiejskiej drodze – w rytmie pracy dawnych zakładów przemysłowych i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rzemieślniczych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wartość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projektu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4,7 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(PWT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PL-SK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2014-2020: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3,3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Muzea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Otwarte – rozszerzenie możliwości programowych instytucji kultury pogranicza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polsko-słowackiego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wartość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projektu po stronie polskiej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5,7 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(PWT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PL-SK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2014-2020: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4,3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mln </a:t>
            </a:r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zł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lang="pl-PL" sz="2000" dirty="0">
              <a:solidFill>
                <a:schemeClr val="tx1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" y="2327840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0" y="2800180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82" y="4160221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" y="3689271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9" y="5546135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" y="6347003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82" y="7159771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A518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81" y="7959024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522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1790700" y="225148"/>
            <a:ext cx="10115550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00" dirty="0" smtClean="0"/>
              <a:t>Wspieramy </a:t>
            </a:r>
            <a:r>
              <a:rPr lang="pl-PL" sz="3700" dirty="0" smtClean="0">
                <a:solidFill>
                  <a:srgbClr val="009FD5"/>
                </a:solidFill>
              </a:rPr>
              <a:t>turystykę </a:t>
            </a:r>
            <a:endParaRPr lang="pl-PL" sz="3700" dirty="0">
              <a:solidFill>
                <a:srgbClr val="009FD5"/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223824" y="4689865"/>
            <a:ext cx="4367921" cy="1603807"/>
          </a:xfrm>
        </p:spPr>
        <p:txBody>
          <a:bodyPr/>
          <a:lstStyle/>
          <a:p>
            <a:pPr marL="11430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000" b="1" dirty="0">
                <a:solidFill>
                  <a:schemeClr val="tx1"/>
                </a:solidFill>
              </a:rPr>
              <a:t>KURORT KRYNICA </a:t>
            </a:r>
            <a:r>
              <a:rPr lang="pl-PL" sz="2000" dirty="0" smtClean="0">
                <a:solidFill>
                  <a:schemeClr val="tx1"/>
                </a:solidFill>
              </a:rPr>
              <a:t>– </a:t>
            </a:r>
          </a:p>
          <a:p>
            <a:pPr marL="11430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000" dirty="0" smtClean="0">
                <a:solidFill>
                  <a:schemeClr val="tx1"/>
                </a:solidFill>
              </a:rPr>
              <a:t>rozwój infrastruktury uzdrowiskowej renowacja Parku im</a:t>
            </a:r>
            <a:r>
              <a:rPr lang="pl-PL" sz="2000" dirty="0">
                <a:solidFill>
                  <a:schemeClr val="tx1"/>
                </a:solidFill>
              </a:rPr>
              <a:t>. Mieczysława </a:t>
            </a:r>
            <a:r>
              <a:rPr lang="pl-PL" sz="2000" dirty="0" err="1">
                <a:solidFill>
                  <a:schemeClr val="tx1"/>
                </a:solidFill>
              </a:rPr>
              <a:t>Dukieta</a:t>
            </a: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pl-PL" sz="2000" dirty="0" smtClean="0">
                <a:solidFill>
                  <a:schemeClr val="tx1"/>
                </a:solidFill>
              </a:rPr>
              <a:t>w </a:t>
            </a:r>
            <a:r>
              <a:rPr lang="pl-PL" sz="2000" dirty="0">
                <a:solidFill>
                  <a:schemeClr val="tx1"/>
                </a:solidFill>
              </a:rPr>
              <a:t>Krynicy-Zdroju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11430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000" b="1" dirty="0" smtClean="0">
                <a:solidFill>
                  <a:srgbClr val="009FD5"/>
                </a:solidFill>
              </a:rPr>
              <a:t>37,2 </a:t>
            </a:r>
            <a:r>
              <a:rPr lang="pl-PL" sz="2000" b="1" dirty="0">
                <a:solidFill>
                  <a:srgbClr val="009FD5"/>
                </a:solidFill>
              </a:rPr>
              <a:t>mln zł </a:t>
            </a:r>
            <a:r>
              <a:rPr lang="pl-PL" sz="2000" dirty="0">
                <a:solidFill>
                  <a:schemeClr val="tx1"/>
                </a:solidFill>
              </a:rPr>
              <a:t>(UE: 25,1 mln zł</a:t>
            </a:r>
            <a:r>
              <a:rPr lang="pl-PL" sz="2000" dirty="0" smtClean="0">
                <a:solidFill>
                  <a:schemeClr val="tx1"/>
                </a:solidFill>
              </a:rPr>
              <a:t>)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10" name="Shape 412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26" y="43414"/>
            <a:ext cx="1694148" cy="169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622" y="4278710"/>
            <a:ext cx="4305346" cy="242611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1"/>
          <a:stretch/>
        </p:blipFill>
        <p:spPr>
          <a:xfrm>
            <a:off x="140959" y="4339147"/>
            <a:ext cx="4156721" cy="2426228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1419378" y="2465100"/>
            <a:ext cx="10661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200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Park rekreacyjno-sportowy „</a:t>
            </a:r>
            <a:r>
              <a:rPr lang="pl-PL" sz="22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Z</a:t>
            </a:r>
            <a:r>
              <a:rPr lang="pl-PL" sz="2200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łockie”</a:t>
            </a:r>
            <a:r>
              <a:rPr lang="pl-PL" sz="22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w Muszynie </a:t>
            </a:r>
            <a:r>
              <a:rPr lang="pl-PL" b="1" dirty="0" smtClean="0">
                <a:solidFill>
                  <a:srgbClr val="009FD5"/>
                </a:solidFill>
                <a:latin typeface="Roboto"/>
                <a:ea typeface="Roboto"/>
                <a:cs typeface="Roboto"/>
                <a:sym typeface="Roboto"/>
              </a:rPr>
              <a:t>10 mln zł </a:t>
            </a:r>
            <a:r>
              <a:rPr lang="pl-PL" sz="2000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(UE: 5,2 mln zł)</a:t>
            </a:r>
            <a:endParaRPr lang="pl-PL" sz="2000" b="1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" name="Shape 412"/>
          <p:cNvPicPr preferRelativeResize="0"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8" y="2299216"/>
            <a:ext cx="793432" cy="79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ymbol zastępczy tekstu 2"/>
          <p:cNvSpPr txBox="1">
            <a:spLocks/>
          </p:cNvSpPr>
          <p:nvPr/>
        </p:nvSpPr>
        <p:spPr bwMode="auto">
          <a:xfrm>
            <a:off x="4052837" y="7456696"/>
            <a:ext cx="4608830" cy="160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marL="469900" marR="0" lvl="0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39800" marR="0" lvl="1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409700" marR="0" lvl="2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79600" marR="0" lvl="3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349500" marR="0" lvl="4" indent="-355600" algn="l" defTabSz="584200" rtl="0" eaLnBrk="0" fontAlgn="base" hangingPunct="0">
              <a:spcBef>
                <a:spcPts val="2200"/>
              </a:spcBef>
              <a:spcAft>
                <a:spcPct val="0"/>
              </a:spcAft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662766" marR="0" lvl="5" indent="-198965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132666" marR="0" lvl="6" indent="-198965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02566" marR="0" lvl="7" indent="-198966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072466" marR="0" lvl="8" indent="-198966" algn="l" defTabSz="584200" rtl="0" eaLnBrk="1" hangingPunct="1">
              <a:spcBef>
                <a:spcPts val="2200"/>
              </a:spcBef>
              <a:buClr>
                <a:srgbClr val="414141"/>
              </a:buClr>
              <a:buSzPts val="1800"/>
              <a:buFont typeface="Roboto"/>
              <a:buChar char="•"/>
              <a:defRPr sz="2400" b="0" i="0" u="none" strike="noStrike" cap="non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000" b="1" kern="0" dirty="0">
                <a:solidFill>
                  <a:schemeClr val="tx1"/>
                </a:solidFill>
              </a:rPr>
              <a:t>Budowa strefy wypoczynkowo – rekreacyjnej w Parku „</a:t>
            </a:r>
            <a:r>
              <a:rPr lang="pl-PL" sz="2000" b="1" kern="0" dirty="0" err="1" smtClean="0">
                <a:solidFill>
                  <a:schemeClr val="tx1"/>
                </a:solidFill>
              </a:rPr>
              <a:t>Zapopradzie</a:t>
            </a:r>
            <a:r>
              <a:rPr lang="pl-PL" sz="2000" b="1" kern="0" dirty="0" smtClean="0">
                <a:solidFill>
                  <a:schemeClr val="tx1"/>
                </a:solidFill>
              </a:rPr>
              <a:t>” </a:t>
            </a:r>
            <a:r>
              <a:rPr lang="pl-PL" sz="2000" kern="0" dirty="0" smtClean="0">
                <a:solidFill>
                  <a:schemeClr val="tx1"/>
                </a:solidFill>
              </a:rPr>
              <a:t>w Muszynie </a:t>
            </a:r>
          </a:p>
          <a:p>
            <a:pPr marL="11430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000" b="1" kern="0" dirty="0" smtClean="0">
                <a:solidFill>
                  <a:srgbClr val="009FD5"/>
                </a:solidFill>
              </a:rPr>
              <a:t>6,9 mln zł </a:t>
            </a:r>
            <a:r>
              <a:rPr lang="pl-PL" sz="2000" kern="0" dirty="0" smtClean="0">
                <a:solidFill>
                  <a:schemeClr val="tx1"/>
                </a:solidFill>
              </a:rPr>
              <a:t>(UE: 4,6 mln zł)</a:t>
            </a:r>
            <a:endParaRPr lang="pl-PL" sz="2000" kern="0" dirty="0">
              <a:solidFill>
                <a:schemeClr val="tx1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9" y="7175486"/>
            <a:ext cx="4156721" cy="2494033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622" y="7095575"/>
            <a:ext cx="4363208" cy="2617925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1419378" y="3193796"/>
            <a:ext cx="10240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l-PL" sz="2100" dirty="0">
                <a:latin typeface="Roboto"/>
              </a:rPr>
              <a:t>Zagospodarowanie terenu rekreacyjnego </a:t>
            </a:r>
            <a:r>
              <a:rPr lang="pl-PL" sz="2100" b="1" dirty="0">
                <a:latin typeface="Roboto"/>
              </a:rPr>
              <a:t>Nakła</a:t>
            </a:r>
            <a:r>
              <a:rPr lang="pl-PL" sz="2100" dirty="0">
                <a:latin typeface="Roboto"/>
              </a:rPr>
              <a:t> wraz z budową tras wielofunkcyjnych </a:t>
            </a:r>
            <a:r>
              <a:rPr lang="pl-PL" sz="2100" dirty="0" smtClean="0">
                <a:latin typeface="Roboto"/>
              </a:rPr>
              <a:t/>
            </a:r>
            <a:br>
              <a:rPr lang="pl-PL" sz="2100" dirty="0" smtClean="0">
                <a:latin typeface="Roboto"/>
              </a:rPr>
            </a:br>
            <a:r>
              <a:rPr lang="pl-PL" sz="2100" dirty="0" smtClean="0">
                <a:latin typeface="Roboto"/>
              </a:rPr>
              <a:t>w </a:t>
            </a:r>
            <a:r>
              <a:rPr lang="pl-PL" sz="2100" dirty="0">
                <a:latin typeface="Roboto"/>
              </a:rPr>
              <a:t>tym kładki </a:t>
            </a:r>
            <a:r>
              <a:rPr lang="pl-PL" sz="2100" dirty="0" smtClean="0">
                <a:latin typeface="Roboto"/>
              </a:rPr>
              <a:t>przez </a:t>
            </a:r>
            <a:r>
              <a:rPr lang="pl-PL" sz="2100" dirty="0">
                <a:latin typeface="Roboto"/>
              </a:rPr>
              <a:t>rzekę </a:t>
            </a:r>
            <a:r>
              <a:rPr lang="pl-PL" sz="2100" dirty="0" smtClean="0">
                <a:latin typeface="Roboto"/>
              </a:rPr>
              <a:t>Poprad w Piwnicznej Zdrój </a:t>
            </a:r>
            <a:r>
              <a:rPr lang="pl-PL" b="1" dirty="0" smtClean="0">
                <a:solidFill>
                  <a:srgbClr val="009FD5"/>
                </a:solidFill>
                <a:latin typeface="Roboto"/>
                <a:ea typeface="Roboto"/>
                <a:cs typeface="Roboto"/>
                <a:sym typeface="Roboto"/>
              </a:rPr>
              <a:t>8,1 mln </a:t>
            </a:r>
            <a:r>
              <a:rPr lang="pl-PL" b="1" dirty="0">
                <a:solidFill>
                  <a:srgbClr val="009FD5"/>
                </a:solidFill>
                <a:latin typeface="Roboto"/>
                <a:ea typeface="Roboto"/>
                <a:cs typeface="Roboto"/>
                <a:sym typeface="Roboto"/>
              </a:rPr>
              <a:t>zł </a:t>
            </a:r>
            <a:r>
              <a:rPr lang="pl-PL" sz="2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(UE: </a:t>
            </a:r>
            <a:r>
              <a:rPr lang="pl-PL" sz="2100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5,3 </a:t>
            </a:r>
            <a:r>
              <a:rPr lang="pl-PL" sz="2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mln zł</a:t>
            </a:r>
            <a:r>
              <a:rPr lang="pl-PL" sz="2100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lang="pl-PL" sz="2100" b="1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" name="Shape 412"/>
          <p:cNvPicPr preferRelativeResize="0"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8" y="3221117"/>
            <a:ext cx="793432" cy="79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rostokąt 15"/>
          <p:cNvSpPr/>
          <p:nvPr/>
        </p:nvSpPr>
        <p:spPr>
          <a:xfrm>
            <a:off x="3888652" y="1385791"/>
            <a:ext cx="5723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009FD5"/>
                </a:solidFill>
                <a:latin typeface="Roboto"/>
                <a:ea typeface="Roboto"/>
                <a:cs typeface="Roboto"/>
                <a:sym typeface="Roboto"/>
              </a:rPr>
              <a:t>Magnes dla turystów</a:t>
            </a:r>
            <a:endParaRPr lang="pl-PL" sz="2800" b="1" dirty="0">
              <a:solidFill>
                <a:srgbClr val="009FD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355345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>
            <a:spLocks noGrp="1"/>
          </p:cNvSpPr>
          <p:nvPr>
            <p:ph type="title"/>
          </p:nvPr>
        </p:nvSpPr>
        <p:spPr>
          <a:xfrm>
            <a:off x="2628900" y="241318"/>
            <a:ext cx="8585200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Wspieramy </a:t>
            </a:r>
            <a:r>
              <a:rPr lang="pl-PL" sz="3800" dirty="0">
                <a:solidFill>
                  <a:srgbClr val="6CB333"/>
                </a:solidFill>
              </a:rPr>
              <a:t>sport i </a:t>
            </a:r>
            <a:r>
              <a:rPr lang="pl-PL" sz="3800" dirty="0" smtClean="0">
                <a:solidFill>
                  <a:srgbClr val="6CB333"/>
                </a:solidFill>
              </a:rPr>
              <a:t>edukację</a:t>
            </a:r>
            <a:endParaRPr lang="pl-PL" sz="3800" dirty="0">
              <a:solidFill>
                <a:srgbClr val="6CB333"/>
              </a:solidFill>
            </a:endParaRPr>
          </a:p>
        </p:txBody>
      </p:sp>
      <p:pic>
        <p:nvPicPr>
          <p:cNvPr id="113668" name="Shape 51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29" y="212147"/>
            <a:ext cx="1244436" cy="124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947026" y="1644890"/>
            <a:ext cx="8267844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b="1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Małopolska Chmura Edukacyjna – </a:t>
            </a:r>
            <a:r>
              <a:rPr lang="pl-PL" sz="26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5,6 mln zł</a:t>
            </a:r>
            <a:endParaRPr lang="pl-PL" sz="2600" b="1" dirty="0">
              <a:solidFill>
                <a:srgbClr val="333333"/>
              </a:solidFill>
              <a:latin typeface="Roboto"/>
            </a:endParaRPr>
          </a:p>
        </p:txBody>
      </p:sp>
      <p:pic>
        <p:nvPicPr>
          <p:cNvPr id="13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70" y="2331159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rostokąt 19"/>
          <p:cNvSpPr/>
          <p:nvPr/>
        </p:nvSpPr>
        <p:spPr>
          <a:xfrm>
            <a:off x="1757602" y="3720035"/>
            <a:ext cx="601986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b="1" dirty="0" smtClean="0">
                <a:solidFill>
                  <a:schemeClr val="tx1"/>
                </a:solidFill>
                <a:latin typeface="Roboto"/>
                <a:sym typeface="Roboto"/>
              </a:rPr>
              <a:t>„Małopolskie boiska” -  </a:t>
            </a:r>
            <a:r>
              <a:rPr lang="pl-PL" sz="2600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1,1 mln zł</a:t>
            </a:r>
            <a:endParaRPr lang="pl-PL" sz="2600" b="1" dirty="0">
              <a:solidFill>
                <a:srgbClr val="6CB333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4810901" y="2343066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Nowy Sącz</a:t>
            </a:r>
            <a:endParaRPr lang="pl-PL" sz="1800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4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26" y="2361376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rostokąt 24"/>
          <p:cNvSpPr/>
          <p:nvPr/>
        </p:nvSpPr>
        <p:spPr>
          <a:xfrm>
            <a:off x="1523898" y="2337908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Grybów</a:t>
            </a:r>
            <a:endParaRPr lang="pl-PL" sz="1800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6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26" y="2977222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Prostokąt 26"/>
          <p:cNvSpPr/>
          <p:nvPr/>
        </p:nvSpPr>
        <p:spPr>
          <a:xfrm>
            <a:off x="1564521" y="2933878"/>
            <a:ext cx="229617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Krynica-Zdrój</a:t>
            </a:r>
            <a:endParaRPr lang="pl-PL" sz="1800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8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4" y="2961020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Prostokąt 28"/>
          <p:cNvSpPr/>
          <p:nvPr/>
        </p:nvSpPr>
        <p:spPr>
          <a:xfrm>
            <a:off x="7331574" y="2916200"/>
            <a:ext cx="1689100" cy="38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/>
              <a:t>Muszyna</a:t>
            </a:r>
            <a:endParaRPr lang="pl-PL" sz="18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30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523" y="2342190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rostokąt 30"/>
          <p:cNvSpPr/>
          <p:nvPr/>
        </p:nvSpPr>
        <p:spPr>
          <a:xfrm>
            <a:off x="10083856" y="2318723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ea typeface="Roboto"/>
                <a:cs typeface="Roboto"/>
              </a:rPr>
              <a:t>Łącko</a:t>
            </a:r>
            <a:endParaRPr lang="pl-PL" sz="18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37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42" y="4445985"/>
            <a:ext cx="374852" cy="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Prostokąt 37"/>
          <p:cNvSpPr/>
          <p:nvPr/>
        </p:nvSpPr>
        <p:spPr>
          <a:xfrm>
            <a:off x="9243059" y="4329991"/>
            <a:ext cx="229617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latin typeface="Roboto"/>
              </a:rPr>
              <a:t>Krynica-Zdrój</a:t>
            </a:r>
            <a:endParaRPr lang="pl-PL" sz="1800" dirty="0">
              <a:latin typeface="Roboto"/>
            </a:endParaRPr>
          </a:p>
        </p:txBody>
      </p:sp>
      <p:pic>
        <p:nvPicPr>
          <p:cNvPr id="39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483" y="5077504"/>
            <a:ext cx="374852" cy="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Prostokąt 39"/>
          <p:cNvSpPr/>
          <p:nvPr/>
        </p:nvSpPr>
        <p:spPr>
          <a:xfrm>
            <a:off x="9205954" y="4961510"/>
            <a:ext cx="258321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defRPr/>
            </a:pPr>
            <a:r>
              <a:rPr lang="pl-PL" sz="1800" dirty="0">
                <a:latin typeface="Roboto"/>
              </a:rPr>
              <a:t>Powiat </a:t>
            </a:r>
            <a:r>
              <a:rPr lang="pl-PL" sz="1800" dirty="0" smtClean="0">
                <a:latin typeface="Roboto"/>
              </a:rPr>
              <a:t>nowosądecki</a:t>
            </a:r>
            <a:endParaRPr lang="pl-PL" sz="1800" dirty="0">
              <a:latin typeface="Roboto"/>
            </a:endParaRPr>
          </a:p>
        </p:txBody>
      </p:sp>
      <p:pic>
        <p:nvPicPr>
          <p:cNvPr id="43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70" y="2901447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Prostokąt 43"/>
          <p:cNvSpPr/>
          <p:nvPr/>
        </p:nvSpPr>
        <p:spPr>
          <a:xfrm>
            <a:off x="4767533" y="2919411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Chełmiec</a:t>
            </a:r>
            <a:endParaRPr lang="pl-PL" sz="1800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46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4" y="2327895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Prostokąt 46"/>
          <p:cNvSpPr/>
          <p:nvPr/>
        </p:nvSpPr>
        <p:spPr>
          <a:xfrm>
            <a:off x="7278130" y="2293834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/>
              <a:t>Nawojowa</a:t>
            </a:r>
            <a:endParaRPr lang="pl-PL" sz="18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48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523" y="2927933"/>
            <a:ext cx="370955" cy="37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Prostokąt 48"/>
          <p:cNvSpPr/>
          <p:nvPr/>
        </p:nvSpPr>
        <p:spPr>
          <a:xfrm>
            <a:off x="10063541" y="2826326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ea typeface="Roboto"/>
                <a:cs typeface="Roboto"/>
              </a:rPr>
              <a:t>Stary Sącz</a:t>
            </a:r>
            <a:endParaRPr lang="pl-PL" sz="18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t="20335" r="6714" b="7106"/>
          <a:stretch/>
        </p:blipFill>
        <p:spPr>
          <a:xfrm>
            <a:off x="517909" y="7081391"/>
            <a:ext cx="4979419" cy="2548521"/>
          </a:xfrm>
          <a:prstGeom prst="rect">
            <a:avLst/>
          </a:prstGeom>
        </p:spPr>
      </p:pic>
      <p:sp>
        <p:nvSpPr>
          <p:cNvPr id="59" name="Prostokąt 58"/>
          <p:cNvSpPr/>
          <p:nvPr/>
        </p:nvSpPr>
        <p:spPr>
          <a:xfrm>
            <a:off x="406862" y="5822852"/>
            <a:ext cx="601986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000" b="1" dirty="0">
                <a:solidFill>
                  <a:schemeClr val="tx1"/>
                </a:solidFill>
                <a:latin typeface="Roboto"/>
                <a:sym typeface="Roboto"/>
              </a:rPr>
              <a:t>Małopolski Park Rekreacji </a:t>
            </a:r>
            <a:r>
              <a:rPr lang="pl-PL" sz="2000" b="1" dirty="0" smtClean="0">
                <a:solidFill>
                  <a:schemeClr val="tx1"/>
                </a:solidFill>
                <a:latin typeface="Roboto"/>
                <a:sym typeface="Roboto"/>
              </a:rPr>
              <a:t>Przestrzennej </a:t>
            </a:r>
            <a:br>
              <a:rPr lang="pl-PL" sz="2000" b="1" dirty="0" smtClean="0">
                <a:solidFill>
                  <a:schemeClr val="tx1"/>
                </a:solidFill>
                <a:latin typeface="Roboto"/>
                <a:sym typeface="Roboto"/>
              </a:rPr>
            </a:br>
            <a:r>
              <a:rPr lang="pl-PL" sz="2000" dirty="0" smtClean="0">
                <a:solidFill>
                  <a:schemeClr val="tx1"/>
                </a:solidFill>
                <a:latin typeface="Roboto"/>
                <a:sym typeface="Roboto"/>
              </a:rPr>
              <a:t>w Nowym Sączu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1,9 mln zł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(UE: 1 mln zł)</a:t>
            </a:r>
            <a:endParaRPr lang="pl-PL" sz="20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61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057" y="4457700"/>
            <a:ext cx="374852" cy="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Prostokąt 61"/>
          <p:cNvSpPr/>
          <p:nvPr/>
        </p:nvSpPr>
        <p:spPr>
          <a:xfrm>
            <a:off x="1735774" y="4342607"/>
            <a:ext cx="280417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1800" dirty="0" smtClean="0">
                <a:latin typeface="Roboto"/>
              </a:rPr>
              <a:t>Gródek nad Dunajcem</a:t>
            </a:r>
            <a:endParaRPr lang="pl-PL" sz="1800" dirty="0">
              <a:latin typeface="Roboto"/>
            </a:endParaRPr>
          </a:p>
        </p:txBody>
      </p:sp>
      <p:pic>
        <p:nvPicPr>
          <p:cNvPr id="63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821" y="5053486"/>
            <a:ext cx="374852" cy="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Prostokąt 63"/>
          <p:cNvSpPr/>
          <p:nvPr/>
        </p:nvSpPr>
        <p:spPr>
          <a:xfrm>
            <a:off x="1727693" y="4914676"/>
            <a:ext cx="16891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defRPr/>
            </a:pPr>
            <a:r>
              <a:rPr lang="pl-PL" sz="1800" dirty="0" smtClean="0">
                <a:latin typeface="Roboto"/>
              </a:rPr>
              <a:t>Korzenna</a:t>
            </a:r>
            <a:endParaRPr lang="pl-PL" sz="1800" dirty="0">
              <a:latin typeface="Roboto"/>
            </a:endParaRPr>
          </a:p>
        </p:txBody>
      </p:sp>
      <p:pic>
        <p:nvPicPr>
          <p:cNvPr id="65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463" y="4504882"/>
            <a:ext cx="374852" cy="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Prostokąt 65"/>
          <p:cNvSpPr/>
          <p:nvPr/>
        </p:nvSpPr>
        <p:spPr>
          <a:xfrm>
            <a:off x="5985335" y="4416097"/>
            <a:ext cx="22098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defRPr/>
            </a:pPr>
            <a:r>
              <a:rPr lang="pl-PL" sz="1800" dirty="0" smtClean="0">
                <a:latin typeface="Roboto"/>
              </a:rPr>
              <a:t>Muszyna</a:t>
            </a:r>
            <a:endParaRPr lang="pl-PL" sz="1800" dirty="0">
              <a:latin typeface="Roboto"/>
            </a:endParaRPr>
          </a:p>
        </p:txBody>
      </p:sp>
      <p:pic>
        <p:nvPicPr>
          <p:cNvPr id="67" name="Shape 5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005" y="5056103"/>
            <a:ext cx="374852" cy="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Prostokąt 67"/>
          <p:cNvSpPr/>
          <p:nvPr/>
        </p:nvSpPr>
        <p:spPr>
          <a:xfrm>
            <a:off x="5992476" y="4961510"/>
            <a:ext cx="22098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defRPr/>
            </a:pPr>
            <a:r>
              <a:rPr lang="pl-PL" sz="1800" dirty="0" smtClean="0">
                <a:latin typeface="Roboto"/>
              </a:rPr>
              <a:t>Nawojowa</a:t>
            </a:r>
            <a:endParaRPr lang="pl-PL" sz="1800" dirty="0">
              <a:latin typeface="Roboto"/>
            </a:endParaRPr>
          </a:p>
        </p:txBody>
      </p:sp>
      <p:sp>
        <p:nvSpPr>
          <p:cNvPr id="69" name="Prostokąt 68"/>
          <p:cNvSpPr/>
          <p:nvPr/>
        </p:nvSpPr>
        <p:spPr>
          <a:xfrm>
            <a:off x="6670674" y="5853746"/>
            <a:ext cx="601986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sz="2000" b="1" dirty="0" smtClean="0">
                <a:solidFill>
                  <a:schemeClr val="tx1"/>
                </a:solidFill>
                <a:latin typeface="Roboto"/>
              </a:rPr>
              <a:t>Z </a:t>
            </a:r>
            <a:r>
              <a:rPr lang="pl-PL" sz="2000" b="1" dirty="0">
                <a:solidFill>
                  <a:schemeClr val="tx1"/>
                </a:solidFill>
                <a:latin typeface="Roboto"/>
              </a:rPr>
              <a:t>tradycją w nowoczesność – </a:t>
            </a:r>
            <a:r>
              <a:rPr lang="pl-PL" sz="2000" b="1" dirty="0" smtClean="0">
                <a:solidFill>
                  <a:schemeClr val="tx1"/>
                </a:solidFill>
                <a:latin typeface="Roboto"/>
              </a:rPr>
              <a:t>Muzyczny </a:t>
            </a:r>
            <a:r>
              <a:rPr lang="pl-PL" sz="2000" b="1" dirty="0">
                <a:solidFill>
                  <a:schemeClr val="tx1"/>
                </a:solidFill>
                <a:latin typeface="Roboto"/>
              </a:rPr>
              <a:t>Dwór </a:t>
            </a:r>
            <a:r>
              <a:rPr lang="pl-PL" sz="2000" b="1" dirty="0" smtClean="0">
                <a:solidFill>
                  <a:schemeClr val="tx1"/>
                </a:solidFill>
                <a:latin typeface="Roboto"/>
              </a:rPr>
              <a:t/>
            </a:r>
            <a:br>
              <a:rPr lang="pl-PL" sz="2000" b="1" dirty="0" smtClean="0">
                <a:solidFill>
                  <a:schemeClr val="tx1"/>
                </a:solidFill>
                <a:latin typeface="Roboto"/>
              </a:rPr>
            </a:br>
            <a:r>
              <a:rPr lang="pl-PL" sz="2000" dirty="0" smtClean="0">
                <a:solidFill>
                  <a:schemeClr val="tx1"/>
                </a:solidFill>
                <a:latin typeface="Roboto"/>
              </a:rPr>
              <a:t>w </a:t>
            </a:r>
            <a:r>
              <a:rPr lang="pl-PL" sz="2000" dirty="0">
                <a:solidFill>
                  <a:schemeClr val="tx1"/>
                </a:solidFill>
                <a:latin typeface="Roboto"/>
              </a:rPr>
              <a:t>Lipnicy Wielkiej</a:t>
            </a:r>
            <a:r>
              <a:rPr lang="pl-PL" sz="2000" dirty="0">
                <a:solidFill>
                  <a:schemeClr val="tx1"/>
                </a:solidFill>
                <a:latin typeface="Roboto"/>
                <a:sym typeface="Roboto"/>
              </a:rPr>
              <a:t>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Font typeface="Roboto"/>
              <a:buNone/>
              <a:defRPr/>
            </a:pPr>
            <a:r>
              <a:rPr lang="pl-PL" b="1" dirty="0" smtClean="0">
                <a:solidFill>
                  <a:srgbClr val="6CB333"/>
                </a:solidFill>
                <a:latin typeface="Roboto"/>
                <a:ea typeface="Roboto"/>
                <a:cs typeface="Roboto"/>
                <a:sym typeface="Roboto"/>
              </a:rPr>
              <a:t>3,5 mln zł </a:t>
            </a:r>
            <a:r>
              <a:rPr lang="pl-PL" sz="2000" dirty="0" smtClean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(UE: 1,9 mln zł)</a:t>
            </a:r>
            <a:endParaRPr lang="pl-PL" sz="20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7910" y="7042240"/>
            <a:ext cx="4041630" cy="258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654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3118502" y="196213"/>
            <a:ext cx="7404593" cy="1219200"/>
          </a:xfrm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pl-PL" sz="3791" dirty="0" smtClean="0"/>
              <a:t>Wspieramy </a:t>
            </a:r>
            <a:r>
              <a:rPr lang="pl-PL" sz="3791" dirty="0" smtClean="0">
                <a:solidFill>
                  <a:srgbClr val="009FD5"/>
                </a:solidFill>
              </a:rPr>
              <a:t>bezpieczeństwo</a:t>
            </a:r>
            <a:endParaRPr lang="pl-PL" sz="3791" dirty="0">
              <a:solidFill>
                <a:srgbClr val="009FD5"/>
              </a:solidFill>
            </a:endParaRPr>
          </a:p>
        </p:txBody>
      </p:sp>
      <p:pic>
        <p:nvPicPr>
          <p:cNvPr id="64516" name="Shape 307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r="14609"/>
          <a:stretch>
            <a:fillRect/>
          </a:stretch>
        </p:blipFill>
        <p:spPr bwMode="auto">
          <a:xfrm>
            <a:off x="1264302" y="-97755"/>
            <a:ext cx="1854200" cy="185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203402" y="4737063"/>
            <a:ext cx="617594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altLang="pl-PL" sz="2200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Program Małopolskie Remizy</a:t>
            </a:r>
          </a:p>
          <a:p>
            <a:pPr algn="ctr">
              <a:lnSpc>
                <a:spcPct val="120000"/>
              </a:lnSpc>
            </a:pPr>
            <a:r>
              <a:rPr lang="pl-PL" altLang="pl-PL" sz="2200" dirty="0">
                <a:solidFill>
                  <a:srgbClr val="41424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artość dotacji ok. </a:t>
            </a:r>
            <a:r>
              <a:rPr lang="pl-PL" altLang="pl-PL" sz="2200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1 087 tys. </a:t>
            </a: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złotych </a:t>
            </a:r>
            <a:endParaRPr lang="pl-PL" altLang="pl-PL" sz="2200" dirty="0">
              <a:solidFill>
                <a:srgbClr val="414241"/>
              </a:solidFill>
              <a:latin typeface="Roboto"/>
              <a:ea typeface="Roboto Regular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195609" y="3550312"/>
            <a:ext cx="5544202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altLang="pl-PL" sz="2200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Bezpieczna Małopolska</a:t>
            </a:r>
          </a:p>
          <a:p>
            <a:pPr algn="ctr">
              <a:lnSpc>
                <a:spcPct val="120000"/>
              </a:lnSpc>
            </a:pP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wartość dotacji ok. </a:t>
            </a:r>
            <a:r>
              <a:rPr lang="pl-PL" altLang="pl-PL" sz="2200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165 242 </a:t>
            </a:r>
            <a:r>
              <a:rPr lang="pl-PL" altLang="pl-PL" sz="2200" dirty="0" smtClean="0">
                <a:solidFill>
                  <a:srgbClr val="41424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złotych </a:t>
            </a:r>
            <a:endParaRPr lang="pl-PL" altLang="pl-PL" sz="2200" dirty="0">
              <a:solidFill>
                <a:srgbClr val="414241"/>
              </a:solidFill>
              <a:latin typeface="Roboto"/>
              <a:ea typeface="Roboto Regular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clrChange>
              <a:clrFrom>
                <a:srgbClr val="F3F3F4"/>
              </a:clrFrom>
              <a:clrTo>
                <a:srgbClr val="F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290" y="4794046"/>
            <a:ext cx="7648839" cy="4772930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245935" y="5913176"/>
            <a:ext cx="3924300" cy="2698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solidFill>
                  <a:schemeClr val="tx1"/>
                </a:solidFill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Straż pożarna jest najlepiej oceniana ze wszystkich służb mundurowych przez Małopolan.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000" b="1" dirty="0" smtClean="0">
                <a:solidFill>
                  <a:srgbClr val="009FD5"/>
                </a:solidFill>
                <a:latin typeface="OpenSans"/>
                <a:ea typeface="Calibri" panose="020F0502020204030204" pitchFamily="34" charset="0"/>
                <a:cs typeface="Times New Roman" panose="02020603050405020304" pitchFamily="18" charset="0"/>
              </a:rPr>
              <a:t>91% Małopolan ocenia działania strażaków jako skuteczne, w tym </a:t>
            </a:r>
            <a:r>
              <a:rPr lang="pl-PL" sz="2000" b="1" u="sng" dirty="0" smtClean="0">
                <a:solidFill>
                  <a:srgbClr val="009FD5"/>
                </a:solidFill>
                <a:latin typeface="OpenSans"/>
                <a:ea typeface="Calibri" panose="020F0502020204030204" pitchFamily="34" charset="0"/>
                <a:cs typeface="Times New Roman" panose="02020603050405020304" pitchFamily="18" charset="0"/>
              </a:rPr>
              <a:t>67,4% jako bardzo skuteczne</a:t>
            </a:r>
            <a:endParaRPr lang="pl-PL" sz="2000" b="1" u="sng" dirty="0">
              <a:solidFill>
                <a:srgbClr val="009FD5"/>
              </a:solidFill>
              <a:latin typeface="Open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010061" y="1434321"/>
            <a:ext cx="59152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altLang="pl-PL" sz="2200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Nowoczesna Policja dla Małopolski</a:t>
            </a:r>
          </a:p>
          <a:p>
            <a:pPr algn="ctr">
              <a:lnSpc>
                <a:spcPct val="120000"/>
              </a:lnSpc>
            </a:pPr>
            <a:r>
              <a:rPr lang="pl-PL" altLang="pl-PL" b="1" dirty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pl-PL" altLang="pl-PL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 665  561 zł </a:t>
            </a:r>
          </a:p>
          <a:p>
            <a:pPr algn="ctr">
              <a:lnSpc>
                <a:spcPct val="120000"/>
              </a:lnSpc>
            </a:pPr>
            <a:r>
              <a:rPr lang="pl-PL" altLang="pl-PL" sz="1800" dirty="0" smtClean="0">
                <a:solidFill>
                  <a:schemeClr val="tx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Gródek nad Dunajcem, Grybów, Korzenna, Krynica-Zdrój, Łącko, Łososina Dolna, Muszyna, Nawojowa, </a:t>
            </a:r>
            <a:r>
              <a:rPr lang="pl-PL" altLang="pl-PL" sz="1800" dirty="0" err="1" smtClean="0">
                <a:solidFill>
                  <a:schemeClr val="tx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Piwniczna-Zdrój</a:t>
            </a:r>
            <a:r>
              <a:rPr lang="pl-PL" altLang="pl-PL" sz="1800" dirty="0" smtClean="0">
                <a:solidFill>
                  <a:schemeClr val="tx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, Stary Sącz, Nowy Sącz</a:t>
            </a:r>
          </a:p>
        </p:txBody>
      </p:sp>
      <p:sp>
        <p:nvSpPr>
          <p:cNvPr id="10" name="Prostokąt 9"/>
          <p:cNvSpPr/>
          <p:nvPr/>
        </p:nvSpPr>
        <p:spPr>
          <a:xfrm>
            <a:off x="406109" y="1414062"/>
            <a:ext cx="591529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altLang="pl-PL" sz="2200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Zakup samochodów strażackich</a:t>
            </a:r>
          </a:p>
          <a:p>
            <a:pPr algn="ctr">
              <a:lnSpc>
                <a:spcPct val="120000"/>
              </a:lnSpc>
            </a:pPr>
            <a:r>
              <a:rPr lang="pl-PL" altLang="pl-PL" b="1" dirty="0" smtClean="0">
                <a:solidFill>
                  <a:srgbClr val="009FD5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1 326 656 zł </a:t>
            </a:r>
          </a:p>
          <a:p>
            <a:pPr algn="ctr">
              <a:lnSpc>
                <a:spcPct val="120000"/>
              </a:lnSpc>
            </a:pPr>
            <a:r>
              <a:rPr lang="pl-PL" altLang="pl-PL" sz="1800" dirty="0" smtClean="0">
                <a:solidFill>
                  <a:schemeClr val="tx1"/>
                </a:solidFill>
                <a:latin typeface="Roboto"/>
                <a:ea typeface="Roboto Regular"/>
                <a:cs typeface="Arial" panose="020B0604020202020204" pitchFamily="34" charset="0"/>
                <a:sym typeface="Arial" panose="020B0604020202020204" pitchFamily="34" charset="0"/>
              </a:rPr>
              <a:t>Grybów, Stary Sącz</a:t>
            </a:r>
            <a:endParaRPr lang="pl-PL" altLang="pl-PL" sz="1800" dirty="0">
              <a:solidFill>
                <a:schemeClr val="tx1"/>
              </a:solidFill>
              <a:latin typeface="Roboto"/>
              <a:ea typeface="Roboto Regular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0" y="2677778"/>
            <a:ext cx="3515090" cy="197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697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lopolska-template-2016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4338</TotalTime>
  <Words>1839</Words>
  <Application>Microsoft Office PowerPoint</Application>
  <PresentationFormat>Niestandardowy</PresentationFormat>
  <Paragraphs>272</Paragraphs>
  <Slides>19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12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32" baseType="lpstr">
      <vt:lpstr>Aller</vt:lpstr>
      <vt:lpstr>Avenir Roman</vt:lpstr>
      <vt:lpstr>Bodoni SvtyTwo ITC TT-Book</vt:lpstr>
      <vt:lpstr>OpenSans</vt:lpstr>
      <vt:lpstr>Palatino</vt:lpstr>
      <vt:lpstr>Roboto</vt:lpstr>
      <vt:lpstr>Roboto Bold</vt:lpstr>
      <vt:lpstr>Roboto Regular</vt:lpstr>
      <vt:lpstr>Arial</vt:lpstr>
      <vt:lpstr>Calibri</vt:lpstr>
      <vt:lpstr>Symbol</vt:lpstr>
      <vt:lpstr>Times New Roman</vt:lpstr>
      <vt:lpstr>Malopolska-template-2016</vt:lpstr>
      <vt:lpstr>Prezentacja programu PowerPoint</vt:lpstr>
      <vt:lpstr>Mieszkańcy ziemi sądeckiej</vt:lpstr>
      <vt:lpstr>Przedsiębiorczość</vt:lpstr>
      <vt:lpstr>Przedsiębiorczy region</vt:lpstr>
      <vt:lpstr>Fundusze europejskie okres 2007-2013</vt:lpstr>
      <vt:lpstr>Prezentacja programu PowerPoint</vt:lpstr>
      <vt:lpstr>Wybrane projekty okresu 2007-2013 zrealizowane na terenie miasta Nowego Sącza i powiatu nowosądeckiego:</vt:lpstr>
      <vt:lpstr>Prezentacja programu PowerPoint</vt:lpstr>
      <vt:lpstr>Prezentacja programu PowerPoint</vt:lpstr>
      <vt:lpstr>Wybrane projekty okresu 2014-2020 realizowane na terenie miasta Nowego Sącza i powiatu nowosądeckiego:</vt:lpstr>
      <vt:lpstr>Inwestycje infrastrukturalne (realizowane i planowane)</vt:lpstr>
      <vt:lpstr>Wspieramy ochronę zdrowia</vt:lpstr>
      <vt:lpstr>Wspieramy ochronę powietrza</vt:lpstr>
      <vt:lpstr>Dbamy o zdrowie najmłodszych</vt:lpstr>
      <vt:lpstr>Wspieramy kulturę i dziedzictwo narodowe </vt:lpstr>
      <vt:lpstr>Projekty regionalnych instytucji  kultury współfinansowane z funduszy UE</vt:lpstr>
      <vt:lpstr>Wspieramy turystykę </vt:lpstr>
      <vt:lpstr>Wspieramy sport i edukację</vt:lpstr>
      <vt:lpstr>Wspieramy bezpieczeństwo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70 pkt</dc:title>
  <dc:creator>umwm</dc:creator>
  <cp:lastModifiedBy>Poniewski, Rafał (UMWM)</cp:lastModifiedBy>
  <cp:revision>336</cp:revision>
  <cp:lastPrinted>2018-06-24T11:16:19Z</cp:lastPrinted>
  <dcterms:created xsi:type="dcterms:W3CDTF">2016-01-28T15:35:22Z</dcterms:created>
  <dcterms:modified xsi:type="dcterms:W3CDTF">2018-07-03T13:13:41Z</dcterms:modified>
</cp:coreProperties>
</file>