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3" r:id="rId4"/>
    <p:sldId id="287" r:id="rId5"/>
    <p:sldId id="264" r:id="rId6"/>
    <p:sldId id="288" r:id="rId7"/>
    <p:sldId id="289" r:id="rId8"/>
    <p:sldId id="285" r:id="rId9"/>
    <p:sldId id="284" r:id="rId10"/>
    <p:sldId id="267" r:id="rId11"/>
    <p:sldId id="268" r:id="rId12"/>
    <p:sldId id="277" r:id="rId13"/>
    <p:sldId id="269" r:id="rId14"/>
    <p:sldId id="278" r:id="rId15"/>
    <p:sldId id="279" r:id="rId16"/>
    <p:sldId id="281" r:id="rId17"/>
    <p:sldId id="282" r:id="rId18"/>
    <p:sldId id="286" r:id="rId19"/>
    <p:sldId id="280" r:id="rId20"/>
    <p:sldId id="270" r:id="rId21"/>
    <p:sldId id="271" r:id="rId22"/>
    <p:sldId id="272" r:id="rId23"/>
    <p:sldId id="273" r:id="rId24"/>
    <p:sldId id="274" r:id="rId25"/>
    <p:sldId id="275" r:id="rId26"/>
    <p:sldId id="257" r:id="rId27"/>
    <p:sldId id="258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E6E15C-956D-4040-8FA8-F0AFDB45E4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829" y="2232256"/>
            <a:ext cx="10306632" cy="1646302"/>
          </a:xfrm>
        </p:spPr>
        <p:txBody>
          <a:bodyPr/>
          <a:lstStyle/>
          <a:p>
            <a:pPr algn="ctr"/>
            <a:r>
              <a:rPr lang="pl-PL" dirty="0"/>
              <a:t>Rola PSZOK w systemie selektywnej zbiórki odpadów komunalnych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AEC673C-5E39-4811-B9A5-A174F8E91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303" y="5265483"/>
            <a:ext cx="3911094" cy="1096899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tx1"/>
                </a:solidFill>
              </a:rPr>
              <a:t>Jacek Pietrzyk	</a:t>
            </a:r>
          </a:p>
          <a:p>
            <a:r>
              <a:rPr lang="pl-PL" sz="2400" dirty="0">
                <a:solidFill>
                  <a:schemeClr val="tx1"/>
                </a:solidFill>
              </a:rPr>
              <a:t>	 Kraków, 24.10.2017</a:t>
            </a:r>
          </a:p>
        </p:txBody>
      </p:sp>
    </p:spTree>
    <p:extLst>
      <p:ext uri="{BB962C8B-B14F-4D97-AF65-F5344CB8AC3E}">
        <p14:creationId xmlns:p14="http://schemas.microsoft.com/office/powerpoint/2010/main" val="22902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21E2EC72-99FF-4278-9D5F-7F4506BB2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99" y="787791"/>
            <a:ext cx="8766696" cy="152678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30F9D68-D10D-4AB4-9F4E-17D8DBFDB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1C9B553-C6F1-412E-9D30-E6CC78CDD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23" y="2597614"/>
            <a:ext cx="8880890" cy="350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21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0F7749-428B-48C9-B228-B32F9C1D7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B956D3B7-6762-4DF9-BFD8-4CA29CF819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2813540"/>
            <a:ext cx="8546584" cy="256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10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B4E64B-433D-4CFB-BB81-25EF8D2EA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A3C43005-2BC9-4D2B-BA54-AF43FB43F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72482" cy="675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31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DC61F8-E950-476F-ABBE-1FF72B9F3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95C757-C8E2-44CE-BC86-81A597A47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9139C43-0180-465D-948E-036651FD1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73" y="173360"/>
            <a:ext cx="5495165" cy="6209708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C483018-2686-4A95-85F4-DA36BA3AF385}"/>
              </a:ext>
            </a:extLst>
          </p:cNvPr>
          <p:cNvSpPr txBox="1"/>
          <p:nvPr/>
        </p:nvSpPr>
        <p:spPr>
          <a:xfrm>
            <a:off x="5384887" y="2270256"/>
            <a:ext cx="54320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1.Liczba mieszkańców wg ewidencji – </a:t>
            </a:r>
            <a:r>
              <a:rPr lang="pl-PL" dirty="0">
                <a:highlight>
                  <a:srgbClr val="FFFF00"/>
                </a:highlight>
              </a:rPr>
              <a:t>20 000</a:t>
            </a:r>
          </a:p>
          <a:p>
            <a:pPr algn="just"/>
            <a:br>
              <a:rPr lang="pl-PL" dirty="0"/>
            </a:br>
            <a:r>
              <a:rPr lang="pl-PL" dirty="0"/>
              <a:t>2.Liczba mieszkańców wg deklaracji – </a:t>
            </a:r>
            <a:r>
              <a:rPr lang="pl-PL" dirty="0">
                <a:highlight>
                  <a:srgbClr val="FFFF00"/>
                </a:highlight>
              </a:rPr>
              <a:t>20 000</a:t>
            </a:r>
          </a:p>
          <a:p>
            <a:pPr algn="just"/>
            <a:endParaRPr lang="pl-PL" dirty="0">
              <a:highlight>
                <a:srgbClr val="FFFF00"/>
              </a:highlight>
            </a:endParaRPr>
          </a:p>
          <a:p>
            <a:pPr algn="just"/>
            <a:r>
              <a:rPr lang="pl-PL" dirty="0"/>
              <a:t>3.Masa odpadów papieru, metali, tworzyw sztucznych i szkła poddanych przygotowaniu do ponownego użycia i poddanych recyklingowi w 2015 r  – </a:t>
            </a:r>
            <a:r>
              <a:rPr lang="pl-PL" dirty="0">
                <a:highlight>
                  <a:srgbClr val="FFFF00"/>
                </a:highlight>
              </a:rPr>
              <a:t>800 Mg</a:t>
            </a:r>
          </a:p>
        </p:txBody>
      </p:sp>
    </p:spTree>
    <p:extLst>
      <p:ext uri="{BB962C8B-B14F-4D97-AF65-F5344CB8AC3E}">
        <p14:creationId xmlns:p14="http://schemas.microsoft.com/office/powerpoint/2010/main" val="41853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7A5387-19E0-4E46-82D2-4008BD22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B65F9473-C4E3-4706-A0CD-3F1B8F0ED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81541"/>
            <a:ext cx="12192000" cy="580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528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332CF4-F9FA-4AC8-804B-6E26962E4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074AB37E-2789-4678-BA9C-59865947A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39228"/>
            <a:ext cx="12150364" cy="671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38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AB8FE8-9AA1-447B-95C5-4E6CBA87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B8E5B89E-6AAA-4CA9-9952-9EE51B364A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2000" cy="675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66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942CF0-CB7E-41F2-B1EE-611ECDB01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2D168388-4CB3-40BF-A10E-9F13AE26BD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7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00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811D2B-E0FF-40D4-927E-A21C6AEAE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Prognozy – przykład 1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5690796F-7271-4116-BB4A-5D0BAA22D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677" y="1270000"/>
            <a:ext cx="12050323" cy="445555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42665D7-D81C-44F3-96AB-53BD29569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1" y="1529931"/>
            <a:ext cx="12052837" cy="379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87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9C8357-B868-4A73-B330-F29092F62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Prognozy – przykład 2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906DA8B-36E7-4095-A3C1-37304553AE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09" y="1443275"/>
            <a:ext cx="12092991" cy="384048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A6F2318-AE26-4D97-8C4F-163A1546C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43" y="1222056"/>
            <a:ext cx="11918713" cy="44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62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49DFED-8AAE-4AAA-84C3-B31D956E1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0659"/>
            <a:ext cx="10259607" cy="1320800"/>
          </a:xfrm>
        </p:spPr>
        <p:txBody>
          <a:bodyPr/>
          <a:lstStyle/>
          <a:p>
            <a:r>
              <a:rPr lang="pl-PL" dirty="0"/>
              <a:t>Odpowiedzialność za poziomy. O kogo należy?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75E3CB48-6D8E-4033-9EA8-03D48BA24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2089" y="919617"/>
            <a:ext cx="8295428" cy="593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32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EBD7E3-B22D-4C49-8E1C-C610DE297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Kalkulator sankcji za niespełnienie wymogów dotyczących poziomów…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E90D0E07-0F4A-4D27-BB34-6834BC76B5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736" y="2061883"/>
            <a:ext cx="11571464" cy="334322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29FEB25-263D-4D80-95C5-99D0F5ADAC39}"/>
              </a:ext>
            </a:extLst>
          </p:cNvPr>
          <p:cNvSpPr txBox="1"/>
          <p:nvPr/>
        </p:nvSpPr>
        <p:spPr>
          <a:xfrm>
            <a:off x="1129553" y="5629835"/>
            <a:ext cx="9502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/>
              <a:t>Art. 9x ust. 3 </a:t>
            </a:r>
            <a:r>
              <a:rPr lang="pl-PL" sz="6000" dirty="0" err="1"/>
              <a:t>UCziP</a:t>
            </a:r>
            <a:endParaRPr lang="pl-PL" sz="6000" dirty="0"/>
          </a:p>
        </p:txBody>
      </p:sp>
    </p:spTree>
    <p:extLst>
      <p:ext uri="{BB962C8B-B14F-4D97-AF65-F5344CB8AC3E}">
        <p14:creationId xmlns:p14="http://schemas.microsoft.com/office/powerpoint/2010/main" val="393968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F57703-B7E5-4B99-9E23-F252B1DB3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Stawki opłaty jednostkowej…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A4C954B3-8E92-4F1B-9E3B-7F8C0D53A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0808" y="1270000"/>
            <a:ext cx="9821639" cy="5524672"/>
          </a:xfrm>
          <a:prstGeom prst="rect">
            <a:avLst/>
          </a:prstGeom>
        </p:spPr>
      </p:pic>
      <p:pic>
        <p:nvPicPr>
          <p:cNvPr id="5" name="Symbol zastępczy zawartości 3">
            <a:extLst>
              <a:ext uri="{FF2B5EF4-FFF2-40B4-BE49-F238E27FC236}">
                <a16:creationId xmlns:a16="http://schemas.microsoft.com/office/drawing/2014/main" id="{F3A36559-1970-4722-AA50-171E17366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59" y="5211349"/>
            <a:ext cx="11938535" cy="103252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703D4E1A-0CAE-4462-B29E-963E70EA1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46250"/>
            <a:ext cx="12293695" cy="284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52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04B9E7-01EE-491F-B85D-20BFB3C03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A15C7E3C-7753-4FC3-8020-2E6A29C8A9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166" y="125507"/>
            <a:ext cx="10915970" cy="656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239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79446E-56CE-4E21-B593-85180BF8E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5300" dirty="0"/>
              <a:t>„Kto chce szuka rozwiązań, kto nie chce szuka powodów.”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065FEE-C1C4-4C88-ADFC-11A074BF2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4800" dirty="0"/>
              <a:t>12.20 – cz.2.</a:t>
            </a:r>
          </a:p>
          <a:p>
            <a:pPr marL="0" indent="0">
              <a:buNone/>
            </a:pPr>
            <a:r>
              <a:rPr lang="pl-PL" dirty="0"/>
              <a:t>Prawne i techniczne uwarunkowania budowy oraz funkcjonowania PSZOK</a:t>
            </a:r>
          </a:p>
          <a:p>
            <a:pPr marL="0" indent="0">
              <a:buNone/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366001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948F2D-1CBA-4E52-91ED-73FD25DFA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2DBA50-AD52-42F6-A8CC-2654E1028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  <a:p>
            <a:pPr>
              <a:buAutoNum type="arabicPeriod"/>
            </a:pPr>
            <a:r>
              <a:rPr lang="pl-PL" dirty="0"/>
              <a:t>Ilość zbieranych odpadów?</a:t>
            </a:r>
          </a:p>
          <a:p>
            <a:pPr>
              <a:buAutoNum type="arabicPeriod"/>
            </a:pPr>
            <a:r>
              <a:rPr lang="pl-PL" dirty="0"/>
              <a:t>Lokalizacja?</a:t>
            </a:r>
          </a:p>
          <a:p>
            <a:pPr>
              <a:buAutoNum type="arabicPeriod"/>
            </a:pPr>
            <a:r>
              <a:rPr lang="pl-PL" dirty="0"/>
              <a:t>Podmiot prowadzący?</a:t>
            </a:r>
          </a:p>
          <a:p>
            <a:pPr>
              <a:buAutoNum type="arabicPeriod"/>
            </a:pPr>
            <a:r>
              <a:rPr lang="pl-PL" dirty="0"/>
              <a:t>Przykłady istniejących rozwiązań.</a:t>
            </a:r>
          </a:p>
          <a:p>
            <a:pPr>
              <a:buAutoNum type="arabicPeriod"/>
            </a:pPr>
            <a:r>
              <a:rPr lang="pl-PL" dirty="0"/>
              <a:t>Pytania, wnioski, dyskusja.</a:t>
            </a:r>
          </a:p>
        </p:txBody>
      </p:sp>
    </p:spTree>
    <p:extLst>
      <p:ext uri="{BB962C8B-B14F-4D97-AF65-F5344CB8AC3E}">
        <p14:creationId xmlns:p14="http://schemas.microsoft.com/office/powerpoint/2010/main" val="4029863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892FDD-32E6-4F29-9D06-A3A1C211A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341D4881-8A7A-4A20-B30C-4815BF8E0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1153"/>
            <a:ext cx="11103540" cy="66739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D19317F-9F90-478F-B363-B2AF70537BD4}"/>
              </a:ext>
            </a:extLst>
          </p:cNvPr>
          <p:cNvSpPr txBox="1"/>
          <p:nvPr/>
        </p:nvSpPr>
        <p:spPr>
          <a:xfrm>
            <a:off x="4572000" y="4333461"/>
            <a:ext cx="10866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/>
              <a:t>3%</a:t>
            </a:r>
          </a:p>
        </p:txBody>
      </p:sp>
    </p:spTree>
    <p:extLst>
      <p:ext uri="{BB962C8B-B14F-4D97-AF65-F5344CB8AC3E}">
        <p14:creationId xmlns:p14="http://schemas.microsoft.com/office/powerpoint/2010/main" val="209794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2851B9-8075-4BFE-9B76-AD42497F8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2008CCDC-B6D0-4C91-9246-A6697DC44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9552" y="0"/>
            <a:ext cx="9341224" cy="6148223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AF3DD56-6A74-42D1-8D75-FF7420E73F9F}"/>
              </a:ext>
            </a:extLst>
          </p:cNvPr>
          <p:cNvSpPr txBox="1"/>
          <p:nvPr/>
        </p:nvSpPr>
        <p:spPr>
          <a:xfrm>
            <a:off x="1147482" y="6239435"/>
            <a:ext cx="9161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www.wp.pl</a:t>
            </a:r>
          </a:p>
        </p:txBody>
      </p:sp>
    </p:spTree>
    <p:extLst>
      <p:ext uri="{BB962C8B-B14F-4D97-AF65-F5344CB8AC3E}">
        <p14:creationId xmlns:p14="http://schemas.microsoft.com/office/powerpoint/2010/main" val="3712458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6EC72B-C351-495D-8F95-43B8FB89A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0C33BD3-14FE-4134-931B-9AF5EF6BC0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278" y="0"/>
            <a:ext cx="5817705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819FBE80-5CE6-4AD9-84E3-DB431D18B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8638" y="0"/>
            <a:ext cx="51435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1AB9CBC-FF29-4447-89F2-F03D6A24E1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5166AEB-7DB0-493B-9C61-D33853543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8792" y="340659"/>
            <a:ext cx="5905561" cy="6188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4799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D9B474-4F1E-4018-958F-6A839F7DA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A3FE659-C8C3-4B95-85A0-B62F7865E4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530104" cy="56475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74E99E2-1FA7-4BB4-AF19-1FF8D5D17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111" y="0"/>
            <a:ext cx="6067985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2685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718124-BF3C-49B7-9FC5-7E9D2A37C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426E2F2-85E1-46F9-AF0E-5CA5BB6FC9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004174" cy="525313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9C742EA-686D-49E4-9AA5-70300039C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B38C79C-50E9-4F25-B94E-D28558988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D867431B-7356-4118-9133-FD2FD4963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3953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6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4DEB9A-CEA6-477B-86DA-6F9263DA5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D994999D-D30C-425C-AA61-9B4C75EA23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44292" cy="5181413"/>
          </a:xfr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B73BB31-0A6F-4222-B006-5A6B33A3CB60}"/>
              </a:ext>
            </a:extLst>
          </p:cNvPr>
          <p:cNvSpPr txBox="1"/>
          <p:nvPr/>
        </p:nvSpPr>
        <p:spPr>
          <a:xfrm>
            <a:off x="0" y="5181413"/>
            <a:ext cx="7244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www.składowisko.gliwice.pl</a:t>
            </a:r>
          </a:p>
        </p:txBody>
      </p:sp>
    </p:spTree>
    <p:extLst>
      <p:ext uri="{BB962C8B-B14F-4D97-AF65-F5344CB8AC3E}">
        <p14:creationId xmlns:p14="http://schemas.microsoft.com/office/powerpoint/2010/main" val="1028551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920DB3-29A7-42E5-8C82-B35EDA974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3BE228B-DB94-4A7D-A306-6E660323E1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976563"/>
            <a:ext cx="8069515" cy="3881437"/>
          </a:xfr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CD620A7-49E8-4243-B906-66F8EE967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933" y="286229"/>
            <a:ext cx="6531069" cy="636143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7B7E871-B5CA-4AE1-8773-1B23667A2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2934" y="234359"/>
            <a:ext cx="6531068" cy="6565262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F2D3731-F5AE-4347-9132-942ECF1F96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5506" y="357798"/>
            <a:ext cx="12317506" cy="6500202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2F3860FC-4F43-4D4E-A852-9F9ADF63443E}"/>
              </a:ext>
            </a:extLst>
          </p:cNvPr>
          <p:cNvSpPr txBox="1"/>
          <p:nvPr/>
        </p:nvSpPr>
        <p:spPr>
          <a:xfrm>
            <a:off x="677334" y="1290918"/>
            <a:ext cx="109050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dirty="0">
                <a:solidFill>
                  <a:srgbClr val="FF0000"/>
                </a:solidFill>
              </a:rPr>
              <a:t>Wrzucanie odpadów możliwe w każdą drugą i czwartą sobotę miesiąca?</a:t>
            </a:r>
          </a:p>
        </p:txBody>
      </p:sp>
    </p:spTree>
    <p:extLst>
      <p:ext uri="{BB962C8B-B14F-4D97-AF65-F5344CB8AC3E}">
        <p14:creationId xmlns:p14="http://schemas.microsoft.com/office/powerpoint/2010/main" val="392506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24EC82-600C-4267-AA58-66A16B18F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11098D98-104B-4B91-A824-CEAC127FAC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111" y="134637"/>
            <a:ext cx="9914334" cy="672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4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6A9DB0-1575-4C9B-B814-E7CA013B5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E258C61F-8B0F-4F4F-8AE3-C7A85069DB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6942" y="0"/>
            <a:ext cx="10170942" cy="6754550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D2EA004-4079-4A24-83FD-B2A640E06737}"/>
              </a:ext>
            </a:extLst>
          </p:cNvPr>
          <p:cNvSpPr txBox="1"/>
          <p:nvPr/>
        </p:nvSpPr>
        <p:spPr>
          <a:xfrm>
            <a:off x="7341704" y="6334539"/>
            <a:ext cx="4320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Kpt. Piotr Zwarycz , Gazeta Krakowska</a:t>
            </a:r>
          </a:p>
        </p:txBody>
      </p:sp>
    </p:spTree>
    <p:extLst>
      <p:ext uri="{BB962C8B-B14F-4D97-AF65-F5344CB8AC3E}">
        <p14:creationId xmlns:p14="http://schemas.microsoft.com/office/powerpoint/2010/main" val="2228598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F7C7DB-2931-4B35-A8AD-53D844D9D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7B4B1F-8E6C-4DE4-8983-06084B31B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dirty="0"/>
              <a:t>Dziękuję za uwagę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78929995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1021</TotalTime>
  <Words>138</Words>
  <Application>Microsoft Office PowerPoint</Application>
  <PresentationFormat>Panoramiczny</PresentationFormat>
  <Paragraphs>28</Paragraphs>
  <Slides>27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1" baseType="lpstr">
      <vt:lpstr>Arial</vt:lpstr>
      <vt:lpstr>Trebuchet MS</vt:lpstr>
      <vt:lpstr>Wingdings 3</vt:lpstr>
      <vt:lpstr>Faseta</vt:lpstr>
      <vt:lpstr>Rola PSZOK w systemie selektywnej zbiórki odpadów komunalnych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Prognozy – przykład 1</vt:lpstr>
      <vt:lpstr>Prognozy – przykład 2 </vt:lpstr>
      <vt:lpstr>Odpowiedzialność za poziomy. O kogo należy?</vt:lpstr>
      <vt:lpstr>Kalkulator sankcji za niespełnienie wymogów dotyczących poziomów…</vt:lpstr>
      <vt:lpstr>Stawki opłaty jednostkowej…</vt:lpstr>
      <vt:lpstr>Prezentacja programu PowerPoint</vt:lpstr>
      <vt:lpstr>„Kto chce szuka rozwiązań, kto nie chce szuka powodów.”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PSZOK   niezbędny element gminnego systemu gospodarki odpadami</dc:title>
  <dc:creator>Jacek Pietrzyk</dc:creator>
  <cp:lastModifiedBy>Jacek Pietrzyk</cp:lastModifiedBy>
  <cp:revision>41</cp:revision>
  <dcterms:created xsi:type="dcterms:W3CDTF">2017-10-13T07:01:40Z</dcterms:created>
  <dcterms:modified xsi:type="dcterms:W3CDTF">2017-10-23T08:05:10Z</dcterms:modified>
</cp:coreProperties>
</file>