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53"/>
  </p:notes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307" r:id="rId27"/>
    <p:sldId id="282" r:id="rId28"/>
    <p:sldId id="283" r:id="rId29"/>
    <p:sldId id="284" r:id="rId30"/>
    <p:sldId id="285" r:id="rId31"/>
    <p:sldId id="286" r:id="rId32"/>
    <p:sldId id="308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6" r:id="rId42"/>
    <p:sldId id="298" r:id="rId43"/>
    <p:sldId id="299" r:id="rId44"/>
    <p:sldId id="300" r:id="rId45"/>
    <p:sldId id="301" r:id="rId46"/>
    <p:sldId id="309" r:id="rId47"/>
    <p:sldId id="302" r:id="rId48"/>
    <p:sldId id="303" r:id="rId49"/>
    <p:sldId id="304" r:id="rId50"/>
    <p:sldId id="305" r:id="rId51"/>
    <p:sldId id="306" r:id="rId52"/>
  </p:sldIdLst>
  <p:sldSz cx="13004800" cy="97536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sia Man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2285"/>
    <a:srgbClr val="24B5EA"/>
    <a:srgbClr val="8EC045"/>
    <a:srgbClr val="E42386"/>
    <a:srgbClr val="314F8B"/>
    <a:srgbClr val="FFC20C"/>
    <a:srgbClr val="8CC6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527CF07-50F7-44F8-99F8-40B750FC1118}">
  <a:tblStyle styleId="{5527CF07-50F7-44F8-99F8-40B750FC11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599"/>
  </p:normalViewPr>
  <p:slideViewPr>
    <p:cSldViewPr snapToGrid="0" snapToObjects="1">
      <p:cViewPr varScale="1">
        <p:scale>
          <a:sx n="78" d="100"/>
          <a:sy n="78" d="100"/>
        </p:scale>
        <p:origin x="16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22860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45720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68580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91440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114300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137160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160020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1828800" algn="l" rtl="0">
              <a:lnSpc>
                <a:spcPct val="125000"/>
              </a:lnSpc>
              <a:spcBef>
                <a:spcPts val="0"/>
              </a:spcBef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058788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5599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9576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0940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3235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0953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7939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4974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0295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5808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5197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5920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3160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2970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684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2384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7858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3200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2492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3541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9704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6799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39339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6" name="Shape 2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5882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7310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88841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85000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54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22883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92969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4" name="Shape 3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74151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99145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8341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8" name="Shape 3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56627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99588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41280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2" name="Shape 3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69509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15748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89" name="Shape 3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19593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96" name="Shape 3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34249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06" name="Shape 4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4549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40335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51" name="Shape 4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05437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04730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69" name="Shape 4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99686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76" name="Shape 4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19538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76" name="Shape 4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6752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83" name="Shape 4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179662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93" name="Shape 4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15055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00" name="Shape 5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79172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07" name="Shape 5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2704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4" name="Shape 5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460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tuł i podtytuł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-5400000">
            <a:off x="7172923" y="5347634"/>
            <a:ext cx="1642759" cy="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70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13" name="Shape 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498" y="684991"/>
            <a:ext cx="615605" cy="226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635000"/>
            <a:ext cx="3051487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Zdjęcie (poziomo)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rot="-5400000">
            <a:off x="7172923" y="7874934"/>
            <a:ext cx="1642759" cy="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7" name="Shape 17"/>
          <p:cNvSpPr/>
          <p:nvPr/>
        </p:nvSpPr>
        <p:spPr>
          <a:xfrm rot="-5400000">
            <a:off x="7172923" y="7773334"/>
            <a:ext cx="1642759" cy="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508000" y="6578600"/>
            <a:ext cx="7200900" cy="241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70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8280400" y="6578600"/>
            <a:ext cx="4241800" cy="241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20" name="Shape 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8000" y="8572500"/>
            <a:ext cx="3051487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hape 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498" y="684991"/>
            <a:ext cx="615605" cy="2262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Zdjęcie (3 sztuki)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Zdjęcie (pionowo)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26" name="Shape 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Shape 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000" y="8572500"/>
            <a:ext cx="3051487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ytuł i punktor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469900" marR="0" lvl="0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39800" marR="0" lvl="1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409700" marR="0" lvl="2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79600" marR="0" lvl="3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349500" marR="0" lvl="4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31" name="Shape 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8000" y="8572500"/>
            <a:ext cx="3051487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ytuł na środku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Shape 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997658" cy="998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508000" y="4127500"/>
            <a:ext cx="7200206" cy="241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7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" name="Shape 36"/>
          <p:cNvSpPr/>
          <p:nvPr/>
        </p:nvSpPr>
        <p:spPr>
          <a:xfrm rot="-5400000">
            <a:off x="7172923" y="5347634"/>
            <a:ext cx="1642759" cy="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>
            <a:solidFill>
              <a:srgbClr val="FFFFFF"/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37" name="Shape 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000" y="8572500"/>
            <a:ext cx="2941326" cy="42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ytuł na środku kopia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Shape 39"/>
          <p:cNvPicPr preferRelativeResize="0"/>
          <p:nvPr/>
        </p:nvPicPr>
        <p:blipFill rotWithShape="1">
          <a:blip r:embed="rId2">
            <a:alphaModFix/>
          </a:blip>
          <a:srcRect t="3" b="2"/>
          <a:stretch/>
        </p:blipFill>
        <p:spPr>
          <a:xfrm>
            <a:off x="0" y="0"/>
            <a:ext cx="12992100" cy="997793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508000" y="4127500"/>
            <a:ext cx="7200206" cy="241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70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2" name="Shape 42"/>
          <p:cNvSpPr/>
          <p:nvPr/>
        </p:nvSpPr>
        <p:spPr>
          <a:xfrm rot="-5400000">
            <a:off x="7172923" y="5347634"/>
            <a:ext cx="1642759" cy="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43" name="Shape 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000" y="8572500"/>
            <a:ext cx="2946400" cy="423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Układ niestandardow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AC81A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chemeClr val="lt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46" name="Shape 46"/>
          <p:cNvPicPr preferRelativeResize="0"/>
          <p:nvPr/>
        </p:nvPicPr>
        <p:blipFill rotWithShape="1">
          <a:blip r:embed="rId2">
            <a:alphaModFix/>
          </a:blip>
          <a:srcRect t="3" b="2"/>
          <a:stretch/>
        </p:blipFill>
        <p:spPr>
          <a:xfrm>
            <a:off x="0" y="0"/>
            <a:ext cx="12992100" cy="9977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Shape 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000" y="8572500"/>
            <a:ext cx="2946400" cy="423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kład niestandardow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334C8C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chemeClr val="lt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50" name="Shape 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8000" y="8572500"/>
            <a:ext cx="2941326" cy="422319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Shape 51"/>
          <p:cNvSpPr/>
          <p:nvPr/>
        </p:nvSpPr>
        <p:spPr>
          <a:xfrm>
            <a:off x="-14111" y="2582147"/>
            <a:ext cx="13038312" cy="523484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9" y="56927"/>
                </a:moveTo>
                <a:lnTo>
                  <a:pt x="119999" y="0"/>
                </a:lnTo>
                <a:cubicBezTo>
                  <a:pt x="119956" y="20916"/>
                  <a:pt x="119913" y="41832"/>
                  <a:pt x="119870" y="62749"/>
                </a:cubicBezTo>
                <a:lnTo>
                  <a:pt x="0" y="120000"/>
                </a:lnTo>
                <a:cubicBezTo>
                  <a:pt x="43" y="98975"/>
                  <a:pt x="86" y="77951"/>
                  <a:pt x="129" y="56927"/>
                </a:cubicBezTo>
                <a:close/>
              </a:path>
            </a:pathLst>
          </a:custGeom>
          <a:solidFill>
            <a:srgbClr val="C6D1DE">
              <a:alpha val="12941"/>
            </a:srgbClr>
          </a:solidFill>
          <a:ln>
            <a:noFill/>
          </a:ln>
        </p:spPr>
        <p:txBody>
          <a:bodyPr wrap="square" lIns="50800" tIns="50800" rIns="50800" bIns="50800" anchor="ctr" anchorCtr="0">
            <a:noAutofit/>
          </a:bodyPr>
          <a:lstStyle/>
          <a:p>
            <a:pPr marL="0" marR="0" lvl="0" indent="-203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3200"/>
              <a:buFont typeface="Palatino"/>
              <a:buNone/>
            </a:pPr>
            <a:endParaRPr sz="3200" b="0" i="0" u="none" strike="noStrike" cap="none">
              <a:solidFill>
                <a:srgbClr val="FFFFFF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2" name="Shape 52"/>
          <p:cNvSpPr/>
          <p:nvPr/>
        </p:nvSpPr>
        <p:spPr>
          <a:xfrm>
            <a:off x="-16933" y="50799"/>
            <a:ext cx="13038666" cy="5232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999" y="120000"/>
                </a:moveTo>
                <a:lnTo>
                  <a:pt x="0" y="62524"/>
                </a:lnTo>
                <a:lnTo>
                  <a:pt x="155" y="0"/>
                </a:lnTo>
                <a:lnTo>
                  <a:pt x="4207" y="0"/>
                </a:lnTo>
                <a:lnTo>
                  <a:pt x="119999" y="56310"/>
                </a:lnTo>
                <a:lnTo>
                  <a:pt x="119999" y="120000"/>
                </a:lnTo>
                <a:close/>
              </a:path>
            </a:pathLst>
          </a:custGeom>
          <a:solidFill>
            <a:srgbClr val="E2E8EE">
              <a:alpha val="5882"/>
            </a:srgbClr>
          </a:solidFill>
          <a:ln>
            <a:noFill/>
          </a:ln>
        </p:spPr>
        <p:txBody>
          <a:bodyPr wrap="square" lIns="50800" tIns="50800" rIns="50800" bIns="50800" anchor="ctr" anchorCtr="0">
            <a:noAutofit/>
          </a:bodyPr>
          <a:lstStyle/>
          <a:p>
            <a:pPr marL="0" marR="0" lvl="0" indent="-203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3200"/>
              <a:buFont typeface="Palatino"/>
              <a:buNone/>
            </a:pPr>
            <a:endParaRPr sz="3200" b="0" i="0" u="none" strike="noStrike" cap="none">
              <a:solidFill>
                <a:srgbClr val="FFFFFF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3" name="Shape 53"/>
          <p:cNvSpPr/>
          <p:nvPr/>
        </p:nvSpPr>
        <p:spPr>
          <a:xfrm>
            <a:off x="-67733" y="-16933"/>
            <a:ext cx="13072533" cy="267546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10" y="0"/>
                </a:moveTo>
                <a:lnTo>
                  <a:pt x="120000" y="0"/>
                </a:lnTo>
                <a:lnTo>
                  <a:pt x="120000" y="8354"/>
                </a:lnTo>
                <a:lnTo>
                  <a:pt x="0" y="120000"/>
                </a:lnTo>
                <a:lnTo>
                  <a:pt x="310" y="0"/>
                </a:lnTo>
                <a:close/>
              </a:path>
            </a:pathLst>
          </a:custGeom>
          <a:solidFill>
            <a:srgbClr val="C6D1DE">
              <a:alpha val="6666"/>
            </a:srgbClr>
          </a:solidFill>
          <a:ln>
            <a:noFill/>
          </a:ln>
        </p:spPr>
        <p:txBody>
          <a:bodyPr wrap="square" lIns="50800" tIns="50800" rIns="50800" bIns="50800" anchor="ctr" anchorCtr="0">
            <a:noAutofit/>
          </a:bodyPr>
          <a:lstStyle/>
          <a:p>
            <a:pPr marL="0" marR="0" lvl="0" indent="-203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3200"/>
              <a:buFont typeface="Palatino"/>
              <a:buNone/>
            </a:pPr>
            <a:endParaRPr sz="3200" b="0" i="0" u="none" strike="noStrike" cap="none">
              <a:solidFill>
                <a:srgbClr val="FFFFFF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ytuł (na górze)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yta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hape 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498" y="684991"/>
            <a:ext cx="615605" cy="226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635000"/>
            <a:ext cx="3051487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Shape 59"/>
          <p:cNvSpPr/>
          <p:nvPr/>
        </p:nvSpPr>
        <p:spPr>
          <a:xfrm>
            <a:off x="1270000" y="4333101"/>
            <a:ext cx="10464800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3600" b="0" i="0" u="none" strike="noStrike" cap="none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1752600" y="3066276"/>
            <a:ext cx="9982200" cy="25336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469900" marR="0" lvl="0" indent="-469900" algn="l" rtl="0">
              <a:spcBef>
                <a:spcPts val="2200"/>
              </a:spcBef>
              <a:buClr>
                <a:schemeClr val="dk1"/>
              </a:buClr>
              <a:buSzPts val="2700"/>
              <a:buFont typeface="Roboto"/>
              <a:buNone/>
              <a:defRPr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39800" marR="0" lvl="1" indent="-469900" algn="l" rtl="0">
              <a:spcBef>
                <a:spcPts val="2200"/>
              </a:spcBef>
              <a:buClr>
                <a:srgbClr val="414141"/>
              </a:buClr>
              <a:buSzPts val="2700"/>
              <a:buFont typeface="Roboto"/>
              <a:buNone/>
              <a:defRPr sz="36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409700" marR="0" lvl="2" indent="-469900" algn="l" rtl="0">
              <a:spcBef>
                <a:spcPts val="2200"/>
              </a:spcBef>
              <a:buClr>
                <a:srgbClr val="414141"/>
              </a:buClr>
              <a:buSzPts val="2700"/>
              <a:buFont typeface="Roboto"/>
              <a:buNone/>
              <a:defRPr sz="36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79600" marR="0" lvl="3" indent="-469900" algn="l" rtl="0">
              <a:spcBef>
                <a:spcPts val="2200"/>
              </a:spcBef>
              <a:buClr>
                <a:srgbClr val="414141"/>
              </a:buClr>
              <a:buSzPts val="2700"/>
              <a:buFont typeface="Roboto"/>
              <a:buNone/>
              <a:defRPr sz="36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349500" marR="0" lvl="4" indent="-469900" algn="l" rtl="0">
              <a:spcBef>
                <a:spcPts val="2200"/>
              </a:spcBef>
              <a:buClr>
                <a:srgbClr val="414141"/>
              </a:buClr>
              <a:buSzPts val="2700"/>
              <a:buFont typeface="Roboto"/>
              <a:buNone/>
              <a:defRPr sz="36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1752600" y="5924550"/>
            <a:ext cx="9982200" cy="99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469900" marR="0" lvl="0" indent="-469900" algn="l" rtl="0">
              <a:spcBef>
                <a:spcPts val="2200"/>
              </a:spcBef>
              <a:buClr>
                <a:schemeClr val="dk1"/>
              </a:buClr>
              <a:buSzPts val="135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39800" marR="0" lvl="1" indent="-4699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409700" marR="0" lvl="2" indent="-469900" algn="l" rtl="0">
              <a:spcBef>
                <a:spcPts val="2200"/>
              </a:spcBef>
              <a:buClr>
                <a:srgbClr val="414141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79600" marR="0" lvl="3" indent="-4699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349500" marR="0" lvl="4" indent="-4699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None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ytuł i punktory ze zdjęciem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313266" marR="0" lvl="0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39800" marR="0" lvl="1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409700" marR="0" lvl="2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79600" marR="0" lvl="3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349500" marR="0" lvl="4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ytuł na środku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Shape 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997658" cy="998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000" y="8572500"/>
            <a:ext cx="2941326" cy="42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469900" marR="0" lvl="0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39800" marR="0" lvl="1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409700" marR="0" lvl="2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79600" marR="0" lvl="3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349500" marR="0" lvl="4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8" name="Shape 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756098" y="684991"/>
            <a:ext cx="615605" cy="226234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9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21.jp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24.jp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26.jp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0.jp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2.jp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5.jp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7.jp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9.jp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41.jp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44.jp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47.jp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 rot="-5400000">
            <a:off x="7172923" y="7874934"/>
            <a:ext cx="1642759" cy="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3" name="Shape 73"/>
          <p:cNvSpPr/>
          <p:nvPr/>
        </p:nvSpPr>
        <p:spPr>
          <a:xfrm rot="-5400000">
            <a:off x="7172923" y="7773334"/>
            <a:ext cx="1642759" cy="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08000" y="6096000"/>
            <a:ext cx="72009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buNone/>
            </a:pPr>
            <a:endParaRPr/>
          </a:p>
        </p:txBody>
      </p:sp>
      <p:grpSp>
        <p:nvGrpSpPr>
          <p:cNvPr id="75" name="Shape 75"/>
          <p:cNvGrpSpPr/>
          <p:nvPr/>
        </p:nvGrpSpPr>
        <p:grpSpPr>
          <a:xfrm>
            <a:off x="469900" y="568374"/>
            <a:ext cx="12065000" cy="5489575"/>
            <a:chOff x="-127000" y="-65087"/>
            <a:chExt cx="12065000" cy="5489574"/>
          </a:xfrm>
        </p:grpSpPr>
        <p:pic>
          <p:nvPicPr>
            <p:cNvPr id="76" name="Shape 76"/>
            <p:cNvPicPr preferRelativeResize="0"/>
            <p:nvPr/>
          </p:nvPicPr>
          <p:blipFill rotWithShape="1">
            <a:blip r:embed="rId3">
              <a:alphaModFix/>
            </a:blip>
            <a:srcRect l="109" t="1050" b="25473"/>
            <a:stretch/>
          </p:blipFill>
          <p:spPr>
            <a:xfrm>
              <a:off x="0" y="0"/>
              <a:ext cx="11811002" cy="5206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Shape 77"/>
            <p:cNvPicPr preferRelativeResize="0"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000" y="-65087"/>
              <a:ext cx="12065000" cy="54895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508000" y="6578600"/>
            <a:ext cx="7200900" cy="241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/>
              <a:t>Małopolska 2017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8280400" y="6578600"/>
            <a:ext cx="4241800" cy="241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/>
              <a:t>Podsumowanie </a:t>
            </a:r>
            <a:br>
              <a:rPr lang="pl-PL"/>
            </a:br>
            <a:r>
              <a:rPr lang="pl-PL"/>
              <a:t>i wyzwania</a:t>
            </a:r>
          </a:p>
        </p:txBody>
      </p:sp>
      <p:pic>
        <p:nvPicPr>
          <p:cNvPr id="81" name="Shape 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498" y="981287"/>
            <a:ext cx="534980" cy="1966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508000" y="2171700"/>
            <a:ext cx="5676900" cy="50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Transport</a:t>
            </a:r>
          </a:p>
        </p:txBody>
      </p:sp>
      <p:grpSp>
        <p:nvGrpSpPr>
          <p:cNvPr id="87" name="Shape 87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88" name="Shape 88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Shape 8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508000" y="2806700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r>
              <a:rPr lang="pl-PL" sz="7200"/>
              <a:t>Koleje w</a:t>
            </a: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r>
              <a:rPr lang="pl-PL" sz="7200"/>
              <a:t>Małopolsce</a:t>
            </a:r>
          </a:p>
        </p:txBody>
      </p:sp>
      <p:pic>
        <p:nvPicPr>
          <p:cNvPr id="91" name="Shape 91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219" y="661975"/>
            <a:ext cx="5566184" cy="8285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Transport: </a:t>
            </a:r>
            <a:r>
              <a:rPr lang="pl-PL" sz="3791"/>
              <a:t>Koleje w Małopolsce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311125" y="3243975"/>
            <a:ext cx="5457300" cy="609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4000" b="1" dirty="0"/>
              <a:t>12 mln pasażerów</a:t>
            </a:r>
            <a:r>
              <a:rPr lang="pl-PL" b="1" dirty="0"/>
              <a:t/>
            </a:r>
            <a:br>
              <a:rPr lang="pl-PL" b="1" dirty="0"/>
            </a:br>
            <a:r>
              <a:rPr lang="pl-PL" sz="3000" b="1" dirty="0"/>
              <a:t>w 2017 </a:t>
            </a:r>
            <a:r>
              <a:rPr lang="pl-PL" sz="3000" b="1" dirty="0" smtClean="0"/>
              <a:t>r.</a:t>
            </a:r>
            <a:endParaRPr lang="pl-PL" sz="3000" b="1" dirty="0"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649675" y="5008425"/>
            <a:ext cx="8935800" cy="609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4000" b="1"/>
              <a:t>13 nowoczesnych pociągów</a:t>
            </a:r>
            <a:br>
              <a:rPr lang="pl-PL" sz="4000" b="1"/>
            </a:br>
            <a:r>
              <a:rPr lang="pl-PL" sz="3000" b="1"/>
              <a:t>za ponad 300 mln zł</a:t>
            </a:r>
          </a:p>
        </p:txBody>
      </p:sp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1300" y="3630600"/>
            <a:ext cx="3441100" cy="34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1375" y="1883000"/>
            <a:ext cx="3966650" cy="396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Transport:</a:t>
            </a:r>
            <a:r>
              <a:rPr lang="pl-PL" sz="3791"/>
              <a:t> Koleje w Małopolsce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5251000" y="1966213"/>
            <a:ext cx="5457300" cy="2157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3000" b="1" dirty="0" smtClean="0">
                <a:solidFill>
                  <a:srgbClr val="414241"/>
                </a:solidFill>
              </a:rPr>
              <a:t>wrzesień 2017 r.</a:t>
            </a:r>
            <a:r>
              <a:rPr lang="pl-PL" b="1" dirty="0"/>
              <a:t/>
            </a:r>
            <a:br>
              <a:rPr lang="pl-PL" b="1" dirty="0"/>
            </a:br>
            <a:r>
              <a:rPr lang="pl-PL" dirty="0"/>
              <a:t>startują autobusowe linie dowozowe </a:t>
            </a:r>
            <a:br>
              <a:rPr lang="pl-PL" dirty="0"/>
            </a:br>
            <a:r>
              <a:rPr lang="pl-PL" dirty="0"/>
              <a:t>do stacji SKA1 w Wieliczce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5251000" y="3821100"/>
            <a:ext cx="6585300" cy="2204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3000" b="1" dirty="0" smtClean="0">
                <a:solidFill>
                  <a:srgbClr val="414241"/>
                </a:solidFill>
              </a:rPr>
              <a:t>październik 2017 r.</a:t>
            </a:r>
            <a:r>
              <a:rPr lang="pl-PL" b="1" dirty="0">
                <a:solidFill>
                  <a:srgbClr val="414241"/>
                </a:solidFill>
              </a:rPr>
              <a:t/>
            </a:r>
            <a:br>
              <a:rPr lang="pl-PL" b="1" dirty="0">
                <a:solidFill>
                  <a:srgbClr val="414241"/>
                </a:solidFill>
              </a:rPr>
            </a:br>
            <a:r>
              <a:rPr lang="pl-PL" dirty="0" smtClean="0">
                <a:solidFill>
                  <a:srgbClr val="414241"/>
                </a:solidFill>
              </a:rPr>
              <a:t>weekendowe połączenia do Jasła </a:t>
            </a:r>
            <a:r>
              <a:rPr lang="pl-PL" dirty="0">
                <a:solidFill>
                  <a:srgbClr val="414241"/>
                </a:solidFill>
              </a:rPr>
              <a:t/>
            </a:r>
            <a:br>
              <a:rPr lang="pl-PL" dirty="0">
                <a:solidFill>
                  <a:srgbClr val="414241"/>
                </a:solidFill>
              </a:rPr>
            </a:br>
            <a:r>
              <a:rPr lang="pl-PL" dirty="0" smtClean="0">
                <a:solidFill>
                  <a:srgbClr val="414241"/>
                </a:solidFill>
              </a:rPr>
              <a:t>i Czechowic-Dziedzic </a:t>
            </a:r>
            <a:endParaRPr lang="pl-PL" dirty="0">
              <a:solidFill>
                <a:srgbClr val="414241"/>
              </a:solidFill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5251000" y="5964288"/>
            <a:ext cx="9800100" cy="2204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3000" b="1" dirty="0">
                <a:solidFill>
                  <a:srgbClr val="414241"/>
                </a:solidFill>
              </a:rPr>
              <a:t>od 10 </a:t>
            </a:r>
            <a:r>
              <a:rPr lang="pl-PL" sz="3000" b="1" dirty="0" smtClean="0">
                <a:solidFill>
                  <a:srgbClr val="414241"/>
                </a:solidFill>
              </a:rPr>
              <a:t>grudnia 2017 r.</a:t>
            </a:r>
            <a:r>
              <a:rPr lang="pl-PL" b="1" dirty="0">
                <a:solidFill>
                  <a:srgbClr val="414241"/>
                </a:solidFill>
              </a:rPr>
              <a:t/>
            </a:r>
            <a:br>
              <a:rPr lang="pl-PL" b="1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Koleje Małopolskie obsługują przejazdy </a:t>
            </a:r>
            <a:br>
              <a:rPr lang="pl-PL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do Miechowa/Sędziszowa</a:t>
            </a: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dirty="0">
                <a:solidFill>
                  <a:srgbClr val="414241"/>
                </a:solidFill>
              </a:rPr>
              <a:t>wydłużenie SKA2 do Skawiny</a:t>
            </a:r>
            <a:r>
              <a:rPr lang="pl-PL" dirty="0"/>
              <a:t> </a:t>
            </a:r>
          </a:p>
        </p:txBody>
      </p:sp>
      <p:cxnSp>
        <p:nvCxnSpPr>
          <p:cNvPr id="128" name="Shape 128"/>
          <p:cNvCxnSpPr/>
          <p:nvPr/>
        </p:nvCxnSpPr>
        <p:spPr>
          <a:xfrm>
            <a:off x="4613925" y="2145025"/>
            <a:ext cx="0" cy="5883600"/>
          </a:xfrm>
          <a:prstGeom prst="straightConnector1">
            <a:avLst/>
          </a:prstGeom>
          <a:noFill/>
          <a:ln w="28575" cap="flat" cmpd="sng">
            <a:solidFill>
              <a:srgbClr val="414241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29" name="Shape 129"/>
          <p:cNvSpPr txBox="1"/>
          <p:nvPr/>
        </p:nvSpPr>
        <p:spPr>
          <a:xfrm rot="-5400000">
            <a:off x="3925125" y="1619675"/>
            <a:ext cx="1377600" cy="72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-PL" b="1">
                <a:solidFill>
                  <a:srgbClr val="66635F"/>
                </a:solidFill>
                <a:latin typeface="Roboto"/>
                <a:ea typeface="Roboto"/>
                <a:cs typeface="Roboto"/>
                <a:sym typeface="Roboto"/>
              </a:rPr>
              <a:t>2017</a:t>
            </a:r>
          </a:p>
        </p:txBody>
      </p:sp>
      <p:cxnSp>
        <p:nvCxnSpPr>
          <p:cNvPr id="130" name="Shape 130"/>
          <p:cNvCxnSpPr/>
          <p:nvPr/>
        </p:nvCxnSpPr>
        <p:spPr>
          <a:xfrm>
            <a:off x="4522450" y="2733925"/>
            <a:ext cx="453300" cy="0"/>
          </a:xfrm>
          <a:prstGeom prst="straightConnector1">
            <a:avLst/>
          </a:prstGeom>
          <a:noFill/>
          <a:ln w="38100" cap="flat" cmpd="sng">
            <a:solidFill>
              <a:srgbClr val="FFD600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131" name="Shape 131"/>
          <p:cNvCxnSpPr/>
          <p:nvPr/>
        </p:nvCxnSpPr>
        <p:spPr>
          <a:xfrm>
            <a:off x="4522450" y="4597300"/>
            <a:ext cx="453300" cy="0"/>
          </a:xfrm>
          <a:prstGeom prst="straightConnector1">
            <a:avLst/>
          </a:prstGeom>
          <a:noFill/>
          <a:ln w="38100" cap="flat" cmpd="sng">
            <a:solidFill>
              <a:srgbClr val="FFD600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132" name="Shape 132"/>
          <p:cNvCxnSpPr/>
          <p:nvPr/>
        </p:nvCxnSpPr>
        <p:spPr>
          <a:xfrm>
            <a:off x="4522450" y="6462050"/>
            <a:ext cx="453300" cy="0"/>
          </a:xfrm>
          <a:prstGeom prst="straightConnector1">
            <a:avLst/>
          </a:prstGeom>
          <a:noFill/>
          <a:ln w="38100" cap="flat" cmpd="sng">
            <a:solidFill>
              <a:srgbClr val="FFD600"/>
            </a:solidFill>
            <a:prstDash val="solid"/>
            <a:round/>
            <a:headEnd type="oval" w="lg" len="lg"/>
            <a:tailEnd type="none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Transport: </a:t>
            </a:r>
            <a:r>
              <a:rPr lang="pl-PL" sz="3791"/>
              <a:t>Rozwiązania przyjazne mieszkańcom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941200" y="3593450"/>
            <a:ext cx="11122500" cy="184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3600" b="1">
                <a:solidFill>
                  <a:srgbClr val="414241"/>
                </a:solidFill>
              </a:rPr>
              <a:t>Rozbudowa Systemu MKA</a:t>
            </a:r>
            <a:r>
              <a:rPr lang="pl-PL" sz="1800" b="1">
                <a:solidFill>
                  <a:srgbClr val="414241"/>
                </a:solidFill>
              </a:rPr>
              <a:t> </a:t>
            </a: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1800" b="1">
                <a:solidFill>
                  <a:srgbClr val="414241"/>
                </a:solidFill>
              </a:rPr>
              <a:t>integracja transportu drogowego, kolejowego oraz parkingów park&amp;ride</a:t>
            </a:r>
          </a:p>
          <a:p>
            <a:pPr marL="0" marR="0" lvl="0" indent="-152400" algn="l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/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t="8976" b="8968"/>
          <a:stretch/>
        </p:blipFill>
        <p:spPr>
          <a:xfrm>
            <a:off x="4776075" y="1453229"/>
            <a:ext cx="3452650" cy="2832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230250" y="7429125"/>
            <a:ext cx="5045400" cy="184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l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b="1">
              <a:solidFill>
                <a:srgbClr val="414241"/>
              </a:solidFill>
            </a:endParaRPr>
          </a:p>
          <a:p>
            <a:pPr marL="45720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b="1">
                <a:solidFill>
                  <a:srgbClr val="4142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l-PL" sz="1800" b="1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61 </a:t>
            </a:r>
            <a:r>
              <a:rPr lang="pl-PL" sz="180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nowych obiektów</a:t>
            </a:r>
            <a:r>
              <a:rPr lang="pl-PL" sz="1800" b="1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 „park&amp;ride”, </a:t>
            </a:r>
            <a:br>
              <a:rPr lang="pl-PL" sz="1800" b="1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800" b="1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„bike &amp; ride” i zintegrowanych węzłów </a:t>
            </a:r>
            <a:br>
              <a:rPr lang="pl-PL" sz="1800" b="1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800" b="1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przesiadkowych za 110 mln zł</a:t>
            </a:r>
          </a:p>
          <a:p>
            <a:pPr marL="0" marR="0" lvl="0" indent="-152400" algn="l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923600" y="7272025"/>
            <a:ext cx="5121300" cy="184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b="1">
              <a:solidFill>
                <a:srgbClr val="414241"/>
              </a:solidFill>
            </a:endParaRPr>
          </a:p>
          <a:p>
            <a:pPr marL="45720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b="1">
                <a:solidFill>
                  <a:srgbClr val="414241"/>
                </a:solidFill>
              </a:rPr>
              <a:t>248 nowoczesnych autobusów </a:t>
            </a:r>
            <a:br>
              <a:rPr lang="pl-PL" sz="1800" b="1">
                <a:solidFill>
                  <a:srgbClr val="414241"/>
                </a:solidFill>
              </a:rPr>
            </a:br>
            <a:r>
              <a:rPr lang="pl-PL" sz="1800" b="1">
                <a:solidFill>
                  <a:srgbClr val="414241"/>
                </a:solidFill>
              </a:rPr>
              <a:t>za 370 mln zł</a:t>
            </a:r>
          </a:p>
          <a:p>
            <a:pPr marL="0" marR="0" lvl="0" indent="-152400" algn="l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/>
          </a:p>
        </p:txBody>
      </p:sp>
      <p:pic>
        <p:nvPicPr>
          <p:cNvPr id="118" name="Shape 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9050" y="4995275"/>
            <a:ext cx="2504399" cy="250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3000" y="4377375"/>
            <a:ext cx="3065525" cy="43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508000" y="2171700"/>
            <a:ext cx="5676900" cy="50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Transport</a:t>
            </a:r>
          </a:p>
        </p:txBody>
      </p:sp>
      <p:grpSp>
        <p:nvGrpSpPr>
          <p:cNvPr id="138" name="Shape 138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139" name="Shape 139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Shape 1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508000" y="2806700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r>
              <a:rPr lang="pl-PL" sz="7200"/>
              <a:t>Drogi</a:t>
            </a: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5">
            <a:alphaModFix/>
          </a:blip>
          <a:srcRect l="24837" r="24842"/>
          <a:stretch/>
        </p:blipFill>
        <p:spPr>
          <a:xfrm>
            <a:off x="6832238" y="653975"/>
            <a:ext cx="5559975" cy="828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Transport:</a:t>
            </a:r>
            <a:r>
              <a:rPr lang="pl-PL" sz="3791"/>
              <a:t> Drogi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818475" y="3896775"/>
            <a:ext cx="11100600" cy="609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6000" b="1" dirty="0"/>
              <a:t>ponad 355 mln zł</a:t>
            </a: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b="1" dirty="0"/>
              <a:t> łączna suma środków finansowych przeznaczona na budowę, rozbudowę </a:t>
            </a:r>
            <a:br>
              <a:rPr lang="pl-PL" b="1" dirty="0"/>
            </a:br>
            <a:r>
              <a:rPr lang="pl-PL" b="1" dirty="0"/>
              <a:t>i utrzymanie sieci dróg wojewódzkich w </a:t>
            </a:r>
            <a:r>
              <a:rPr lang="pl-PL" b="1" dirty="0" smtClean="0"/>
              <a:t>2017 r.</a:t>
            </a:r>
            <a:endParaRPr lang="pl-PL" b="1" dirty="0"/>
          </a:p>
        </p:txBody>
      </p:sp>
      <p:pic>
        <p:nvPicPr>
          <p:cNvPr id="150" name="Shape 150"/>
          <p:cNvPicPr preferRelativeResize="0"/>
          <p:nvPr/>
        </p:nvPicPr>
        <p:blipFill rotWithShape="1">
          <a:blip r:embed="rId3">
            <a:alphaModFix/>
          </a:blip>
          <a:srcRect l="14609" r="14609"/>
          <a:stretch/>
        </p:blipFill>
        <p:spPr>
          <a:xfrm>
            <a:off x="3218650" y="985175"/>
            <a:ext cx="6300250" cy="63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424475" y="666475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Transport:</a:t>
            </a:r>
            <a:r>
              <a:rPr lang="pl-PL" sz="3791"/>
              <a:t> Drogi</a:t>
            </a:r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1212025" y="2130400"/>
            <a:ext cx="6050400" cy="704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sz="4800" b="1" dirty="0">
                <a:solidFill>
                  <a:srgbClr val="414241"/>
                </a:solidFill>
              </a:rPr>
              <a:t>Obwodnice</a:t>
            </a: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1800" b="1" dirty="0">
                <a:solidFill>
                  <a:srgbClr val="414241"/>
                </a:solidFill>
              </a:rPr>
              <a:t>Realizowane w 2017 r.: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Oświęcim,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Skała,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Wolbrom,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Gdów,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Babice,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Miechów,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węzeł Poronin.</a:t>
            </a:r>
          </a:p>
          <a:p>
            <a:pPr marL="0" marR="0" lvl="0" indent="-69850" rtl="0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dirty="0">
                <a:solidFill>
                  <a:srgbClr val="414241"/>
                </a:solidFill>
              </a:rPr>
              <a:t> </a:t>
            </a:r>
          </a:p>
          <a:p>
            <a:pPr marL="0" marR="0" lvl="0" indent="-69850" rtl="0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b="1" dirty="0">
                <a:solidFill>
                  <a:srgbClr val="414241"/>
                </a:solidFill>
              </a:rPr>
              <a:t>Podpisanie umów:</a:t>
            </a:r>
            <a:r>
              <a:rPr lang="pl-PL" sz="1800" dirty="0">
                <a:solidFill>
                  <a:srgbClr val="414241"/>
                </a:solidFill>
              </a:rPr>
              <a:t>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Zator,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Waksmund-Ostrowsko-Łopuszna,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Skawina, </a:t>
            </a:r>
          </a:p>
          <a:p>
            <a:pPr marL="457200" marR="0" lvl="0" indent="-342900" rtl="0">
              <a:lnSpc>
                <a:spcPct val="110000"/>
              </a:lnSpc>
              <a:spcBef>
                <a:spcPts val="0"/>
              </a:spcBef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Tuchów.</a:t>
            </a:r>
          </a:p>
          <a:p>
            <a:pPr marL="0" marR="0" lvl="0" indent="-69850" rtl="0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dirty="0">
                <a:solidFill>
                  <a:srgbClr val="414241"/>
                </a:solidFill>
              </a:rPr>
              <a:t> </a:t>
            </a: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algn="l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5725325" y="1334531"/>
            <a:ext cx="6050400" cy="68093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sz="4800" b="1" dirty="0">
                <a:solidFill>
                  <a:srgbClr val="414241"/>
                </a:solidFill>
              </a:rPr>
              <a:t>Drogi wojewódzkie</a:t>
            </a:r>
          </a:p>
          <a:p>
            <a:pPr marL="0" lvl="0" indent="0" rtl="0">
              <a:lnSpc>
                <a:spcPct val="110000"/>
              </a:lnSpc>
              <a:spcBef>
                <a:spcPts val="0"/>
              </a:spcBef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0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800" b="1" dirty="0">
                <a:solidFill>
                  <a:srgbClr val="414241"/>
                </a:solidFill>
              </a:rPr>
              <a:t>W 2017 r. rozbudowa m.in.:</a:t>
            </a: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DW 958 Chabówka – Zakopane,</a:t>
            </a: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DW 969 Nowy Targ – Stary Sącz,</a:t>
            </a: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DW 948 Oświęcim – Kęty </a:t>
            </a:r>
            <a:endParaRPr lang="pl-PL" sz="1800" dirty="0" smtClean="0">
              <a:solidFill>
                <a:srgbClr val="414241"/>
              </a:solidFill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buClr>
                <a:srgbClr val="414241"/>
              </a:buClr>
              <a:buSzPts val="1800"/>
              <a:buChar char="•"/>
            </a:pPr>
            <a:r>
              <a:rPr lang="pl-PL" sz="1800" dirty="0" smtClean="0">
                <a:solidFill>
                  <a:srgbClr val="414241"/>
                </a:solidFill>
              </a:rPr>
              <a:t>DW </a:t>
            </a:r>
            <a:r>
              <a:rPr lang="pl-PL" sz="1800" dirty="0">
                <a:solidFill>
                  <a:srgbClr val="414241"/>
                </a:solidFill>
              </a:rPr>
              <a:t>949 Brzeszcze – Osiek,</a:t>
            </a: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buClr>
                <a:srgbClr val="414241"/>
              </a:buClr>
              <a:buSzPts val="1800"/>
              <a:buChar char="•"/>
            </a:pPr>
            <a:r>
              <a:rPr lang="pl-PL" sz="1800" dirty="0">
                <a:solidFill>
                  <a:srgbClr val="414241"/>
                </a:solidFill>
              </a:rPr>
              <a:t>DW 973 Borusowa – Tarnów na odcinku </a:t>
            </a:r>
            <a:br>
              <a:rPr lang="pl-PL" sz="1800" dirty="0">
                <a:solidFill>
                  <a:srgbClr val="414241"/>
                </a:solidFill>
              </a:rPr>
            </a:br>
            <a:r>
              <a:rPr lang="pl-PL" sz="1800" dirty="0">
                <a:solidFill>
                  <a:srgbClr val="414241"/>
                </a:solidFill>
              </a:rPr>
              <a:t>Tarnów – Żabno,</a:t>
            </a:r>
          </a:p>
          <a:p>
            <a:pPr marL="0" marR="0" lvl="0" indent="0" rtl="0">
              <a:lnSpc>
                <a:spcPct val="110000"/>
              </a:lnSpc>
              <a:spcBef>
                <a:spcPts val="0"/>
              </a:spcBef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69850" rtl="0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dirty="0">
                <a:solidFill>
                  <a:srgbClr val="414241"/>
                </a:solidFill>
              </a:rPr>
              <a:t> </a:t>
            </a: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algn="l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>
            <a:off x="508000" y="2171700"/>
            <a:ext cx="5676900" cy="50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Transport</a:t>
            </a:r>
          </a:p>
        </p:txBody>
      </p:sp>
      <p:grpSp>
        <p:nvGrpSpPr>
          <p:cNvPr id="163" name="Shape 163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164" name="Shape 164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Shape 16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508000" y="2806700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Velo Małopolska</a:t>
            </a:r>
          </a:p>
        </p:txBody>
      </p:sp>
      <p:pic>
        <p:nvPicPr>
          <p:cNvPr id="167" name="Shape 167"/>
          <p:cNvPicPr preferRelativeResize="0"/>
          <p:nvPr/>
        </p:nvPicPr>
        <p:blipFill rotWithShape="1">
          <a:blip r:embed="rId5">
            <a:alphaModFix/>
          </a:blip>
          <a:srcRect l="37529" r="17845"/>
          <a:stretch/>
        </p:blipFill>
        <p:spPr>
          <a:xfrm>
            <a:off x="6835300" y="641450"/>
            <a:ext cx="5549100" cy="829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Transport:</a:t>
            </a:r>
            <a:r>
              <a:rPr lang="pl-PL" sz="3791"/>
              <a:t> Velo Małopolska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952100" y="3204450"/>
            <a:ext cx="11100600" cy="609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4800" b="1" dirty="0">
                <a:solidFill>
                  <a:srgbClr val="414241"/>
                </a:solidFill>
              </a:rPr>
              <a:t>Zintegrowana Sieć Tras Rowerowych</a:t>
            </a:r>
            <a:r>
              <a:rPr lang="pl-PL" b="1" dirty="0"/>
              <a:t/>
            </a:r>
            <a:br>
              <a:rPr lang="pl-PL" b="1" dirty="0"/>
            </a:br>
            <a:r>
              <a:rPr lang="pl-PL" sz="3600" b="1" dirty="0">
                <a:solidFill>
                  <a:srgbClr val="8CC63E"/>
                </a:solidFill>
              </a:rPr>
              <a:t> </a:t>
            </a:r>
            <a:r>
              <a:rPr lang="pl-PL" sz="3600" b="1" dirty="0">
                <a:solidFill>
                  <a:srgbClr val="FFC20C"/>
                </a:solidFill>
              </a:rPr>
              <a:t>310 km</a:t>
            </a:r>
            <a:r>
              <a:rPr lang="pl-PL" sz="3600" b="1" dirty="0">
                <a:solidFill>
                  <a:srgbClr val="8CC63E"/>
                </a:solidFill>
              </a:rPr>
              <a:t> </a:t>
            </a:r>
            <a:r>
              <a:rPr lang="pl-PL" b="1" dirty="0">
                <a:solidFill>
                  <a:srgbClr val="414241"/>
                </a:solidFill>
              </a:rPr>
              <a:t>przejezdnych i oznakowanych odcinków do końca </a:t>
            </a:r>
            <a:r>
              <a:rPr lang="pl-PL" b="1" dirty="0" smtClean="0">
                <a:solidFill>
                  <a:srgbClr val="414241"/>
                </a:solidFill>
              </a:rPr>
              <a:t>2017 r</a:t>
            </a:r>
            <a:r>
              <a:rPr lang="pl-PL" b="1" dirty="0">
                <a:solidFill>
                  <a:srgbClr val="414241"/>
                </a:solidFill>
              </a:rPr>
              <a:t>. 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b="1" dirty="0">
                <a:solidFill>
                  <a:srgbClr val="414241"/>
                </a:solidFill>
              </a:rPr>
              <a:t>Koszt ok. </a:t>
            </a:r>
            <a:r>
              <a:rPr lang="pl-PL" sz="3600" b="1" dirty="0">
                <a:solidFill>
                  <a:srgbClr val="FFC20C"/>
                </a:solidFill>
              </a:rPr>
              <a:t>53 mln zł </a:t>
            </a:r>
            <a:r>
              <a:rPr lang="pl-PL" b="1" dirty="0">
                <a:solidFill>
                  <a:srgbClr val="414241"/>
                </a:solidFill>
              </a:rPr>
              <a:t>(2015-2017), w tym w 2017 r. 18,8 mln zł. </a:t>
            </a: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175" name="Shape 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6525" y="2092325"/>
            <a:ext cx="3231150" cy="323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Transport:</a:t>
            </a:r>
            <a:r>
              <a:rPr lang="pl-PL" sz="3791"/>
              <a:t> Velo Małopolska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71900" y="5397775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600" b="1" dirty="0">
                <a:solidFill>
                  <a:srgbClr val="414241"/>
                </a:solidFill>
              </a:rPr>
              <a:t>W 2017 r.  zakończono realizację 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 smtClean="0">
                <a:solidFill>
                  <a:srgbClr val="414241"/>
                </a:solidFill>
              </a:rPr>
              <a:t>odcinków :</a:t>
            </a:r>
            <a:r>
              <a:rPr lang="pl-PL" b="1" dirty="0"/>
              <a:t/>
            </a:r>
            <a:br>
              <a:rPr lang="pl-PL" b="1" dirty="0"/>
            </a:br>
            <a:r>
              <a:rPr lang="pl-PL" b="1" dirty="0" err="1">
                <a:solidFill>
                  <a:srgbClr val="FFC20C"/>
                </a:solidFill>
              </a:rPr>
              <a:t>VeloDunajec</a:t>
            </a:r>
            <a:r>
              <a:rPr lang="pl-PL" dirty="0">
                <a:solidFill>
                  <a:srgbClr val="FFC20C"/>
                </a:solidFill>
              </a:rPr>
              <a:t> </a:t>
            </a:r>
            <a:r>
              <a:rPr lang="pl-PL" dirty="0">
                <a:solidFill>
                  <a:srgbClr val="414241"/>
                </a:solidFill>
              </a:rPr>
              <a:t>od Biskupic Radłowskich do Wietrzychowic (12 km)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dirty="0">
                <a:solidFill>
                  <a:srgbClr val="414241"/>
                </a:solidFill>
              </a:rPr>
              <a:t>Kładka na rzece Skawince w ramach trasy </a:t>
            </a:r>
            <a:r>
              <a:rPr lang="pl-PL" b="1" dirty="0">
                <a:solidFill>
                  <a:srgbClr val="FFC20C"/>
                </a:solidFill>
              </a:rPr>
              <a:t>WTR Brzeszcze – Skawina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dirty="0">
                <a:solidFill>
                  <a:srgbClr val="414241"/>
                </a:solidFill>
              </a:rPr>
              <a:t>Zbudowano </a:t>
            </a:r>
            <a:r>
              <a:rPr lang="pl-PL" b="1" dirty="0">
                <a:solidFill>
                  <a:srgbClr val="FFC20C"/>
                </a:solidFill>
              </a:rPr>
              <a:t>6 miejsc obsługi rowerzystów</a:t>
            </a:r>
            <a:r>
              <a:rPr lang="pl-PL" dirty="0">
                <a:solidFill>
                  <a:srgbClr val="FFC20C"/>
                </a:solidFill>
              </a:rPr>
              <a:t> </a:t>
            </a:r>
            <a:r>
              <a:rPr lang="pl-PL" dirty="0">
                <a:solidFill>
                  <a:srgbClr val="414241"/>
                </a:solidFill>
              </a:rPr>
              <a:t>– przy </a:t>
            </a:r>
            <a:r>
              <a:rPr lang="pl-PL" dirty="0" err="1">
                <a:solidFill>
                  <a:srgbClr val="414241"/>
                </a:solidFill>
              </a:rPr>
              <a:t>VeloDunajec</a:t>
            </a:r>
            <a:r>
              <a:rPr lang="pl-PL" dirty="0">
                <a:solidFill>
                  <a:srgbClr val="414241"/>
                </a:solidFill>
              </a:rPr>
              <a:t> i WTR.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600" b="1" dirty="0">
                <a:solidFill>
                  <a:srgbClr val="414241"/>
                </a:solidFill>
              </a:rPr>
              <a:t>Kolejne kroki:</a:t>
            </a:r>
            <a:r>
              <a:rPr lang="pl-PL" b="1" dirty="0">
                <a:solidFill>
                  <a:srgbClr val="414241"/>
                </a:solidFill>
              </a:rPr>
              <a:t/>
            </a:r>
            <a:br>
              <a:rPr lang="pl-PL" b="1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W trakcie realizacji</a:t>
            </a:r>
            <a:r>
              <a:rPr lang="pl-PL" b="1" dirty="0">
                <a:solidFill>
                  <a:srgbClr val="414241"/>
                </a:solidFill>
              </a:rPr>
              <a:t> 263 km  –  41 km po wałach przeciwpowodziowych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5925" y="1495400"/>
            <a:ext cx="2892550" cy="289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hape 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975" y="550550"/>
            <a:ext cx="9031701" cy="783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Shape 192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193" name="Shape 193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Shape 19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508000" y="3598513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Ochrona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powietrza</a:t>
            </a: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196" name="Shape 196"/>
          <p:cNvPicPr preferRelativeResize="0"/>
          <p:nvPr/>
        </p:nvPicPr>
        <p:blipFill rotWithShape="1">
          <a:blip r:embed="rId5">
            <a:alphaModFix/>
          </a:blip>
          <a:srcRect l="5356" r="5365"/>
          <a:stretch/>
        </p:blipFill>
        <p:spPr>
          <a:xfrm>
            <a:off x="6830550" y="664175"/>
            <a:ext cx="5553848" cy="8294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Shape 19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Ochrona powietrza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-666450" y="2827888"/>
            <a:ext cx="5457300" cy="2157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3000" b="1" dirty="0">
                <a:solidFill>
                  <a:srgbClr val="6CB333"/>
                </a:solidFill>
              </a:rPr>
              <a:t>od 1 lipca </a:t>
            </a:r>
            <a:r>
              <a:rPr lang="pl-PL" sz="3000" b="1" dirty="0" smtClean="0">
                <a:solidFill>
                  <a:srgbClr val="6CB333"/>
                </a:solidFill>
              </a:rPr>
              <a:t>2017 r.</a:t>
            </a:r>
            <a:r>
              <a:rPr lang="pl-PL" b="1" dirty="0">
                <a:solidFill>
                  <a:srgbClr val="6CB333"/>
                </a:solidFill>
              </a:rPr>
              <a:t/>
            </a:r>
            <a:br>
              <a:rPr lang="pl-PL" b="1" dirty="0">
                <a:solidFill>
                  <a:srgbClr val="6CB333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Kraków – zakaz spalania węgla </a:t>
            </a:r>
            <a:br>
              <a:rPr lang="pl-PL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złej jakości i wilgotnego drewna</a:t>
            </a: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/>
          </a:p>
        </p:txBody>
      </p:sp>
      <p:cxnSp>
        <p:nvCxnSpPr>
          <p:cNvPr id="204" name="Shape 204"/>
          <p:cNvCxnSpPr/>
          <p:nvPr/>
        </p:nvCxnSpPr>
        <p:spPr>
          <a:xfrm>
            <a:off x="5509450" y="2145025"/>
            <a:ext cx="0" cy="5883600"/>
          </a:xfrm>
          <a:prstGeom prst="straightConnector1">
            <a:avLst/>
          </a:prstGeom>
          <a:noFill/>
          <a:ln w="28575" cap="flat" cmpd="sng">
            <a:solidFill>
              <a:srgbClr val="414241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05" name="Shape 205"/>
          <p:cNvSpPr txBox="1"/>
          <p:nvPr/>
        </p:nvSpPr>
        <p:spPr>
          <a:xfrm rot="-5400000">
            <a:off x="4820650" y="2050525"/>
            <a:ext cx="1377600" cy="72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pl-PL" b="1">
                <a:solidFill>
                  <a:srgbClr val="66635F"/>
                </a:solidFill>
                <a:latin typeface="Roboto"/>
                <a:ea typeface="Roboto"/>
                <a:cs typeface="Roboto"/>
                <a:sym typeface="Roboto"/>
              </a:rPr>
              <a:t>2017</a:t>
            </a:r>
          </a:p>
        </p:txBody>
      </p:sp>
      <p:cxnSp>
        <p:nvCxnSpPr>
          <p:cNvPr id="206" name="Shape 206"/>
          <p:cNvCxnSpPr/>
          <p:nvPr/>
        </p:nvCxnSpPr>
        <p:spPr>
          <a:xfrm>
            <a:off x="5417975" y="3164775"/>
            <a:ext cx="453300" cy="0"/>
          </a:xfrm>
          <a:prstGeom prst="straightConnector1">
            <a:avLst/>
          </a:prstGeom>
          <a:noFill/>
          <a:ln w="38100" cap="flat" cmpd="sng">
            <a:solidFill>
              <a:srgbClr val="6CB333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207" name="Shape 207"/>
          <p:cNvCxnSpPr/>
          <p:nvPr/>
        </p:nvCxnSpPr>
        <p:spPr>
          <a:xfrm>
            <a:off x="5417975" y="6157250"/>
            <a:ext cx="453300" cy="0"/>
          </a:xfrm>
          <a:prstGeom prst="straightConnector1">
            <a:avLst/>
          </a:prstGeom>
          <a:noFill/>
          <a:ln w="38100" cap="flat" cmpd="sng">
            <a:solidFill>
              <a:srgbClr val="6CB333"/>
            </a:solidFill>
            <a:prstDash val="solid"/>
            <a:round/>
            <a:headEnd type="oval" w="lg" len="lg"/>
            <a:tailEnd type="none" w="lg" len="lg"/>
          </a:ln>
        </p:spPr>
      </p:cxn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228050" y="3610688"/>
            <a:ext cx="5457300" cy="2157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3000" b="1" dirty="0">
                <a:solidFill>
                  <a:srgbClr val="6CB333"/>
                </a:solidFill>
              </a:rPr>
              <a:t>od 1 lipca </a:t>
            </a:r>
            <a:r>
              <a:rPr lang="pl-PL" sz="3000" b="1" dirty="0" smtClean="0">
                <a:solidFill>
                  <a:srgbClr val="6CB333"/>
                </a:solidFill>
              </a:rPr>
              <a:t>2017 r.</a:t>
            </a:r>
            <a:r>
              <a:rPr lang="pl-PL" b="1" dirty="0"/>
              <a:t/>
            </a:r>
            <a:br>
              <a:rPr lang="pl-PL" b="1" dirty="0"/>
            </a:br>
            <a:r>
              <a:rPr lang="pl-PL" dirty="0">
                <a:solidFill>
                  <a:srgbClr val="414241"/>
                </a:solidFill>
              </a:rPr>
              <a:t>Małopolska (oprócz Krakowa) – zakaz spalania mułów i </a:t>
            </a:r>
            <a:r>
              <a:rPr lang="pl-PL" dirty="0" err="1">
                <a:solidFill>
                  <a:srgbClr val="414241"/>
                </a:solidFill>
              </a:rPr>
              <a:t>flotów</a:t>
            </a:r>
            <a:r>
              <a:rPr lang="pl-PL" dirty="0">
                <a:solidFill>
                  <a:srgbClr val="414241"/>
                </a:solidFill>
              </a:rPr>
              <a:t> węglowych oraz wilgotnego drewna. Nowe kotły, piece, kominki muszą spełniać wymagania </a:t>
            </a:r>
            <a:r>
              <a:rPr lang="pl-PL" dirty="0" err="1">
                <a:solidFill>
                  <a:srgbClr val="414241"/>
                </a:solidFill>
              </a:rPr>
              <a:t>ekoprojektu</a:t>
            </a:r>
            <a:endParaRPr lang="pl-PL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/>
          </a:p>
        </p:txBody>
      </p:sp>
      <p:sp>
        <p:nvSpPr>
          <p:cNvPr id="209" name="Shape 209"/>
          <p:cNvSpPr txBox="1"/>
          <p:nvPr/>
        </p:nvSpPr>
        <p:spPr>
          <a:xfrm rot="-5400000">
            <a:off x="4820650" y="4956050"/>
            <a:ext cx="1377600" cy="72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pl-PL" b="1">
                <a:solidFill>
                  <a:srgbClr val="66635F"/>
                </a:solidFill>
                <a:latin typeface="Roboto"/>
                <a:ea typeface="Roboto"/>
                <a:cs typeface="Roboto"/>
                <a:sym typeface="Roboto"/>
              </a:rPr>
              <a:t>2019</a:t>
            </a:r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413975" y="6208389"/>
            <a:ext cx="4733525" cy="2157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 sz="3000" b="1" dirty="0">
                <a:solidFill>
                  <a:srgbClr val="6CB333"/>
                </a:solidFill>
              </a:rPr>
              <a:t>od 1 września </a:t>
            </a:r>
            <a:r>
              <a:rPr lang="pl-PL" sz="3000" b="1" dirty="0" smtClean="0">
                <a:solidFill>
                  <a:srgbClr val="6CB333"/>
                </a:solidFill>
              </a:rPr>
              <a:t>2019 r.</a:t>
            </a:r>
            <a:r>
              <a:rPr lang="pl-PL" b="1" dirty="0"/>
              <a:t/>
            </a:r>
            <a:br>
              <a:rPr lang="pl-PL" b="1" dirty="0"/>
            </a:br>
            <a:r>
              <a:rPr lang="pl-PL" dirty="0">
                <a:solidFill>
                  <a:srgbClr val="414241"/>
                </a:solidFill>
              </a:rPr>
              <a:t>Kraków – całkowity zakaz spalania węgla i drewna w piecach i kominkach</a:t>
            </a: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marR="0" lvl="0" indent="-152400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sz="1800" dirty="0"/>
          </a:p>
        </p:txBody>
      </p:sp>
      <p:cxnSp>
        <p:nvCxnSpPr>
          <p:cNvPr id="211" name="Shape 211"/>
          <p:cNvCxnSpPr/>
          <p:nvPr/>
        </p:nvCxnSpPr>
        <p:spPr>
          <a:xfrm rot="10800000">
            <a:off x="5126650" y="3164775"/>
            <a:ext cx="459000" cy="0"/>
          </a:xfrm>
          <a:prstGeom prst="straightConnector1">
            <a:avLst/>
          </a:prstGeom>
          <a:noFill/>
          <a:ln w="38100" cap="flat" cmpd="sng">
            <a:solidFill>
              <a:srgbClr val="6CB333"/>
            </a:solidFill>
            <a:prstDash val="solid"/>
            <a:round/>
            <a:headEnd type="oval" w="lg" len="lg"/>
            <a:tailEnd type="none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/>
        </p:nvSpPr>
        <p:spPr>
          <a:xfrm>
            <a:off x="6581963" y="5852850"/>
            <a:ext cx="2854800" cy="1506900"/>
          </a:xfrm>
          <a:prstGeom prst="rect">
            <a:avLst/>
          </a:prstGeom>
          <a:noFill/>
          <a:ln w="76200" cap="flat" cmpd="sng">
            <a:solidFill>
              <a:srgbClr val="6CB33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3549113" y="5852850"/>
            <a:ext cx="2854800" cy="1506900"/>
          </a:xfrm>
          <a:prstGeom prst="rect">
            <a:avLst/>
          </a:prstGeom>
          <a:noFill/>
          <a:ln w="76200" cap="flat" cmpd="sng">
            <a:solidFill>
              <a:srgbClr val="6CB33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535188" y="5852850"/>
            <a:ext cx="2854800" cy="1506900"/>
          </a:xfrm>
          <a:prstGeom prst="rect">
            <a:avLst/>
          </a:prstGeom>
          <a:noFill/>
          <a:ln w="76200" cap="flat" cmpd="sng">
            <a:solidFill>
              <a:srgbClr val="6CB33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Ochrona powietrza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952088" y="5493525"/>
            <a:ext cx="11100600" cy="556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800" b="1" dirty="0">
                <a:solidFill>
                  <a:srgbClr val="414241"/>
                </a:solidFill>
              </a:rPr>
              <a:t>Efekty </a:t>
            </a:r>
            <a:r>
              <a:rPr lang="pl-PL" sz="4800" b="1" dirty="0" smtClean="0">
                <a:solidFill>
                  <a:srgbClr val="414241"/>
                </a:solidFill>
              </a:rPr>
              <a:t>Programu </a:t>
            </a:r>
            <a:r>
              <a:rPr lang="pl-PL" sz="4800" b="1" dirty="0">
                <a:solidFill>
                  <a:srgbClr val="414241"/>
                </a:solidFill>
              </a:rPr>
              <a:t>Ochrony Powietrza: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221" name="Shape 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24000" y="2117725"/>
            <a:ext cx="2286600" cy="228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Shape 222"/>
          <p:cNvSpPr txBox="1"/>
          <p:nvPr/>
        </p:nvSpPr>
        <p:spPr>
          <a:xfrm>
            <a:off x="565500" y="6049725"/>
            <a:ext cx="2824500" cy="1302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000" b="1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7,3 tys.</a:t>
            </a:r>
            <a:r>
              <a:rPr lang="pl-PL" sz="1800" b="1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zlikwidowanych kotłów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3686363" y="6136800"/>
            <a:ext cx="2529300" cy="939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1800" b="1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termomodernizacja </a:t>
            </a:r>
            <a:r>
              <a:rPr lang="pl-PL" sz="3000" b="1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480</a:t>
            </a:r>
            <a:r>
              <a:rPr lang="pl-PL" sz="1800" b="1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budynków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6537806" y="5771625"/>
            <a:ext cx="2854800" cy="20257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0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120</a:t>
            </a:r>
            <a:r>
              <a:rPr lang="pl-PL" sz="1800" b="1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pl-PL" sz="1800" b="1" dirty="0" smtClean="0">
              <a:solidFill>
                <a:srgbClr val="41424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1800" b="1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ekologicznych pojazdów dla miejskiego transportu</a:t>
            </a:r>
            <a:endParaRPr lang="pl-PL" sz="1800" b="1" dirty="0">
              <a:solidFill>
                <a:srgbClr val="41424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spcBef>
                <a:spcPts val="0"/>
              </a:spcBef>
              <a:buNone/>
            </a:pPr>
            <a:endParaRPr sz="1800" dirty="0"/>
          </a:p>
        </p:txBody>
      </p:sp>
      <p:sp>
        <p:nvSpPr>
          <p:cNvPr id="225" name="Shape 225"/>
          <p:cNvSpPr/>
          <p:nvPr/>
        </p:nvSpPr>
        <p:spPr>
          <a:xfrm>
            <a:off x="9614813" y="5852850"/>
            <a:ext cx="2854800" cy="1506900"/>
          </a:xfrm>
          <a:prstGeom prst="rect">
            <a:avLst/>
          </a:prstGeom>
          <a:noFill/>
          <a:ln w="76200" cap="flat" cmpd="sng">
            <a:solidFill>
              <a:srgbClr val="6CB33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26" name="Shape 226"/>
          <p:cNvSpPr txBox="1"/>
          <p:nvPr/>
        </p:nvSpPr>
        <p:spPr>
          <a:xfrm>
            <a:off x="9703127" y="6087600"/>
            <a:ext cx="2613600" cy="1951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1800" b="1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redukcja </a:t>
            </a:r>
            <a:r>
              <a:rPr lang="pl-PL" sz="3000" b="1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270 ton</a:t>
            </a:r>
            <a:r>
              <a:rPr lang="pl-PL" sz="3000" b="1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sz="1800" b="1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pyłu PM10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Ochrona powietrza</a:t>
            </a:r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952088" y="4833825"/>
            <a:ext cx="11100600" cy="556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800" b="1" dirty="0">
                <a:solidFill>
                  <a:srgbClr val="6CB333"/>
                </a:solidFill>
              </a:rPr>
              <a:t>60 </a:t>
            </a:r>
            <a:r>
              <a:rPr lang="pl-PL" sz="4800" b="1" dirty="0" err="1" smtClean="0">
                <a:solidFill>
                  <a:srgbClr val="414241"/>
                </a:solidFill>
              </a:rPr>
              <a:t>ekodoradców</a:t>
            </a:r>
            <a:r>
              <a:rPr lang="pl-PL" sz="4800" b="1" dirty="0" smtClean="0">
                <a:solidFill>
                  <a:srgbClr val="6CB333"/>
                </a:solidFill>
              </a:rPr>
              <a:t> </a:t>
            </a:r>
            <a:endParaRPr lang="pl-PL" sz="4800" b="1" dirty="0">
              <a:solidFill>
                <a:srgbClr val="6CB333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sp>
        <p:nvSpPr>
          <p:cNvPr id="233" name="Shape 233"/>
          <p:cNvSpPr txBox="1"/>
          <p:nvPr/>
        </p:nvSpPr>
        <p:spPr>
          <a:xfrm>
            <a:off x="441575" y="5268850"/>
            <a:ext cx="12121500" cy="231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1300</a:t>
            </a:r>
            <a:r>
              <a:rPr lang="pl-PL" sz="2400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spotkań, w których uczestniczyło </a:t>
            </a: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24 tys.</a:t>
            </a:r>
            <a:r>
              <a:rPr lang="pl-PL" sz="2400" b="1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mieszkańców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155 tys.</a:t>
            </a:r>
            <a:r>
              <a:rPr lang="pl-PL" sz="2400" b="1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udzielonych porad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300</a:t>
            </a:r>
            <a:r>
              <a:rPr lang="pl-PL" sz="2400" b="1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warsztatów w szkołach dla </a:t>
            </a: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15 tys.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dzieci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pomoc </a:t>
            </a:r>
            <a:r>
              <a:rPr lang="pl-PL" sz="24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w 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przygotowaniu </a:t>
            </a: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wniosków na wymianę pieca</a:t>
            </a:r>
            <a:r>
              <a:rPr lang="pl-PL" sz="2400" b="1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na </a:t>
            </a:r>
            <a:r>
              <a:rPr lang="pl-PL" sz="24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ponad </a:t>
            </a: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150 mln zł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680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przeprowadzonych kontroli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24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 tys.</a:t>
            </a:r>
            <a:r>
              <a:rPr lang="pl-PL" sz="24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przeprowadzonych badań termowizyjnych</a:t>
            </a:r>
          </a:p>
        </p:txBody>
      </p:sp>
      <p:pic>
        <p:nvPicPr>
          <p:cNvPr id="234" name="Shape 2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9100" y="1707550"/>
            <a:ext cx="2286600" cy="228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Shape 239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240" name="Shape 240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Shape 24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508000" y="3598513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Zdrowie</a:t>
            </a: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243" name="Shape 243"/>
          <p:cNvPicPr preferRelativeResize="0"/>
          <p:nvPr/>
        </p:nvPicPr>
        <p:blipFill rotWithShape="1">
          <a:blip r:embed="rId5">
            <a:alphaModFix/>
          </a:blip>
          <a:srcRect l="4490" r="50870"/>
          <a:stretch/>
        </p:blipFill>
        <p:spPr>
          <a:xfrm>
            <a:off x="6830550" y="664175"/>
            <a:ext cx="5553848" cy="8294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Zdrowie</a:t>
            </a:r>
          </a:p>
        </p:txBody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952150" y="5335050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4800" b="1">
                <a:solidFill>
                  <a:srgbClr val="414241"/>
                </a:solidFill>
              </a:rPr>
              <a:t>Małopolska odpowiada za </a:t>
            </a:r>
            <a:br>
              <a:rPr lang="pl-PL" sz="4800" b="1">
                <a:solidFill>
                  <a:srgbClr val="414241"/>
                </a:solidFill>
              </a:rPr>
            </a:br>
            <a:r>
              <a:rPr lang="pl-PL" sz="4800" b="1">
                <a:solidFill>
                  <a:srgbClr val="414241"/>
                </a:solidFill>
              </a:rPr>
              <a:t>17 Wojewódzkich Podmiotów Leczniczych</a:t>
            </a:r>
            <a:r>
              <a:rPr lang="pl-PL" b="1"/>
              <a:t/>
            </a:r>
            <a:br>
              <a:rPr lang="pl-PL" b="1"/>
            </a:br>
            <a:r>
              <a:rPr lang="pl-PL" b="1"/>
              <a:t/>
            </a:r>
            <a:br>
              <a:rPr lang="pl-PL" b="1"/>
            </a:br>
            <a:r>
              <a:rPr lang="pl-PL">
                <a:solidFill>
                  <a:srgbClr val="414241"/>
                </a:solidFill>
              </a:rPr>
              <a:t>w tym: </a:t>
            </a:r>
            <a:r>
              <a:rPr lang="pl-PL" sz="3000" b="1">
                <a:solidFill>
                  <a:srgbClr val="334C8C"/>
                </a:solidFill>
              </a:rPr>
              <a:t>13 szpitali</a:t>
            </a:r>
            <a:r>
              <a:rPr lang="pl-PL">
                <a:solidFill>
                  <a:srgbClr val="414241"/>
                </a:solidFill>
              </a:rPr>
              <a:t>, czyli ponad </a:t>
            </a:r>
            <a:r>
              <a:rPr lang="pl-PL" sz="3000" b="1">
                <a:solidFill>
                  <a:srgbClr val="334C8C"/>
                </a:solidFill>
              </a:rPr>
              <a:t>5 tys. łóżek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000" b="1">
                <a:solidFill>
                  <a:srgbClr val="334C8C"/>
                </a:solidFill>
              </a:rPr>
              <a:t>26% ogółu łóżek</a:t>
            </a:r>
            <a:r>
              <a:rPr lang="pl-PL" sz="3000" b="1">
                <a:solidFill>
                  <a:srgbClr val="496392"/>
                </a:solidFill>
              </a:rPr>
              <a:t> </a:t>
            </a:r>
            <a:r>
              <a:rPr lang="pl-PL">
                <a:solidFill>
                  <a:srgbClr val="414241"/>
                </a:solidFill>
              </a:rPr>
              <a:t>w województwie!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>
                <a:solidFill>
                  <a:srgbClr val="414241"/>
                </a:solidFill>
              </a:rPr>
              <a:t>6 placówek otrzyma wsparcie w ramach Regionalnego Programu Operacyjnego Województwa Małopolskiego na lata 2014-2020  w wysokości </a:t>
            </a:r>
            <a:r>
              <a:rPr lang="pl-PL" sz="3000" b="1">
                <a:solidFill>
                  <a:srgbClr val="334C8C"/>
                </a:solidFill>
              </a:rPr>
              <a:t>130 mln zł</a:t>
            </a:r>
            <a:r>
              <a:rPr lang="pl-PL">
                <a:solidFill>
                  <a:srgbClr val="414241"/>
                </a:solidFill>
              </a:rPr>
              <a:t> </a:t>
            </a:r>
            <a:br>
              <a:rPr lang="pl-PL">
                <a:solidFill>
                  <a:srgbClr val="414241"/>
                </a:solidFill>
              </a:rPr>
            </a:br>
            <a:endParaRPr lang="pl-PL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2D2D2D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/>
          </a:p>
        </p:txBody>
      </p:sp>
      <p:pic>
        <p:nvPicPr>
          <p:cNvPr id="251" name="Shape 2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01875" y="538250"/>
            <a:ext cx="2201149" cy="2201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Zdrowie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734600" y="4864100"/>
            <a:ext cx="11730000" cy="370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800" b="1" dirty="0">
                <a:solidFill>
                  <a:srgbClr val="414241"/>
                </a:solidFill>
              </a:rPr>
              <a:t>Dzięki wsparciu RPO WM powstanie m.in.:</a:t>
            </a:r>
            <a:r>
              <a:rPr lang="pl-PL" b="1" dirty="0"/>
              <a:t/>
            </a:r>
            <a:br>
              <a:rPr lang="pl-PL" b="1" dirty="0"/>
            </a:br>
            <a:endParaRPr lang="pl-PL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1800" dirty="0">
                <a:solidFill>
                  <a:srgbClr val="414241"/>
                </a:solidFill>
              </a:rPr>
              <a:t>w Krakowskim Szpitalu Specjalistycznym im. Jana Pawła II </a:t>
            </a:r>
            <a:br>
              <a:rPr lang="pl-PL" sz="1800" dirty="0">
                <a:solidFill>
                  <a:srgbClr val="414241"/>
                </a:solidFill>
              </a:rPr>
            </a:br>
            <a:r>
              <a:rPr lang="pl-PL" b="1" dirty="0">
                <a:solidFill>
                  <a:srgbClr val="334C8C"/>
                </a:solidFill>
              </a:rPr>
              <a:t>Interdyscyplinarne Centrum </a:t>
            </a:r>
            <a:r>
              <a:rPr lang="pl-PL" b="1" dirty="0" err="1" smtClean="0">
                <a:solidFill>
                  <a:srgbClr val="334C8C"/>
                </a:solidFill>
              </a:rPr>
              <a:t>Torakoonkologii</a:t>
            </a:r>
            <a:r>
              <a:rPr lang="pl-PL" b="1" dirty="0" smtClean="0">
                <a:solidFill>
                  <a:srgbClr val="334C8C"/>
                </a:solidFill>
              </a:rPr>
              <a:t> </a:t>
            </a:r>
            <a:r>
              <a:rPr lang="pl-PL" b="1" dirty="0">
                <a:solidFill>
                  <a:srgbClr val="334C8C"/>
                </a:solidFill>
              </a:rPr>
              <a:t>i Transplantologii; Interdyscyplinarne Centrum Leczenia Zaawansowanej Niewydolności Narządowej</a:t>
            </a:r>
            <a:r>
              <a:rPr lang="pl-PL" sz="1800" b="1" dirty="0">
                <a:solidFill>
                  <a:srgbClr val="334C8C"/>
                </a:solidFill>
              </a:rPr>
              <a:t/>
            </a:r>
            <a:br>
              <a:rPr lang="pl-PL" sz="1800" b="1" dirty="0">
                <a:solidFill>
                  <a:srgbClr val="334C8C"/>
                </a:solidFill>
              </a:rPr>
            </a:br>
            <a:endParaRPr lang="pl-PL" sz="1800" b="1" dirty="0">
              <a:solidFill>
                <a:srgbClr val="334C8C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1800" dirty="0">
                <a:solidFill>
                  <a:srgbClr val="414241"/>
                </a:solidFill>
              </a:rPr>
              <a:t>w Wojewódzkim Specjalistycznym Szpitalu Dziecięcym im. św. Ludwika w Krakowie </a:t>
            </a:r>
            <a:br>
              <a:rPr lang="pl-PL" sz="1800" dirty="0">
                <a:solidFill>
                  <a:srgbClr val="414241"/>
                </a:solidFill>
              </a:rPr>
            </a:br>
            <a:r>
              <a:rPr lang="pl-PL" b="1" dirty="0">
                <a:solidFill>
                  <a:srgbClr val="334C8C"/>
                </a:solidFill>
              </a:rPr>
              <a:t>Małopolskie Centrum Pediatrii i Kompleksowego Leczenia Dzieci z FASD</a:t>
            </a:r>
            <a:r>
              <a:rPr lang="pl-PL" sz="1800" b="1" dirty="0">
                <a:solidFill>
                  <a:srgbClr val="334C8C"/>
                </a:solidFill>
              </a:rPr>
              <a:t/>
            </a:r>
            <a:br>
              <a:rPr lang="pl-PL" sz="1800" b="1" dirty="0">
                <a:solidFill>
                  <a:srgbClr val="334C8C"/>
                </a:solidFill>
              </a:rPr>
            </a:br>
            <a:endParaRPr lang="pl-PL" sz="1800" b="1" dirty="0">
              <a:solidFill>
                <a:srgbClr val="334C8C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414241"/>
                </a:solidFill>
              </a:rPr>
              <a:t>w </a:t>
            </a:r>
            <a:r>
              <a:rPr lang="pl-PL" sz="1800" dirty="0">
                <a:solidFill>
                  <a:srgbClr val="414241"/>
                </a:solidFill>
              </a:rPr>
              <a:t>Szpitalu Specjalistycznym im. L. Rydygiera Sp. z o.o. w Krakowie </a:t>
            </a:r>
            <a:br>
              <a:rPr lang="pl-PL" sz="1800" dirty="0">
                <a:solidFill>
                  <a:srgbClr val="414241"/>
                </a:solidFill>
              </a:rPr>
            </a:br>
            <a:r>
              <a:rPr lang="pl-PL" b="1" dirty="0">
                <a:solidFill>
                  <a:srgbClr val="334C8C"/>
                </a:solidFill>
              </a:rPr>
              <a:t>Małopolskie Centrum Macierzyństwa i Medycyny Kobiet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2D2D2D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258" name="Shape 2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01825" y="418077"/>
            <a:ext cx="2201149" cy="2201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Zdrowie – profilaktyka</a:t>
            </a:r>
          </a:p>
        </p:txBody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1406425" y="5150500"/>
            <a:ext cx="122064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b="1" dirty="0"/>
              <a:t/>
            </a:r>
            <a:br>
              <a:rPr lang="pl-PL" b="1" dirty="0"/>
            </a:br>
            <a:r>
              <a:rPr lang="pl-PL" sz="2000" b="1" dirty="0">
                <a:solidFill>
                  <a:srgbClr val="334C8C"/>
                </a:solidFill>
              </a:rPr>
              <a:t>Kardiologia </a:t>
            </a:r>
            <a:r>
              <a:rPr lang="pl-PL" sz="2000" b="1" dirty="0">
                <a:solidFill>
                  <a:srgbClr val="414241"/>
                </a:solidFill>
              </a:rPr>
              <a:t> 			</a:t>
            </a:r>
            <a:r>
              <a:rPr lang="pl-PL" b="1" dirty="0" smtClean="0">
                <a:solidFill>
                  <a:srgbClr val="414241"/>
                </a:solidFill>
              </a:rPr>
              <a:t>ponad </a:t>
            </a:r>
            <a:r>
              <a:rPr lang="pl-PL" b="1" dirty="0">
                <a:solidFill>
                  <a:srgbClr val="414241"/>
                </a:solidFill>
              </a:rPr>
              <a:t>12 tys. osób  	</a:t>
            </a:r>
            <a:r>
              <a:rPr lang="pl-PL" b="1" dirty="0" smtClean="0">
                <a:solidFill>
                  <a:srgbClr val="414241"/>
                </a:solidFill>
              </a:rPr>
              <a:t>3,7 </a:t>
            </a:r>
            <a:r>
              <a:rPr lang="pl-PL" b="1" dirty="0" smtClean="0">
                <a:solidFill>
                  <a:srgbClr val="414241"/>
                </a:solidFill>
              </a:rPr>
              <a:t>mln </a:t>
            </a:r>
            <a:r>
              <a:rPr lang="pl-PL" b="1" dirty="0">
                <a:solidFill>
                  <a:srgbClr val="414241"/>
                </a:solidFill>
              </a:rPr>
              <a:t>zł</a:t>
            </a:r>
            <a:r>
              <a:rPr lang="pl-PL" sz="2000" b="1" dirty="0">
                <a:solidFill>
                  <a:srgbClr val="414241"/>
                </a:solidFill>
              </a:rPr>
              <a:t/>
            </a:r>
            <a:br>
              <a:rPr lang="pl-PL" sz="2000" b="1" dirty="0">
                <a:solidFill>
                  <a:srgbClr val="414241"/>
                </a:solidFill>
              </a:rPr>
            </a:br>
            <a:endParaRPr lang="pl-PL" sz="2000" b="1" dirty="0">
              <a:solidFill>
                <a:srgbClr val="414241"/>
              </a:solidFill>
            </a:endParaRP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2000" b="1" dirty="0">
                <a:solidFill>
                  <a:srgbClr val="334C8C"/>
                </a:solidFill>
              </a:rPr>
              <a:t>Onkologia</a:t>
            </a:r>
            <a:r>
              <a:rPr lang="pl-PL" sz="2000" b="1" dirty="0">
                <a:solidFill>
                  <a:srgbClr val="414241"/>
                </a:solidFill>
              </a:rPr>
              <a:t> 			</a:t>
            </a:r>
            <a:r>
              <a:rPr lang="pl-PL" b="1" dirty="0" smtClean="0">
                <a:solidFill>
                  <a:srgbClr val="414241"/>
                </a:solidFill>
              </a:rPr>
              <a:t>ponad </a:t>
            </a:r>
            <a:r>
              <a:rPr lang="pl-PL" b="1" dirty="0">
                <a:solidFill>
                  <a:srgbClr val="414241"/>
                </a:solidFill>
              </a:rPr>
              <a:t>5,6 tys. osób  	</a:t>
            </a:r>
            <a:r>
              <a:rPr lang="pl-PL" b="1" dirty="0" smtClean="0">
                <a:solidFill>
                  <a:srgbClr val="414241"/>
                </a:solidFill>
              </a:rPr>
              <a:t>791 </a:t>
            </a:r>
            <a:r>
              <a:rPr lang="pl-PL" b="1" dirty="0">
                <a:solidFill>
                  <a:srgbClr val="414241"/>
                </a:solidFill>
              </a:rPr>
              <a:t>tys. zł</a:t>
            </a:r>
            <a:r>
              <a:rPr lang="pl-PL" sz="2000" b="1" dirty="0">
                <a:solidFill>
                  <a:srgbClr val="414241"/>
                </a:solidFill>
              </a:rPr>
              <a:t/>
            </a:r>
            <a:br>
              <a:rPr lang="pl-PL" sz="2000" b="1" dirty="0">
                <a:solidFill>
                  <a:srgbClr val="414241"/>
                </a:solidFill>
              </a:rPr>
            </a:br>
            <a:r>
              <a:rPr lang="pl-PL" sz="2000" b="1" dirty="0">
                <a:solidFill>
                  <a:schemeClr val="dk1"/>
                </a:solidFill>
              </a:rPr>
              <a:t/>
            </a:r>
            <a:br>
              <a:rPr lang="pl-PL" sz="2000" b="1" dirty="0">
                <a:solidFill>
                  <a:schemeClr val="dk1"/>
                </a:solidFill>
              </a:rPr>
            </a:br>
            <a:r>
              <a:rPr lang="pl-PL" sz="2000" b="1" dirty="0">
                <a:solidFill>
                  <a:srgbClr val="334C8C"/>
                </a:solidFill>
              </a:rPr>
              <a:t>Profilaktyka depresji</a:t>
            </a:r>
            <a:r>
              <a:rPr lang="pl-PL" sz="2000" b="1" dirty="0">
                <a:solidFill>
                  <a:srgbClr val="414241"/>
                </a:solidFill>
              </a:rPr>
              <a:t> 		</a:t>
            </a:r>
            <a:r>
              <a:rPr lang="pl-PL" b="1" dirty="0" smtClean="0">
                <a:solidFill>
                  <a:srgbClr val="414241"/>
                </a:solidFill>
              </a:rPr>
              <a:t>ok. 3 tys. osób </a:t>
            </a:r>
            <a:r>
              <a:rPr lang="pl-PL" b="1" dirty="0">
                <a:solidFill>
                  <a:srgbClr val="414241"/>
                </a:solidFill>
              </a:rPr>
              <a:t>		</a:t>
            </a:r>
            <a:r>
              <a:rPr lang="pl-PL" b="1" dirty="0" smtClean="0">
                <a:solidFill>
                  <a:srgbClr val="414241"/>
                </a:solidFill>
              </a:rPr>
              <a:t>ponad </a:t>
            </a:r>
            <a:r>
              <a:rPr lang="pl-PL" b="1" dirty="0">
                <a:solidFill>
                  <a:srgbClr val="414241"/>
                </a:solidFill>
              </a:rPr>
              <a:t>585 tys. zł</a:t>
            </a:r>
            <a:r>
              <a:rPr lang="pl-PL" sz="2000" b="1" dirty="0">
                <a:solidFill>
                  <a:srgbClr val="414241"/>
                </a:solidFill>
              </a:rPr>
              <a:t/>
            </a:r>
            <a:br>
              <a:rPr lang="pl-PL" sz="2000" b="1" dirty="0">
                <a:solidFill>
                  <a:srgbClr val="414241"/>
                </a:solidFill>
              </a:rPr>
            </a:br>
            <a:endParaRPr lang="pl-PL" sz="2000" b="1" dirty="0">
              <a:solidFill>
                <a:srgbClr val="414241"/>
              </a:solidFill>
            </a:endParaRP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2000" b="1" dirty="0">
                <a:solidFill>
                  <a:srgbClr val="334C8C"/>
                </a:solidFill>
              </a:rPr>
              <a:t>Szczepień ochronnych </a:t>
            </a:r>
            <a:br>
              <a:rPr lang="pl-PL" sz="2000" b="1" dirty="0">
                <a:solidFill>
                  <a:srgbClr val="334C8C"/>
                </a:solidFill>
              </a:rPr>
            </a:br>
            <a:r>
              <a:rPr lang="pl-PL" sz="2000" b="1" dirty="0">
                <a:solidFill>
                  <a:srgbClr val="334C8C"/>
                </a:solidFill>
              </a:rPr>
              <a:t>przeciwko pneumokokom</a:t>
            </a:r>
            <a:r>
              <a:rPr lang="pl-PL" sz="2000" b="1" dirty="0">
                <a:solidFill>
                  <a:srgbClr val="414241"/>
                </a:solidFill>
              </a:rPr>
              <a:t> 	</a:t>
            </a:r>
            <a:r>
              <a:rPr lang="pl-PL" b="1" dirty="0" smtClean="0">
                <a:solidFill>
                  <a:srgbClr val="414241"/>
                </a:solidFill>
              </a:rPr>
              <a:t>ponad 10 tys. dzieci </a:t>
            </a:r>
            <a:r>
              <a:rPr lang="pl-PL" b="1" dirty="0">
                <a:solidFill>
                  <a:srgbClr val="414241"/>
                </a:solidFill>
              </a:rPr>
              <a:t>	</a:t>
            </a:r>
            <a:r>
              <a:rPr lang="pl-PL" b="1" dirty="0" smtClean="0">
                <a:solidFill>
                  <a:srgbClr val="414241"/>
                </a:solidFill>
              </a:rPr>
              <a:t>3,3 mln zł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lang="pl-PL" sz="2000" b="1" dirty="0">
              <a:solidFill>
                <a:srgbClr val="414241"/>
              </a:solidFill>
            </a:endParaRP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2000" b="1" dirty="0" smtClean="0">
                <a:solidFill>
                  <a:srgbClr val="334C8C"/>
                </a:solidFill>
              </a:rPr>
              <a:t>Szczepień </a:t>
            </a:r>
            <a:r>
              <a:rPr lang="pl-PL" sz="2000" b="1" dirty="0">
                <a:solidFill>
                  <a:srgbClr val="334C8C"/>
                </a:solidFill>
              </a:rPr>
              <a:t>ochronnych </a:t>
            </a:r>
            <a:br>
              <a:rPr lang="pl-PL" sz="2000" b="1" dirty="0">
                <a:solidFill>
                  <a:srgbClr val="334C8C"/>
                </a:solidFill>
              </a:rPr>
            </a:br>
            <a:r>
              <a:rPr lang="pl-PL" sz="2000" b="1" dirty="0">
                <a:solidFill>
                  <a:srgbClr val="334C8C"/>
                </a:solidFill>
              </a:rPr>
              <a:t>przeciwko wirusowi HPV</a:t>
            </a:r>
            <a:r>
              <a:rPr lang="pl-PL" sz="2000" b="1" dirty="0">
                <a:solidFill>
                  <a:srgbClr val="414241"/>
                </a:solidFill>
              </a:rPr>
              <a:t> 	</a:t>
            </a:r>
            <a:r>
              <a:rPr lang="pl-PL" b="1" dirty="0" smtClean="0">
                <a:solidFill>
                  <a:srgbClr val="414241"/>
                </a:solidFill>
              </a:rPr>
              <a:t>ok</a:t>
            </a:r>
            <a:r>
              <a:rPr lang="pl-PL" b="1" dirty="0">
                <a:solidFill>
                  <a:srgbClr val="414241"/>
                </a:solidFill>
              </a:rPr>
              <a:t>. </a:t>
            </a:r>
            <a:r>
              <a:rPr lang="pl-PL" b="1" dirty="0" smtClean="0">
                <a:solidFill>
                  <a:srgbClr val="414241"/>
                </a:solidFill>
              </a:rPr>
              <a:t>1,7 tys. </a:t>
            </a:r>
            <a:r>
              <a:rPr lang="pl-PL" b="1" dirty="0">
                <a:solidFill>
                  <a:srgbClr val="414241"/>
                </a:solidFill>
              </a:rPr>
              <a:t>dziewcząt 	</a:t>
            </a:r>
            <a:r>
              <a:rPr lang="pl-PL" b="1" dirty="0" smtClean="0">
                <a:solidFill>
                  <a:srgbClr val="414241"/>
                </a:solidFill>
              </a:rPr>
              <a:t>ponad 953 tys. zł</a:t>
            </a:r>
            <a:r>
              <a:rPr lang="pl-PL" sz="2000" b="1" dirty="0">
                <a:solidFill>
                  <a:srgbClr val="414241"/>
                </a:solidFill>
              </a:rPr>
              <a:t/>
            </a:r>
            <a:br>
              <a:rPr lang="pl-PL" sz="2000" b="1" dirty="0">
                <a:solidFill>
                  <a:srgbClr val="414241"/>
                </a:solidFill>
              </a:rPr>
            </a:br>
            <a:endParaRPr lang="pl-PL" sz="2000" b="1" dirty="0">
              <a:solidFill>
                <a:srgbClr val="414241"/>
              </a:solidFill>
            </a:endParaRP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2000" b="1" dirty="0">
                <a:solidFill>
                  <a:srgbClr val="334C8C"/>
                </a:solidFill>
              </a:rPr>
              <a:t>Nadwagi i otyłości</a:t>
            </a:r>
            <a:r>
              <a:rPr lang="pl-PL" sz="2000" b="1" dirty="0">
                <a:solidFill>
                  <a:srgbClr val="414241"/>
                </a:solidFill>
              </a:rPr>
              <a:t> </a:t>
            </a:r>
            <a:br>
              <a:rPr lang="pl-PL" sz="2000" b="1" dirty="0">
                <a:solidFill>
                  <a:srgbClr val="414241"/>
                </a:solidFill>
              </a:rPr>
            </a:br>
            <a:r>
              <a:rPr lang="pl-PL" sz="1400" dirty="0">
                <a:solidFill>
                  <a:srgbClr val="414241"/>
                </a:solidFill>
              </a:rPr>
              <a:t>(zadanie realizowane w ramach I edycji BO)</a:t>
            </a:r>
            <a:r>
              <a:rPr lang="pl-PL" sz="2000" dirty="0">
                <a:solidFill>
                  <a:srgbClr val="414241"/>
                </a:solidFill>
              </a:rPr>
              <a:t>	</a:t>
            </a:r>
            <a:r>
              <a:rPr lang="pl-PL" b="1" dirty="0" smtClean="0">
                <a:solidFill>
                  <a:srgbClr val="414241"/>
                </a:solidFill>
              </a:rPr>
              <a:t>124 osoby			 241 </a:t>
            </a:r>
            <a:r>
              <a:rPr lang="pl-PL" b="1" dirty="0" smtClean="0">
                <a:solidFill>
                  <a:srgbClr val="414241"/>
                </a:solidFill>
              </a:rPr>
              <a:t>tys. zł </a:t>
            </a:r>
            <a:r>
              <a:rPr lang="pl-PL" sz="2000" b="1" dirty="0">
                <a:solidFill>
                  <a:srgbClr val="414241"/>
                </a:solidFill>
              </a:rPr>
              <a:t/>
            </a:r>
            <a:br>
              <a:rPr lang="pl-PL" sz="2000" b="1" dirty="0">
                <a:solidFill>
                  <a:srgbClr val="414241"/>
                </a:solidFill>
              </a:rPr>
            </a:br>
            <a:endParaRPr lang="pl-PL" sz="2000" b="1" dirty="0">
              <a:solidFill>
                <a:srgbClr val="414241"/>
              </a:solidFill>
            </a:endParaRP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2000" b="1" dirty="0">
                <a:solidFill>
                  <a:srgbClr val="334C8C"/>
                </a:solidFill>
              </a:rPr>
              <a:t>Projekt </a:t>
            </a:r>
            <a:r>
              <a:rPr lang="pl-PL" sz="2000" b="1" dirty="0" err="1">
                <a:solidFill>
                  <a:srgbClr val="334C8C"/>
                </a:solidFill>
              </a:rPr>
              <a:t>cyberzagrożenia</a:t>
            </a:r>
            <a:r>
              <a:rPr lang="pl-PL" sz="2000" b="1" dirty="0">
                <a:solidFill>
                  <a:srgbClr val="414241"/>
                </a:solidFill>
              </a:rPr>
              <a:t>  </a:t>
            </a:r>
            <a:r>
              <a:rPr lang="pl-PL" sz="2000" b="1" dirty="0" smtClean="0">
                <a:solidFill>
                  <a:srgbClr val="414241"/>
                </a:solidFill>
              </a:rPr>
              <a:t>        </a:t>
            </a:r>
            <a:r>
              <a:rPr lang="pl-PL" b="1" dirty="0" smtClean="0">
                <a:solidFill>
                  <a:srgbClr val="414241"/>
                </a:solidFill>
              </a:rPr>
              <a:t>ponad</a:t>
            </a:r>
            <a:r>
              <a:rPr lang="pl-PL" sz="2000" b="1" dirty="0" smtClean="0">
                <a:solidFill>
                  <a:srgbClr val="414241"/>
                </a:solidFill>
              </a:rPr>
              <a:t> </a:t>
            </a:r>
            <a:r>
              <a:rPr lang="pl-PL" b="1" dirty="0" smtClean="0">
                <a:solidFill>
                  <a:srgbClr val="414241"/>
                </a:solidFill>
              </a:rPr>
              <a:t>365 tys. osób </a:t>
            </a:r>
            <a:r>
              <a:rPr lang="pl-PL" b="1" dirty="0">
                <a:solidFill>
                  <a:srgbClr val="414241"/>
                </a:solidFill>
              </a:rPr>
              <a:t>	</a:t>
            </a:r>
            <a:r>
              <a:rPr lang="pl-PL" b="1" dirty="0" smtClean="0">
                <a:solidFill>
                  <a:srgbClr val="414241"/>
                </a:solidFill>
              </a:rPr>
              <a:t>ok. 980 tys. zł</a:t>
            </a:r>
            <a:endParaRPr lang="pl-PL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dirty="0">
                <a:solidFill>
                  <a:srgbClr val="414241"/>
                </a:solidFill>
              </a:rPr>
              <a:t/>
            </a:r>
            <a:br>
              <a:rPr lang="pl-PL" sz="1800" dirty="0">
                <a:solidFill>
                  <a:srgbClr val="414241"/>
                </a:solidFill>
              </a:rPr>
            </a:br>
            <a:endParaRPr lang="pl-PL"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dirty="0">
                <a:solidFill>
                  <a:srgbClr val="414241"/>
                </a:solidFill>
              </a:rPr>
              <a:t/>
            </a:r>
            <a:br>
              <a:rPr lang="pl-PL" sz="1800" dirty="0">
                <a:solidFill>
                  <a:srgbClr val="414241"/>
                </a:solidFill>
              </a:rPr>
            </a:br>
            <a:endParaRPr lang="pl-PL"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265" name="Shape 2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8475" y="917300"/>
            <a:ext cx="2180050" cy="218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Shape 2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07075" y="1632300"/>
            <a:ext cx="1264625" cy="126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Shape 271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272" name="Shape 272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Shape 27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508000" y="3598513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Małopolska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Niania</a:t>
            </a: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275" name="Shape 275"/>
          <p:cNvPicPr preferRelativeResize="0"/>
          <p:nvPr/>
        </p:nvPicPr>
        <p:blipFill rotWithShape="1">
          <a:blip r:embed="rId5">
            <a:alphaModFix/>
          </a:blip>
          <a:srcRect l="27680" r="27680"/>
          <a:stretch/>
        </p:blipFill>
        <p:spPr>
          <a:xfrm>
            <a:off x="6830550" y="664175"/>
            <a:ext cx="5553845" cy="8294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Shape 2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Małopolska Niania</a:t>
            </a:r>
          </a:p>
        </p:txBody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562850" y="4852350"/>
            <a:ext cx="118791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4800" b="1" dirty="0">
                <a:solidFill>
                  <a:srgbClr val="414241"/>
                </a:solidFill>
              </a:rPr>
              <a:t>Jedyna taka inicjatywa w Polsce!</a:t>
            </a:r>
            <a:r>
              <a:rPr lang="pl-PL" sz="3000" b="1" dirty="0">
                <a:solidFill>
                  <a:srgbClr val="414241"/>
                </a:solidFill>
              </a:rPr>
              <a:t/>
            </a:r>
            <a:br>
              <a:rPr lang="pl-PL" sz="3000" b="1" dirty="0">
                <a:solidFill>
                  <a:srgbClr val="414241"/>
                </a:solidFill>
              </a:rPr>
            </a:br>
            <a:r>
              <a:rPr lang="pl-PL" b="1" dirty="0"/>
              <a:t/>
            </a:r>
            <a:br>
              <a:rPr lang="pl-PL" b="1" dirty="0"/>
            </a:br>
            <a:r>
              <a:rPr lang="pl-PL" dirty="0">
                <a:solidFill>
                  <a:srgbClr val="414241"/>
                </a:solidFill>
              </a:rPr>
              <a:t>rodzice otrzymali </a:t>
            </a:r>
            <a:r>
              <a:rPr lang="pl-PL" b="1" dirty="0">
                <a:solidFill>
                  <a:srgbClr val="E32586"/>
                </a:solidFill>
              </a:rPr>
              <a:t>dofinansowanie do zatrudnienia niani</a:t>
            </a:r>
            <a:r>
              <a:rPr lang="pl-PL" b="1" dirty="0">
                <a:solidFill>
                  <a:srgbClr val="414241"/>
                </a:solidFill>
              </a:rPr>
              <a:t>  </a:t>
            </a:r>
            <a:r>
              <a:rPr lang="pl-PL" dirty="0">
                <a:solidFill>
                  <a:srgbClr val="414241"/>
                </a:solidFill>
              </a:rPr>
              <a:t>–</a:t>
            </a:r>
            <a:r>
              <a:rPr lang="pl-PL" b="1" dirty="0">
                <a:solidFill>
                  <a:srgbClr val="414241"/>
                </a:solidFill>
              </a:rPr>
              <a:t> </a:t>
            </a:r>
            <a:r>
              <a:rPr lang="pl-PL" b="1" dirty="0">
                <a:solidFill>
                  <a:srgbClr val="E42285"/>
                </a:solidFill>
              </a:rPr>
              <a:t>1500 zł </a:t>
            </a:r>
            <a:r>
              <a:rPr lang="pl-PL" dirty="0">
                <a:solidFill>
                  <a:srgbClr val="414241"/>
                </a:solidFill>
              </a:rPr>
              <a:t>miesięcznie </a:t>
            </a:r>
            <a:br>
              <a:rPr lang="pl-PL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(1000 zł dofinansowania z budżetu </a:t>
            </a:r>
            <a:r>
              <a:rPr lang="pl-PL" dirty="0" smtClean="0">
                <a:solidFill>
                  <a:srgbClr val="414241"/>
                </a:solidFill>
              </a:rPr>
              <a:t>Województwa Małopolskiego </a:t>
            </a:r>
            <a:r>
              <a:rPr lang="pl-PL" dirty="0">
                <a:solidFill>
                  <a:srgbClr val="414241"/>
                </a:solidFill>
              </a:rPr>
              <a:t/>
            </a:r>
            <a:br>
              <a:rPr lang="pl-PL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i 500 zł z budżetu gminy). 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dirty="0">
                <a:solidFill>
                  <a:srgbClr val="414241"/>
                </a:solidFill>
              </a:rPr>
              <a:t>Świadczenie </a:t>
            </a:r>
            <a:r>
              <a:rPr lang="pl-PL" dirty="0" smtClean="0">
                <a:solidFill>
                  <a:srgbClr val="414241"/>
                </a:solidFill>
              </a:rPr>
              <a:t>wypłacane </a:t>
            </a:r>
            <a:r>
              <a:rPr lang="pl-PL" dirty="0">
                <a:solidFill>
                  <a:srgbClr val="414241"/>
                </a:solidFill>
              </a:rPr>
              <a:t>w okresie średnio </a:t>
            </a:r>
            <a:r>
              <a:rPr lang="pl-PL" b="1" dirty="0">
                <a:solidFill>
                  <a:srgbClr val="E32586"/>
                </a:solidFill>
              </a:rPr>
              <a:t>10 miesięcy</a:t>
            </a:r>
            <a:r>
              <a:rPr lang="pl-PL" dirty="0">
                <a:solidFill>
                  <a:srgbClr val="414241"/>
                </a:solidFill>
              </a:rPr>
              <a:t> </a:t>
            </a:r>
            <a:br>
              <a:rPr lang="pl-PL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– nieprzekraczającym terminu zakończenia roku szkolnego 2017/2018, </a:t>
            </a:r>
            <a:br>
              <a:rPr lang="pl-PL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tj. 31 sierpnia 2018 r.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600" b="1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Całkowita wartość projektu </a:t>
            </a:r>
            <a:r>
              <a:rPr lang="pl-PL" sz="3600" b="1" dirty="0">
                <a:solidFill>
                  <a:srgbClr val="E32586"/>
                </a:solidFill>
                <a:latin typeface="Arial"/>
                <a:ea typeface="Arial"/>
                <a:cs typeface="Arial"/>
                <a:sym typeface="Arial"/>
              </a:rPr>
              <a:t>1 380 000 </a:t>
            </a:r>
            <a:r>
              <a:rPr lang="pl-PL" sz="3600" b="1" dirty="0" smtClean="0">
                <a:solidFill>
                  <a:srgbClr val="E32586"/>
                </a:solidFill>
                <a:latin typeface="Arial"/>
                <a:ea typeface="Arial"/>
                <a:cs typeface="Arial"/>
                <a:sym typeface="Arial"/>
              </a:rPr>
              <a:t>zł</a:t>
            </a:r>
            <a:endParaRPr lang="pl-PL" sz="36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283" name="Shape 2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6725" y="716800"/>
            <a:ext cx="2389300" cy="23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Małopolska Niania</a:t>
            </a:r>
          </a:p>
        </p:txBody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46150" y="5180925"/>
            <a:ext cx="11712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800" b="1" dirty="0">
                <a:solidFill>
                  <a:srgbClr val="414241"/>
                </a:solidFill>
              </a:rPr>
              <a:t>Bezpośrednie rezultaty projektu: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b="1" dirty="0">
                <a:solidFill>
                  <a:srgbClr val="E32586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pl-PL" b="1" dirty="0">
                <a:solidFill>
                  <a:srgbClr val="E3258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b="1" dirty="0">
                <a:solidFill>
                  <a:srgbClr val="E32586"/>
                </a:solidFill>
                <a:latin typeface="Arial"/>
                <a:ea typeface="Arial"/>
                <a:cs typeface="Arial"/>
                <a:sym typeface="Arial"/>
              </a:rPr>
              <a:t>wsparcie 23 gmin województwa małopolskiego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charakteryzujących się najtrudniejszą sytuacją w kontekście dostępu na tych obszarach </a:t>
            </a:r>
            <a:b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do usług opieki nad dziećmi w wieku do lat 3,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E32586"/>
                </a:solidFill>
                <a:latin typeface="Arial"/>
                <a:ea typeface="Arial"/>
                <a:cs typeface="Arial"/>
                <a:sym typeface="Arial"/>
              </a:rPr>
              <a:t>pomoc dla 92 rodzin</a:t>
            </a:r>
            <a:endParaRPr lang="pl-PL"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umożliwienie powrotu do pracy </a:t>
            </a:r>
            <a:r>
              <a:rPr lang="pl-PL" sz="18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rodzicom 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przebywającym na urlopie </a:t>
            </a:r>
            <a:r>
              <a:rPr lang="pl-PL" sz="18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rodzicielskim/wychowawczym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aktywizacja zawodowa 92 osób sprawujących opiekę nad dziećmi, w tym także członków rodziny, </a:t>
            </a:r>
            <a:b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którzy uzyskają możliwość nawiązania umowy </a:t>
            </a:r>
            <a:r>
              <a:rPr lang="pl-PL" sz="18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cywilno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pl-PL" sz="18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prawnej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290" name="Shape 2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7925" y="652300"/>
            <a:ext cx="2389300" cy="23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Shape 295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296" name="Shape 296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Shape 29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507999" y="3598513"/>
            <a:ext cx="6056219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r>
              <a:rPr lang="pl-PL" sz="6000" dirty="0" smtClean="0">
                <a:latin typeface="Roboto"/>
                <a:ea typeface="Roboto"/>
                <a:cs typeface="Roboto"/>
                <a:sym typeface="Roboto"/>
              </a:rPr>
              <a:t>Bezpieczeństwo</a:t>
            </a:r>
            <a:br>
              <a:rPr lang="pl-PL" sz="6000" dirty="0" smtClean="0">
                <a:latin typeface="Roboto"/>
                <a:ea typeface="Roboto"/>
                <a:cs typeface="Roboto"/>
                <a:sym typeface="Roboto"/>
              </a:rPr>
            </a:br>
            <a:endParaRPr dirty="0"/>
          </a:p>
        </p:txBody>
      </p:sp>
      <p:pic>
        <p:nvPicPr>
          <p:cNvPr id="299" name="Shape 299"/>
          <p:cNvPicPr preferRelativeResize="0"/>
          <p:nvPr/>
        </p:nvPicPr>
        <p:blipFill rotWithShape="1">
          <a:blip r:embed="rId5">
            <a:alphaModFix/>
          </a:blip>
          <a:srcRect l="30271" t="1616" r="21130" b="1616"/>
          <a:stretch/>
        </p:blipFill>
        <p:spPr>
          <a:xfrm>
            <a:off x="6830550" y="664175"/>
            <a:ext cx="5553843" cy="8294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Shape 30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Zabezpieczenia przeciwpowodziowe</a:t>
            </a:r>
          </a:p>
        </p:txBody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952100" y="6273800"/>
            <a:ext cx="11100600" cy="2652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800" b="1" dirty="0">
                <a:solidFill>
                  <a:srgbClr val="414241"/>
                </a:solidFill>
              </a:rPr>
              <a:t>Małopolski Zarząd Melioracji</a:t>
            </a:r>
            <a:br>
              <a:rPr lang="pl-PL" sz="4800" b="1" dirty="0">
                <a:solidFill>
                  <a:srgbClr val="414241"/>
                </a:solidFill>
              </a:rPr>
            </a:br>
            <a:r>
              <a:rPr lang="pl-PL" sz="4800" b="1" dirty="0">
                <a:solidFill>
                  <a:srgbClr val="414241"/>
                </a:solidFill>
              </a:rPr>
              <a:t>i Urządzeń Wodnych w Krakowie</a:t>
            </a:r>
          </a:p>
          <a:p>
            <a:pPr marL="285750" indent="-285750">
              <a:lnSpc>
                <a:spcPct val="115000"/>
              </a:lnSpc>
              <a:spcBef>
                <a:spcPts val="0"/>
              </a:spcBef>
            </a:pPr>
            <a:r>
              <a:rPr lang="pl-PL" sz="18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Budowa 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suchego zbiornika przeciwpowodziowego – polderu w </a:t>
            </a:r>
            <a:r>
              <a:rPr lang="pl-PL" sz="18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Piekarach (gmina Liszki). </a:t>
            </a:r>
            <a:br>
              <a:rPr lang="pl-PL" sz="18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8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Wartość 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robót – </a:t>
            </a:r>
            <a:r>
              <a:rPr lang="pl-PL" sz="1800" b="1" dirty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1 mln zł. </a:t>
            </a:r>
            <a:r>
              <a:rPr lang="pl-PL" sz="18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Efekt </a:t>
            </a:r>
            <a:r>
              <a:rPr lang="pl-PL" sz="18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– ochrona m.in. ok.</a:t>
            </a:r>
            <a:r>
              <a:rPr lang="pl-PL" sz="1800" b="1" dirty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 100 budynków </a:t>
            </a:r>
            <a:r>
              <a:rPr lang="pl-PL" sz="1800" b="1" dirty="0" smtClean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mieszkalnych</a:t>
            </a:r>
            <a:br>
              <a:rPr lang="pl-PL" sz="1800" b="1" dirty="0" smtClean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</a:br>
            <a:endParaRPr lang="pl-PL" sz="1800" b="1" dirty="0">
              <a:solidFill>
                <a:srgbClr val="29B5E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ct val="115000"/>
              </a:lnSpc>
              <a:spcBef>
                <a:spcPts val="0"/>
              </a:spcBef>
            </a:pPr>
            <a:r>
              <a:rPr lang="pl-PL" sz="1800" b="1" dirty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Projekt ochrony przeciwpowodziowej w dorzeczu Odry i Wisły</a:t>
            </a:r>
            <a:r>
              <a:rPr lang="pl-PL" sz="1800" dirty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– w styczniu podpisano porozumienie pomiędzy MSWiA, </a:t>
            </a:r>
            <a:r>
              <a:rPr lang="pl-PL" sz="1800" dirty="0" err="1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MRiF</a:t>
            </a:r>
            <a:r>
              <a:rPr lang="pl-PL" sz="1800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, MŚ, Wojewodą Małopolskim oraz Województwem Małopolskim. Planowane efekty: ochrona przeciwpowodziowa</a:t>
            </a:r>
            <a:r>
              <a:rPr lang="pl-PL" sz="1800" b="1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800" b="1" dirty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83 </a:t>
            </a:r>
            <a:r>
              <a:rPr lang="pl-PL" sz="1800" b="1" dirty="0" smtClean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tys. mieszkańców</a:t>
            </a:r>
            <a:r>
              <a:rPr lang="pl-PL" sz="1800" b="1" dirty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; 5 </a:t>
            </a:r>
            <a:r>
              <a:rPr lang="pl-PL" sz="1800" b="1" dirty="0" smtClean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tys. budynków </a:t>
            </a:r>
            <a:r>
              <a:rPr lang="pl-PL" sz="1800" b="1" dirty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jedno i wielorodzinnych;</a:t>
            </a:r>
            <a:r>
              <a:rPr lang="pl-PL" sz="1800" b="1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pl-PL" sz="1800" b="1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800" b="1" dirty="0">
                <a:solidFill>
                  <a:srgbClr val="29B5EA"/>
                </a:solidFill>
                <a:latin typeface="Arial"/>
                <a:ea typeface="Arial"/>
                <a:cs typeface="Arial"/>
                <a:sym typeface="Arial"/>
              </a:rPr>
              <a:t>2 650 ha obszar chroniony</a:t>
            </a:r>
            <a:r>
              <a:rPr lang="pl-PL" sz="1800" b="1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07" name="Shape 307"/>
          <p:cNvPicPr preferRelativeResize="0"/>
          <p:nvPr/>
        </p:nvPicPr>
        <p:blipFill rotWithShape="1">
          <a:blip r:embed="rId3">
            <a:alphaModFix/>
          </a:blip>
          <a:srcRect l="14609" r="14609"/>
          <a:stretch/>
        </p:blipFill>
        <p:spPr>
          <a:xfrm>
            <a:off x="4652175" y="1100150"/>
            <a:ext cx="3942850" cy="39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 dirty="0" smtClean="0">
                <a:latin typeface="Roboto"/>
                <a:ea typeface="Roboto"/>
                <a:cs typeface="Roboto"/>
                <a:sym typeface="Roboto"/>
              </a:rPr>
              <a:t>Bezpieczeństwo</a:t>
            </a:r>
            <a:endParaRPr lang="pl-PL" sz="379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787000" y="3004625"/>
            <a:ext cx="11100600" cy="2652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285750" indent="-285750">
              <a:lnSpc>
                <a:spcPct val="115000"/>
              </a:lnSpc>
              <a:spcBef>
                <a:spcPts val="0"/>
              </a:spcBef>
            </a:pPr>
            <a:r>
              <a:rPr lang="pl-PL" sz="3000" dirty="0" smtClean="0">
                <a:solidFill>
                  <a:srgbClr val="24B5EA"/>
                </a:solidFill>
                <a:latin typeface="Arial"/>
                <a:ea typeface="Arial"/>
                <a:cs typeface="Arial"/>
                <a:sym typeface="Arial"/>
              </a:rPr>
              <a:t>Bezpieczna Małopolska </a:t>
            </a:r>
            <a:r>
              <a:rPr lang="pl-PL" sz="30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– w 2017 r. 950 tys. zł dla 69 gmin</a:t>
            </a:r>
          </a:p>
          <a:p>
            <a:pPr marL="285750" indent="-285750">
              <a:lnSpc>
                <a:spcPct val="115000"/>
              </a:lnSpc>
              <a:spcBef>
                <a:spcPts val="0"/>
              </a:spcBef>
            </a:pPr>
            <a:r>
              <a:rPr lang="pl-PL" sz="3000" dirty="0" smtClean="0">
                <a:solidFill>
                  <a:srgbClr val="24B5EA"/>
                </a:solidFill>
                <a:latin typeface="Arial"/>
                <a:ea typeface="Arial"/>
                <a:cs typeface="Arial"/>
                <a:sym typeface="Arial"/>
              </a:rPr>
              <a:t>Małopolskie Remizy </a:t>
            </a:r>
            <a:r>
              <a:rPr lang="pl-PL" sz="30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– w 2017 r. 2,5 mln zł dla 85 gmin.</a:t>
            </a:r>
          </a:p>
          <a:p>
            <a:pPr marL="285750" indent="-285750">
              <a:lnSpc>
                <a:spcPct val="115000"/>
              </a:lnSpc>
              <a:spcBef>
                <a:spcPts val="0"/>
              </a:spcBef>
            </a:pPr>
            <a:r>
              <a:rPr lang="pl-PL" sz="3000" dirty="0" smtClean="0">
                <a:solidFill>
                  <a:srgbClr val="24B5EA"/>
                </a:solidFill>
                <a:latin typeface="Arial"/>
                <a:ea typeface="Arial"/>
                <a:cs typeface="Arial"/>
                <a:sym typeface="Arial"/>
              </a:rPr>
              <a:t>Państwowa Straż Pożarna </a:t>
            </a:r>
            <a:r>
              <a:rPr lang="pl-PL" sz="30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– w 2017 r. 400 tys. zł</a:t>
            </a:r>
          </a:p>
          <a:p>
            <a:pPr marL="285750" indent="-285750">
              <a:lnSpc>
                <a:spcPct val="115000"/>
              </a:lnSpc>
              <a:spcBef>
                <a:spcPts val="0"/>
              </a:spcBef>
            </a:pPr>
            <a:r>
              <a:rPr lang="pl-PL" sz="3000" dirty="0" smtClean="0">
                <a:solidFill>
                  <a:srgbClr val="24B5EA"/>
                </a:solidFill>
                <a:latin typeface="Arial"/>
                <a:ea typeface="Arial"/>
                <a:cs typeface="Arial"/>
                <a:sym typeface="Arial"/>
              </a:rPr>
              <a:t>Komenda Wojewódzka Policji </a:t>
            </a:r>
            <a:r>
              <a:rPr lang="pl-PL" sz="30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>– w 2017 r. 400 tys. zł</a:t>
            </a:r>
            <a:br>
              <a:rPr lang="pl-PL" sz="3000" dirty="0" smtClean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1026" name="Picture 2" descr="https://www.malopolska.pl/_cache/news--2017/790-790/fit/stra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5" y="4985263"/>
            <a:ext cx="6181725" cy="410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8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Shape 312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313" name="Shape 313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Shape 3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5" name="Shape 315"/>
          <p:cNvSpPr txBox="1">
            <a:spLocks noGrp="1"/>
          </p:cNvSpPr>
          <p:nvPr>
            <p:ph type="title"/>
          </p:nvPr>
        </p:nvSpPr>
        <p:spPr>
          <a:xfrm>
            <a:off x="526625" y="4065375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SzPts val="1100"/>
              <a:buNone/>
            </a:pPr>
            <a:r>
              <a:rPr lang="pl-PL">
                <a:latin typeface="Roboto"/>
                <a:ea typeface="Roboto"/>
                <a:cs typeface="Roboto"/>
                <a:sym typeface="Roboto"/>
              </a:rPr>
              <a:t>RPO Województwa Małopolskiego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SzPts val="1100"/>
              <a:buNone/>
            </a:pPr>
            <a:r>
              <a:rPr lang="pl-PL" sz="3000" b="0">
                <a:latin typeface="Roboto"/>
                <a:ea typeface="Roboto"/>
                <a:cs typeface="Roboto"/>
                <a:sym typeface="Roboto"/>
              </a:rPr>
              <a:t>stan realizacji, statystyki ogłoszonych naborów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endParaRPr sz="600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316" name="Shape 316"/>
          <p:cNvPicPr preferRelativeResize="0"/>
          <p:nvPr/>
        </p:nvPicPr>
        <p:blipFill rotWithShape="1">
          <a:blip r:embed="rId5">
            <a:alphaModFix/>
          </a:blip>
          <a:srcRect l="27680" r="27680"/>
          <a:stretch/>
        </p:blipFill>
        <p:spPr>
          <a:xfrm>
            <a:off x="6835300" y="649050"/>
            <a:ext cx="5553847" cy="8294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Shape 3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RPO Województwa Małopolskiego</a:t>
            </a:r>
          </a:p>
        </p:txBody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952150" y="5505725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600" b="1" dirty="0">
                <a:solidFill>
                  <a:srgbClr val="414241"/>
                </a:solidFill>
              </a:rPr>
              <a:t>W 2017 r. w ramach RPO WM ogłoszono </a:t>
            </a:r>
            <a:r>
              <a:rPr lang="pl-PL" sz="3600" b="1" dirty="0" smtClean="0">
                <a:solidFill>
                  <a:srgbClr val="414241"/>
                </a:solidFill>
              </a:rPr>
              <a:t/>
            </a:r>
            <a:br>
              <a:rPr lang="pl-PL" sz="3600" b="1" dirty="0" smtClean="0">
                <a:solidFill>
                  <a:srgbClr val="414241"/>
                </a:solidFill>
              </a:rPr>
            </a:br>
            <a:r>
              <a:rPr lang="pl-PL" sz="3600" b="1" dirty="0" smtClean="0">
                <a:solidFill>
                  <a:srgbClr val="414241"/>
                </a:solidFill>
              </a:rPr>
              <a:t>43 </a:t>
            </a:r>
            <a:r>
              <a:rPr lang="pl-PL" sz="3600" b="1" dirty="0">
                <a:solidFill>
                  <a:srgbClr val="414241"/>
                </a:solidFill>
              </a:rPr>
              <a:t>konkursy 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oraz złożono 64 projekty pozakonkursowe 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 smtClean="0">
                <a:solidFill>
                  <a:srgbClr val="414241"/>
                </a:solidFill>
              </a:rPr>
              <a:t>(w tym </a:t>
            </a:r>
            <a:r>
              <a:rPr lang="pl-PL" sz="3600" b="1" dirty="0">
                <a:solidFill>
                  <a:srgbClr val="414241"/>
                </a:solidFill>
              </a:rPr>
              <a:t>36 projektów ZIT) – 3,5 mld </a:t>
            </a:r>
            <a:r>
              <a:rPr lang="pl-PL" sz="3600" b="1" dirty="0" smtClean="0">
                <a:solidFill>
                  <a:srgbClr val="414241"/>
                </a:solidFill>
              </a:rPr>
              <a:t>zł</a:t>
            </a:r>
            <a:endParaRPr lang="pl-PL" sz="3600" b="1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dirty="0">
                <a:solidFill>
                  <a:srgbClr val="414241"/>
                </a:solidFill>
              </a:rPr>
              <a:t>Do końca listopada z naborów przeprowadzonych w roku 2017 podpisano </a:t>
            </a:r>
            <a:br>
              <a:rPr lang="pl-PL" dirty="0">
                <a:solidFill>
                  <a:srgbClr val="414241"/>
                </a:solidFill>
              </a:rPr>
            </a:br>
            <a:r>
              <a:rPr lang="pl-PL" b="1" dirty="0">
                <a:solidFill>
                  <a:srgbClr val="414241"/>
                </a:solidFill>
              </a:rPr>
              <a:t>123 umowy o wartości 355 mln zł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24" name="Shape 324"/>
          <p:cNvPicPr preferRelativeResize="0"/>
          <p:nvPr/>
        </p:nvPicPr>
        <p:blipFill rotWithShape="1">
          <a:blip r:embed="rId3">
            <a:alphaModFix/>
          </a:blip>
          <a:srcRect l="1437" r="1427"/>
          <a:stretch/>
        </p:blipFill>
        <p:spPr>
          <a:xfrm>
            <a:off x="5020275" y="2019300"/>
            <a:ext cx="2964350" cy="29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RPO Województwa Małopolskiego</a:t>
            </a:r>
          </a:p>
        </p:txBody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952100" y="7084400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600" b="1" dirty="0">
                <a:solidFill>
                  <a:srgbClr val="414241"/>
                </a:solidFill>
              </a:rPr>
              <a:t>Konkursy ogłoszone w 2017 r. w ramach </a:t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RPO WM </a:t>
            </a:r>
            <a:r>
              <a:rPr lang="pl-PL" sz="3600" b="1" dirty="0" smtClean="0">
                <a:solidFill>
                  <a:srgbClr val="414241"/>
                </a:solidFill>
              </a:rPr>
              <a:t>dotyczyły m.in.:</a:t>
            </a:r>
            <a:endParaRPr lang="pl-PL" sz="36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dirty="0">
                <a:solidFill>
                  <a:srgbClr val="414241"/>
                </a:solidFill>
              </a:rPr>
              <a:t> 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b="1" dirty="0">
                <a:solidFill>
                  <a:srgbClr val="414241"/>
                </a:solidFill>
              </a:rPr>
              <a:t>wsparcia innowacji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b="1" dirty="0">
                <a:solidFill>
                  <a:srgbClr val="414241"/>
                </a:solidFill>
              </a:rPr>
              <a:t>budowy i rozbudowy dróg i infrastruktury obsługi podróżnych (kolej)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b="1" dirty="0">
                <a:solidFill>
                  <a:srgbClr val="414241"/>
                </a:solidFill>
              </a:rPr>
              <a:t>rewitalizacji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b="1" dirty="0">
                <a:solidFill>
                  <a:srgbClr val="414241"/>
                </a:solidFill>
              </a:rPr>
              <a:t>infrastruktury ochrony zdrowia o zasięgu </a:t>
            </a:r>
            <a:r>
              <a:rPr lang="pl-PL" sz="1800" b="1" dirty="0" err="1">
                <a:solidFill>
                  <a:srgbClr val="414241"/>
                </a:solidFill>
              </a:rPr>
              <a:t>subregionalnym</a:t>
            </a:r>
            <a:endParaRPr lang="pl-PL" sz="18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1800" b="1" dirty="0">
                <a:solidFill>
                  <a:srgbClr val="414241"/>
                </a:solidFill>
              </a:rPr>
              <a:t>wsparcie dzieci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31" name="Shape 331"/>
          <p:cNvPicPr preferRelativeResize="0"/>
          <p:nvPr/>
        </p:nvPicPr>
        <p:blipFill rotWithShape="1">
          <a:blip r:embed="rId3">
            <a:alphaModFix/>
          </a:blip>
          <a:srcRect l="1437" r="1427"/>
          <a:stretch/>
        </p:blipFill>
        <p:spPr>
          <a:xfrm>
            <a:off x="5149000" y="2019300"/>
            <a:ext cx="2964350" cy="29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RPO Województwa Małopolskiego</a:t>
            </a:r>
          </a:p>
        </p:txBody>
      </p:sp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952100" y="7023825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dirty="0">
                <a:solidFill>
                  <a:srgbClr val="414241"/>
                </a:solidFill>
              </a:rPr>
              <a:t> 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b="1" dirty="0" smtClean="0">
                <a:solidFill>
                  <a:srgbClr val="414241"/>
                </a:solidFill>
              </a:rPr>
              <a:t>Przykładowe efekty: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lang="pl-PL" b="1" dirty="0" smtClean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b="1" dirty="0" smtClean="0">
                <a:solidFill>
                  <a:srgbClr val="414241"/>
                </a:solidFill>
              </a:rPr>
              <a:t>200 </a:t>
            </a:r>
            <a:r>
              <a:rPr lang="pl-PL" b="1" dirty="0">
                <a:solidFill>
                  <a:srgbClr val="414241"/>
                </a:solidFill>
              </a:rPr>
              <a:t>km</a:t>
            </a:r>
            <a:r>
              <a:rPr lang="pl-PL" dirty="0">
                <a:solidFill>
                  <a:srgbClr val="414241"/>
                </a:solidFill>
              </a:rPr>
              <a:t> dróg 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b="1" dirty="0">
                <a:solidFill>
                  <a:srgbClr val="414241"/>
                </a:solidFill>
              </a:rPr>
              <a:t> </a:t>
            </a:r>
            <a:r>
              <a:rPr lang="pl-PL" b="1" dirty="0" smtClean="0">
                <a:solidFill>
                  <a:srgbClr val="414241"/>
                </a:solidFill>
              </a:rPr>
              <a:t>1,7 tys</a:t>
            </a:r>
            <a:r>
              <a:rPr lang="pl-PL" b="1" dirty="0">
                <a:solidFill>
                  <a:srgbClr val="414241"/>
                </a:solidFill>
              </a:rPr>
              <a:t>.</a:t>
            </a:r>
            <a:r>
              <a:rPr lang="pl-PL" dirty="0" smtClean="0">
                <a:solidFill>
                  <a:srgbClr val="414241"/>
                </a:solidFill>
              </a:rPr>
              <a:t> </a:t>
            </a:r>
            <a:r>
              <a:rPr lang="pl-PL" dirty="0">
                <a:solidFill>
                  <a:srgbClr val="414241"/>
                </a:solidFill>
              </a:rPr>
              <a:t>nowych miejsc parkingowych i </a:t>
            </a:r>
            <a:r>
              <a:rPr lang="pl-PL" b="1" dirty="0">
                <a:solidFill>
                  <a:srgbClr val="414241"/>
                </a:solidFill>
              </a:rPr>
              <a:t>550</a:t>
            </a:r>
            <a:r>
              <a:rPr lang="pl-PL" dirty="0">
                <a:solidFill>
                  <a:srgbClr val="414241"/>
                </a:solidFill>
              </a:rPr>
              <a:t> stojaków dla rowerów; 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b="1" dirty="0" smtClean="0">
                <a:solidFill>
                  <a:srgbClr val="414241"/>
                </a:solidFill>
              </a:rPr>
              <a:t>80 </a:t>
            </a:r>
            <a:r>
              <a:rPr lang="pl-PL" b="1" dirty="0">
                <a:solidFill>
                  <a:srgbClr val="414241"/>
                </a:solidFill>
              </a:rPr>
              <a:t>ha</a:t>
            </a:r>
            <a:r>
              <a:rPr lang="pl-PL" dirty="0">
                <a:solidFill>
                  <a:srgbClr val="414241"/>
                </a:solidFill>
              </a:rPr>
              <a:t> nowych terenów inwestycyjnych; 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dirty="0">
                <a:solidFill>
                  <a:srgbClr val="414241"/>
                </a:solidFill>
              </a:rPr>
              <a:t>wsparcie </a:t>
            </a:r>
            <a:r>
              <a:rPr lang="pl-PL" b="1" dirty="0">
                <a:solidFill>
                  <a:srgbClr val="414241"/>
                </a:solidFill>
              </a:rPr>
              <a:t>330</a:t>
            </a:r>
            <a:r>
              <a:rPr lang="pl-PL" dirty="0">
                <a:solidFill>
                  <a:srgbClr val="414241"/>
                </a:solidFill>
              </a:rPr>
              <a:t> małych i średnich </a:t>
            </a:r>
            <a:r>
              <a:rPr lang="pl-PL" dirty="0" smtClean="0">
                <a:solidFill>
                  <a:srgbClr val="414241"/>
                </a:solidFill>
              </a:rPr>
              <a:t>przedsiębiorstw</a:t>
            </a:r>
            <a:endParaRPr lang="pl-PL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b="1" dirty="0" smtClean="0">
                <a:solidFill>
                  <a:srgbClr val="414241"/>
                </a:solidFill>
              </a:rPr>
              <a:t>230</a:t>
            </a:r>
            <a:r>
              <a:rPr lang="pl-PL" dirty="0" smtClean="0">
                <a:solidFill>
                  <a:srgbClr val="414241"/>
                </a:solidFill>
              </a:rPr>
              <a:t> innowacji w małopolskich firmach</a:t>
            </a:r>
            <a:endParaRPr lang="pl-PL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b="1" dirty="0" smtClean="0">
                <a:solidFill>
                  <a:srgbClr val="414241"/>
                </a:solidFill>
              </a:rPr>
              <a:t>230 </a:t>
            </a:r>
            <a:r>
              <a:rPr lang="pl-PL" b="1" dirty="0">
                <a:solidFill>
                  <a:srgbClr val="414241"/>
                </a:solidFill>
              </a:rPr>
              <a:t>km</a:t>
            </a:r>
            <a:r>
              <a:rPr lang="pl-PL" dirty="0">
                <a:solidFill>
                  <a:srgbClr val="414241"/>
                </a:solidFill>
              </a:rPr>
              <a:t> sieci wodno-kanalizacyjnych, z czego skorzysta </a:t>
            </a:r>
            <a:r>
              <a:rPr lang="pl-PL" b="1" dirty="0">
                <a:solidFill>
                  <a:srgbClr val="414241"/>
                </a:solidFill>
              </a:rPr>
              <a:t>ok. 60 tys.</a:t>
            </a:r>
            <a:r>
              <a:rPr lang="pl-PL" dirty="0">
                <a:solidFill>
                  <a:srgbClr val="414241"/>
                </a:solidFill>
              </a:rPr>
              <a:t> osób, ocieplono </a:t>
            </a:r>
            <a:r>
              <a:rPr lang="pl-PL" b="1" dirty="0">
                <a:solidFill>
                  <a:srgbClr val="414241"/>
                </a:solidFill>
              </a:rPr>
              <a:t>380</a:t>
            </a:r>
            <a:r>
              <a:rPr lang="pl-PL" dirty="0">
                <a:solidFill>
                  <a:srgbClr val="414241"/>
                </a:solidFill>
              </a:rPr>
              <a:t> użyteczności publicznej.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38" name="Shape 338"/>
          <p:cNvPicPr preferRelativeResize="0"/>
          <p:nvPr/>
        </p:nvPicPr>
        <p:blipFill rotWithShape="1">
          <a:blip r:embed="rId3">
            <a:alphaModFix/>
          </a:blip>
          <a:srcRect l="1437" r="1427"/>
          <a:stretch/>
        </p:blipFill>
        <p:spPr>
          <a:xfrm>
            <a:off x="5096475" y="2019300"/>
            <a:ext cx="2964350" cy="29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RPO Województwa Małopolskiego</a:t>
            </a:r>
          </a:p>
        </p:txBody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952150" y="7440300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4800" b="1" dirty="0" smtClean="0">
                <a:solidFill>
                  <a:srgbClr val="414241"/>
                </a:solidFill>
              </a:rPr>
              <a:t>Aktywizacja zawodowa i społeczna</a:t>
            </a:r>
            <a:r>
              <a:rPr lang="pl-PL" sz="4800" b="1" dirty="0">
                <a:solidFill>
                  <a:srgbClr val="414241"/>
                </a:solidFill>
              </a:rPr>
              <a:t/>
            </a:r>
            <a:br>
              <a:rPr lang="pl-PL" sz="4800" b="1" dirty="0">
                <a:solidFill>
                  <a:srgbClr val="414241"/>
                </a:solidFill>
              </a:rPr>
            </a:br>
            <a:r>
              <a:rPr lang="pl-PL" sz="4800" b="1" dirty="0">
                <a:solidFill>
                  <a:srgbClr val="414241"/>
                </a:solidFill>
              </a:rPr>
              <a:t>30 tys. </a:t>
            </a:r>
            <a:r>
              <a:rPr lang="pl-PL" sz="4800" b="1" dirty="0" smtClean="0">
                <a:solidFill>
                  <a:srgbClr val="414241"/>
                </a:solidFill>
              </a:rPr>
              <a:t>Małopolan, w tym dla:</a:t>
            </a:r>
            <a:r>
              <a:rPr lang="pl-PL" dirty="0" smtClean="0">
                <a:solidFill>
                  <a:srgbClr val="414241"/>
                </a:solidFill>
              </a:rPr>
              <a:t> </a:t>
            </a:r>
            <a:endParaRPr lang="pl-PL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lang="pl-PL" b="1" dirty="0" smtClean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600" b="1" dirty="0" smtClean="0">
                <a:solidFill>
                  <a:srgbClr val="414241"/>
                </a:solidFill>
              </a:rPr>
              <a:t>6 </a:t>
            </a:r>
            <a:r>
              <a:rPr lang="pl-PL" sz="3600" b="1" dirty="0">
                <a:solidFill>
                  <a:srgbClr val="414241"/>
                </a:solidFill>
              </a:rPr>
              <a:t>tys.</a:t>
            </a:r>
            <a:r>
              <a:rPr lang="pl-PL" sz="3600" dirty="0">
                <a:solidFill>
                  <a:srgbClr val="414241"/>
                </a:solidFill>
              </a:rPr>
              <a:t> </a:t>
            </a:r>
            <a:r>
              <a:rPr lang="pl-PL" sz="3600" dirty="0" smtClean="0">
                <a:solidFill>
                  <a:srgbClr val="414241"/>
                </a:solidFill>
              </a:rPr>
              <a:t>osób powyżej </a:t>
            </a:r>
            <a:r>
              <a:rPr lang="pl-PL" sz="3600" dirty="0">
                <a:solidFill>
                  <a:srgbClr val="414241"/>
                </a:solidFill>
              </a:rPr>
              <a:t>54 roku życia, 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600" b="1" dirty="0">
                <a:solidFill>
                  <a:srgbClr val="414241"/>
                </a:solidFill>
              </a:rPr>
              <a:t> 4,6 tys.</a:t>
            </a:r>
            <a:r>
              <a:rPr lang="pl-PL" sz="3600" dirty="0">
                <a:solidFill>
                  <a:srgbClr val="414241"/>
                </a:solidFill>
              </a:rPr>
              <a:t> </a:t>
            </a:r>
            <a:r>
              <a:rPr lang="pl-PL" sz="3600" dirty="0" smtClean="0">
                <a:solidFill>
                  <a:srgbClr val="414241"/>
                </a:solidFill>
              </a:rPr>
              <a:t>niepełnosprawnych</a:t>
            </a:r>
            <a:endParaRPr lang="pl-PL" sz="36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200" dirty="0">
              <a:solidFill>
                <a:srgbClr val="1F497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45" name="Shape 345"/>
          <p:cNvPicPr preferRelativeResize="0"/>
          <p:nvPr/>
        </p:nvPicPr>
        <p:blipFill rotWithShape="1">
          <a:blip r:embed="rId3">
            <a:alphaModFix/>
          </a:blip>
          <a:srcRect l="1437" r="1427"/>
          <a:stretch/>
        </p:blipFill>
        <p:spPr>
          <a:xfrm>
            <a:off x="5073275" y="2132900"/>
            <a:ext cx="2964350" cy="29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 dirty="0" smtClean="0">
                <a:latin typeface="Roboto"/>
                <a:ea typeface="Roboto"/>
                <a:cs typeface="Roboto"/>
                <a:sym typeface="Roboto"/>
              </a:rPr>
              <a:t>Strefy Aktywności Gospodarczej dzięki RPO WM</a:t>
            </a:r>
            <a:endParaRPr lang="pl-PL" sz="379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952150" y="6970743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endParaRPr lang="pl-PL" dirty="0" smtClean="0"/>
          </a:p>
          <a:p>
            <a:pPr mar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b="1" dirty="0" smtClean="0"/>
              <a:t>7 </a:t>
            </a:r>
            <a:r>
              <a:rPr lang="pl-PL" b="1" dirty="0"/>
              <a:t>projektów wybranych w 2017 </a:t>
            </a:r>
            <a:r>
              <a:rPr lang="pl-PL" b="1" dirty="0" smtClean="0"/>
              <a:t>r.</a:t>
            </a:r>
            <a:br>
              <a:rPr lang="pl-PL" b="1" dirty="0" smtClean="0"/>
            </a:br>
            <a:r>
              <a:rPr lang="pl-PL" b="1" dirty="0" smtClean="0"/>
              <a:t>o łącznej wartości dofinasowania  ok. 32 mln zł</a:t>
            </a:r>
          </a:p>
          <a:p>
            <a:pPr mar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endParaRPr lang="pl-PL" b="1" dirty="0" smtClean="0">
              <a:solidFill>
                <a:srgbClr val="414241"/>
              </a:solidFill>
            </a:endParaRPr>
          </a:p>
          <a:p>
            <a:pPr marL="0" lv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b="1" dirty="0" smtClean="0">
                <a:solidFill>
                  <a:srgbClr val="414241"/>
                </a:solidFill>
              </a:rPr>
              <a:t>6 </a:t>
            </a:r>
            <a:r>
              <a:rPr lang="pl-PL" b="1" dirty="0">
                <a:solidFill>
                  <a:srgbClr val="414241"/>
                </a:solidFill>
              </a:rPr>
              <a:t>projektów (w ramach SPR) w trakcie oceny formalnej w 2017 </a:t>
            </a:r>
            <a:r>
              <a:rPr lang="pl-PL" b="1" dirty="0" smtClean="0">
                <a:solidFill>
                  <a:srgbClr val="414241"/>
                </a:solidFill>
              </a:rPr>
              <a:t>r.</a:t>
            </a:r>
            <a:br>
              <a:rPr lang="pl-PL" b="1" dirty="0" smtClean="0">
                <a:solidFill>
                  <a:srgbClr val="414241"/>
                </a:solidFill>
              </a:rPr>
            </a:br>
            <a:r>
              <a:rPr lang="pl-PL" b="1" dirty="0" smtClean="0">
                <a:solidFill>
                  <a:srgbClr val="414241"/>
                </a:solidFill>
              </a:rPr>
              <a:t>na </a:t>
            </a:r>
            <a:r>
              <a:rPr lang="pl-PL" b="1" dirty="0">
                <a:solidFill>
                  <a:srgbClr val="414241"/>
                </a:solidFill>
              </a:rPr>
              <a:t>łączna kwotę </a:t>
            </a:r>
            <a:r>
              <a:rPr lang="pl-PL" b="1" dirty="0" smtClean="0">
                <a:solidFill>
                  <a:srgbClr val="414241"/>
                </a:solidFill>
              </a:rPr>
              <a:t>prawie 39 mln zł</a:t>
            </a:r>
          </a:p>
          <a:p>
            <a:pPr marL="0" lv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endParaRPr lang="pl-PL" b="1" dirty="0" smtClean="0">
              <a:solidFill>
                <a:srgbClr val="414241"/>
              </a:solidFill>
            </a:endParaRPr>
          </a:p>
          <a:p>
            <a:pPr marL="0" lv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b="1" dirty="0">
                <a:solidFill>
                  <a:srgbClr val="414241"/>
                </a:solidFill>
              </a:rPr>
              <a:t>4 projekty (ZIT), w tym </a:t>
            </a:r>
            <a:r>
              <a:rPr lang="pl-PL" b="1" dirty="0" smtClean="0">
                <a:solidFill>
                  <a:srgbClr val="414241"/>
                </a:solidFill>
              </a:rPr>
              <a:t>m.in. już </a:t>
            </a:r>
            <a:r>
              <a:rPr lang="pl-PL" b="1" dirty="0">
                <a:solidFill>
                  <a:srgbClr val="414241"/>
                </a:solidFill>
              </a:rPr>
              <a:t>zakontraktowane:  </a:t>
            </a:r>
            <a:endParaRPr lang="pl-PL" b="1" dirty="0" smtClean="0">
              <a:solidFill>
                <a:srgbClr val="414241"/>
              </a:solidFill>
            </a:endParaRPr>
          </a:p>
          <a:p>
            <a:pPr marL="0" lv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dirty="0" smtClean="0">
                <a:solidFill>
                  <a:srgbClr val="414241"/>
                </a:solidFill>
              </a:rPr>
              <a:t>Rozwój SAG w gminie Skawina – etap III) - dofinansowanie 1,8 mln zł</a:t>
            </a:r>
          </a:p>
          <a:p>
            <a:pPr marL="0" lv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dirty="0" smtClean="0">
                <a:solidFill>
                  <a:srgbClr val="414241"/>
                </a:solidFill>
              </a:rPr>
              <a:t>SAG w gminie Wieliczka – dofinansowanie 8,5 mln zł </a:t>
            </a:r>
            <a:endParaRPr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45" name="Shape 345"/>
          <p:cNvPicPr preferRelativeResize="0"/>
          <p:nvPr/>
        </p:nvPicPr>
        <p:blipFill rotWithShape="1">
          <a:blip r:embed="rId3">
            <a:alphaModFix/>
          </a:blip>
          <a:srcRect l="1437" r="1427"/>
          <a:stretch/>
        </p:blipFill>
        <p:spPr>
          <a:xfrm>
            <a:off x="5020275" y="1409700"/>
            <a:ext cx="2964350" cy="296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11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Shape 350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351" name="Shape 351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Shape 35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3" name="Shape 353"/>
          <p:cNvSpPr txBox="1">
            <a:spLocks noGrp="1"/>
          </p:cNvSpPr>
          <p:nvPr>
            <p:ph type="title"/>
          </p:nvPr>
        </p:nvSpPr>
        <p:spPr>
          <a:xfrm>
            <a:off x="526625" y="4065375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Rynek pracy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endParaRPr sz="600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354" name="Shape 354"/>
          <p:cNvPicPr preferRelativeResize="0"/>
          <p:nvPr/>
        </p:nvPicPr>
        <p:blipFill rotWithShape="1">
          <a:blip r:embed="rId5">
            <a:alphaModFix/>
          </a:blip>
          <a:srcRect l="27827" r="27827"/>
          <a:stretch/>
        </p:blipFill>
        <p:spPr>
          <a:xfrm>
            <a:off x="6830550" y="664175"/>
            <a:ext cx="5553853" cy="8294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Shape 3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Rynek pracy</a:t>
            </a:r>
          </a:p>
        </p:txBody>
      </p:sp>
      <p:sp>
        <p:nvSpPr>
          <p:cNvPr id="361" name="Shape 361"/>
          <p:cNvSpPr txBox="1">
            <a:spLocks noGrp="1"/>
          </p:cNvSpPr>
          <p:nvPr>
            <p:ph type="body" idx="1"/>
          </p:nvPr>
        </p:nvSpPr>
        <p:spPr>
          <a:xfrm>
            <a:off x="1791730" y="6688436"/>
            <a:ext cx="9313222" cy="23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600" b="1" dirty="0">
              <a:solidFill>
                <a:srgbClr val="41424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sz="3600" b="1" dirty="0" smtClean="0">
                <a:solidFill>
                  <a:srgbClr val="414241"/>
                </a:solidFill>
              </a:rPr>
              <a:t>Niska stopa bezrobocia – Małopolska na 3. miejscu w kraju</a:t>
            </a:r>
            <a:br>
              <a:rPr lang="pl-PL" sz="3600" b="1" dirty="0" smtClean="0">
                <a:solidFill>
                  <a:srgbClr val="414241"/>
                </a:solidFill>
              </a:rPr>
            </a:br>
            <a:endParaRPr lang="pl-PL" dirty="0">
              <a:solidFill>
                <a:srgbClr val="414241"/>
              </a:solidFill>
            </a:endParaRPr>
          </a:p>
          <a:p>
            <a:pPr marL="501650" indent="-57150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</a:pPr>
            <a:endParaRPr lang="pl-PL" dirty="0" smtClean="0">
              <a:solidFill>
                <a:srgbClr val="41424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dirty="0" smtClean="0">
                <a:solidFill>
                  <a:srgbClr val="414241"/>
                </a:solidFill>
              </a:rPr>
              <a:t>W </a:t>
            </a:r>
            <a:r>
              <a:rPr lang="pl-PL" dirty="0">
                <a:solidFill>
                  <a:srgbClr val="414241"/>
                </a:solidFill>
              </a:rPr>
              <a:t>październiku 2017 r. stopa bezrobocia w Małopolsce wyniosła </a:t>
            </a:r>
            <a:r>
              <a:rPr lang="pl-PL" b="1" dirty="0">
                <a:solidFill>
                  <a:srgbClr val="334C8C"/>
                </a:solidFill>
              </a:rPr>
              <a:t>5,3%</a:t>
            </a:r>
            <a:endParaRPr lang="pl-PL" b="1" dirty="0">
              <a:solidFill>
                <a:srgbClr val="41424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dirty="0" smtClean="0">
                <a:solidFill>
                  <a:srgbClr val="414241"/>
                </a:solidFill>
              </a:rPr>
              <a:t>W 2017 </a:t>
            </a:r>
            <a:r>
              <a:rPr lang="pl-PL" dirty="0" smtClean="0">
                <a:solidFill>
                  <a:srgbClr val="414241"/>
                </a:solidFill>
              </a:rPr>
              <a:t>r. w </a:t>
            </a:r>
            <a:r>
              <a:rPr lang="pl-PL" dirty="0">
                <a:solidFill>
                  <a:srgbClr val="414241"/>
                </a:solidFill>
              </a:rPr>
              <a:t>małopolskich </a:t>
            </a:r>
            <a:r>
              <a:rPr lang="pl-PL" dirty="0" smtClean="0">
                <a:solidFill>
                  <a:srgbClr val="414241"/>
                </a:solidFill>
              </a:rPr>
              <a:t>urzędach </a:t>
            </a:r>
            <a:r>
              <a:rPr lang="pl-PL" dirty="0">
                <a:solidFill>
                  <a:srgbClr val="414241"/>
                </a:solidFill>
              </a:rPr>
              <a:t>pracy </a:t>
            </a:r>
            <a:r>
              <a:rPr lang="pl-PL" dirty="0" smtClean="0">
                <a:solidFill>
                  <a:srgbClr val="414241"/>
                </a:solidFill>
              </a:rPr>
              <a:t>zarejestrowano </a:t>
            </a:r>
            <a:r>
              <a:rPr lang="pl-PL" b="1" dirty="0" smtClean="0">
                <a:solidFill>
                  <a:srgbClr val="334C8C"/>
                </a:solidFill>
              </a:rPr>
              <a:t>o 16 tys. </a:t>
            </a:r>
            <a:r>
              <a:rPr lang="pl-PL" b="1" dirty="0" smtClean="0">
                <a:solidFill>
                  <a:srgbClr val="334C8C"/>
                </a:solidFill>
              </a:rPr>
              <a:t>osób mniej </a:t>
            </a:r>
            <a:r>
              <a:rPr lang="pl-PL" b="1" dirty="0" smtClean="0">
                <a:solidFill>
                  <a:srgbClr val="334C8C"/>
                </a:solidFill>
              </a:rPr>
              <a:t>niż przed rokiem</a:t>
            </a:r>
            <a:r>
              <a:rPr lang="pl-PL" b="1" dirty="0" smtClean="0">
                <a:solidFill>
                  <a:srgbClr val="414241"/>
                </a:solidFill>
              </a:rPr>
              <a:t>. </a:t>
            </a:r>
            <a:endParaRPr lang="pl-PL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62" name="Shape 3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01775" y="1873550"/>
            <a:ext cx="2201251" cy="220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Innowacyjne projekty wspierania rynku pracy</a:t>
            </a:r>
          </a:p>
        </p:txBody>
      </p:sp>
      <p:sp>
        <p:nvSpPr>
          <p:cNvPr id="368" name="Shape 368"/>
          <p:cNvSpPr txBox="1">
            <a:spLocks noGrp="1"/>
          </p:cNvSpPr>
          <p:nvPr>
            <p:ph type="body" idx="1"/>
          </p:nvPr>
        </p:nvSpPr>
        <p:spPr>
          <a:xfrm>
            <a:off x="508000" y="6721375"/>
            <a:ext cx="121461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l-PL" sz="3600" b="1" dirty="0">
                <a:solidFill>
                  <a:srgbClr val="414241"/>
                </a:solidFill>
              </a:rPr>
              <a:t>Wsparcie z </a:t>
            </a:r>
            <a:r>
              <a:rPr lang="pl-PL" sz="3600" b="1" dirty="0" smtClean="0">
                <a:solidFill>
                  <a:srgbClr val="414241"/>
                </a:solidFill>
              </a:rPr>
              <a:t>RPO WM w 2017 roku:</a:t>
            </a:r>
            <a:endParaRPr lang="pl-PL" sz="3600" b="1" dirty="0">
              <a:solidFill>
                <a:srgbClr val="414241"/>
              </a:solidFill>
            </a:endParaRP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srgbClr val="414241"/>
                </a:solidFill>
              </a:rPr>
              <a:t>. </a:t>
            </a:r>
            <a:r>
              <a:rPr lang="pl-PL" sz="3600" b="1" dirty="0">
                <a:solidFill>
                  <a:srgbClr val="314F8B"/>
                </a:solidFill>
              </a:rPr>
              <a:t>45 mln zł </a:t>
            </a:r>
            <a:r>
              <a:rPr lang="pl-PL" b="1" dirty="0">
                <a:solidFill>
                  <a:srgbClr val="414241"/>
                </a:solidFill>
              </a:rPr>
              <a:t>na </a:t>
            </a:r>
            <a:r>
              <a:rPr lang="pl-PL" b="1" dirty="0" smtClean="0">
                <a:solidFill>
                  <a:srgbClr val="414241"/>
                </a:solidFill>
              </a:rPr>
              <a:t>aktywizację </a:t>
            </a:r>
            <a:r>
              <a:rPr lang="pl-PL" b="1" dirty="0">
                <a:solidFill>
                  <a:srgbClr val="414241"/>
                </a:solidFill>
              </a:rPr>
              <a:t>zawodowej osób po </a:t>
            </a:r>
            <a:r>
              <a:rPr lang="pl-PL" b="1" dirty="0" smtClean="0">
                <a:solidFill>
                  <a:srgbClr val="414241"/>
                </a:solidFill>
              </a:rPr>
              <a:t>30</a:t>
            </a:r>
            <a:r>
              <a:rPr lang="pl-PL" b="1" dirty="0">
                <a:solidFill>
                  <a:srgbClr val="414241"/>
                </a:solidFill>
              </a:rPr>
              <a:t> </a:t>
            </a:r>
            <a:r>
              <a:rPr lang="pl-PL" b="1" dirty="0" smtClean="0">
                <a:solidFill>
                  <a:srgbClr val="414241"/>
                </a:solidFill>
              </a:rPr>
              <a:t>r.ż.</a:t>
            </a:r>
          </a:p>
          <a:p>
            <a:pPr marL="342900" indent="-342900" algn="ctr">
              <a:lnSpc>
                <a:spcPct val="115000"/>
              </a:lnSpc>
              <a:spcBef>
                <a:spcPts val="0"/>
              </a:spcBef>
            </a:pPr>
            <a:r>
              <a:rPr lang="pl-PL" sz="3600" b="1" dirty="0" smtClean="0">
                <a:solidFill>
                  <a:srgbClr val="314F8B"/>
                </a:solidFill>
              </a:rPr>
              <a:t>81,5 </a:t>
            </a:r>
            <a:r>
              <a:rPr lang="pl-PL" sz="3600" b="1" dirty="0">
                <a:solidFill>
                  <a:srgbClr val="314F8B"/>
                </a:solidFill>
              </a:rPr>
              <a:t>mln zł </a:t>
            </a:r>
            <a:r>
              <a:rPr lang="pl-PL" b="1" dirty="0" smtClean="0">
                <a:solidFill>
                  <a:srgbClr val="414241"/>
                </a:solidFill>
              </a:rPr>
              <a:t>dla osób </a:t>
            </a:r>
            <a:r>
              <a:rPr lang="pl-PL" b="1" dirty="0">
                <a:solidFill>
                  <a:srgbClr val="414241"/>
                </a:solidFill>
              </a:rPr>
              <a:t>zagrożonych zwolnieniami i zwolnionych z </a:t>
            </a:r>
            <a:r>
              <a:rPr lang="pl-PL" b="1" dirty="0" smtClean="0">
                <a:solidFill>
                  <a:srgbClr val="414241"/>
                </a:solidFill>
              </a:rPr>
              <a:t>pracy</a:t>
            </a:r>
          </a:p>
          <a:p>
            <a:pPr marL="342900" indent="-342900" algn="ctr">
              <a:lnSpc>
                <a:spcPct val="115000"/>
              </a:lnSpc>
              <a:spcBef>
                <a:spcPts val="0"/>
              </a:spcBef>
            </a:pPr>
            <a:r>
              <a:rPr lang="pl-PL" sz="3600" b="1" dirty="0">
                <a:solidFill>
                  <a:srgbClr val="314F8B"/>
                </a:solidFill>
              </a:rPr>
              <a:t>12 mln zł </a:t>
            </a:r>
            <a:r>
              <a:rPr lang="pl-PL" b="1" dirty="0">
                <a:solidFill>
                  <a:srgbClr val="414241"/>
                </a:solidFill>
              </a:rPr>
              <a:t>na tworzenie miejsc opieki nad dziećmi do lat 3</a:t>
            </a:r>
            <a:endParaRPr lang="pl-PL" b="1" dirty="0" smtClean="0">
              <a:solidFill>
                <a:srgbClr val="414241"/>
              </a:solidFill>
            </a:endParaRP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b="1" dirty="0">
                <a:solidFill>
                  <a:srgbClr val="414241"/>
                </a:solidFill>
              </a:rPr>
              <a:t>Program „</a:t>
            </a:r>
            <a:r>
              <a:rPr lang="pl-PL" b="1" dirty="0" smtClean="0">
                <a:solidFill>
                  <a:srgbClr val="414241"/>
                </a:solidFill>
              </a:rPr>
              <a:t>Konserwator” </a:t>
            </a:r>
            <a:r>
              <a:rPr lang="pl-PL" dirty="0" smtClean="0">
                <a:solidFill>
                  <a:srgbClr val="414241"/>
                </a:solidFill>
              </a:rPr>
              <a:t>– w 2017 r. 1 </a:t>
            </a:r>
            <a:r>
              <a:rPr lang="pl-PL" dirty="0">
                <a:solidFill>
                  <a:srgbClr val="414241"/>
                </a:solidFill>
              </a:rPr>
              <a:t>337 600 </a:t>
            </a:r>
            <a:r>
              <a:rPr lang="pl-PL" dirty="0" smtClean="0">
                <a:solidFill>
                  <a:srgbClr val="414241"/>
                </a:solidFill>
              </a:rPr>
              <a:t>zł </a:t>
            </a:r>
          </a:p>
          <a:p>
            <a:pPr mar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b="1" dirty="0" smtClean="0">
                <a:solidFill>
                  <a:srgbClr val="414241"/>
                </a:solidFill>
              </a:rPr>
              <a:t>Program </a:t>
            </a:r>
            <a:r>
              <a:rPr lang="pl-PL" b="1" dirty="0">
                <a:solidFill>
                  <a:srgbClr val="414241"/>
                </a:solidFill>
              </a:rPr>
              <a:t>„Gwarancja 40+”</a:t>
            </a:r>
            <a:r>
              <a:rPr lang="pl-PL" dirty="0">
                <a:solidFill>
                  <a:srgbClr val="414241"/>
                </a:solidFill>
              </a:rPr>
              <a:t> – w 2017 r. 540 000 zł </a:t>
            </a:r>
          </a:p>
          <a:p>
            <a:pPr marL="0" lv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b="1" dirty="0">
                <a:solidFill>
                  <a:srgbClr val="414241"/>
                </a:solidFill>
              </a:rPr>
              <a:t>Program Firma+1</a:t>
            </a:r>
            <a:r>
              <a:rPr lang="pl-PL" dirty="0">
                <a:solidFill>
                  <a:srgbClr val="414241"/>
                </a:solidFill>
              </a:rPr>
              <a:t> </a:t>
            </a:r>
            <a:r>
              <a:rPr lang="pl-PL" dirty="0" smtClean="0">
                <a:solidFill>
                  <a:srgbClr val="414241"/>
                </a:solidFill>
              </a:rPr>
              <a:t>– </a:t>
            </a:r>
            <a:r>
              <a:rPr lang="pl-PL" dirty="0" smtClean="0"/>
              <a:t>w </a:t>
            </a:r>
            <a:r>
              <a:rPr lang="pl-PL" dirty="0"/>
              <a:t>2017 r. </a:t>
            </a:r>
            <a:r>
              <a:rPr lang="pl-PL" dirty="0" smtClean="0"/>
              <a:t> </a:t>
            </a:r>
            <a:r>
              <a:rPr lang="pl-PL" dirty="0"/>
              <a:t>2 604 000 </a:t>
            </a:r>
            <a:r>
              <a:rPr lang="pl-PL" dirty="0" smtClean="0"/>
              <a:t>zł</a:t>
            </a:r>
          </a:p>
          <a:p>
            <a:pPr mar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b="1" dirty="0">
                <a:solidFill>
                  <a:srgbClr val="414241"/>
                </a:solidFill>
              </a:rPr>
              <a:t>Kierunek Kariera </a:t>
            </a:r>
            <a:r>
              <a:rPr lang="pl-PL" b="1" dirty="0" smtClean="0">
                <a:solidFill>
                  <a:srgbClr val="414241"/>
                </a:solidFill>
              </a:rPr>
              <a:t>– </a:t>
            </a:r>
            <a:r>
              <a:rPr lang="pl-PL" dirty="0" smtClean="0"/>
              <a:t>94 </a:t>
            </a:r>
            <a:r>
              <a:rPr lang="pl-PL" dirty="0"/>
              <a:t>mln zł (</a:t>
            </a:r>
            <a:r>
              <a:rPr lang="pl-PL" dirty="0" smtClean="0"/>
              <a:t>2016-2023)</a:t>
            </a:r>
            <a:endParaRPr lang="pl-PL" b="1" dirty="0">
              <a:solidFill>
                <a:srgbClr val="414241"/>
              </a:solidFill>
            </a:endParaRPr>
          </a:p>
          <a:p>
            <a:pPr marL="0" lv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endParaRPr lang="pl-PL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69" name="Shape 3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0425" y="1810800"/>
            <a:ext cx="2201251" cy="220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Shape 374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375" name="Shape 375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6" name="Shape 37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xfrm>
            <a:off x="526625" y="4065375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Edukacja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endParaRPr sz="600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378" name="Shape 378"/>
          <p:cNvPicPr preferRelativeResize="0"/>
          <p:nvPr/>
        </p:nvPicPr>
        <p:blipFill rotWithShape="1">
          <a:blip r:embed="rId5">
            <a:alphaModFix/>
          </a:blip>
          <a:srcRect l="22111" r="14892"/>
          <a:stretch/>
        </p:blipFill>
        <p:spPr>
          <a:xfrm>
            <a:off x="6830550" y="664175"/>
            <a:ext cx="5553855" cy="829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Shape 37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Edukacja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508000" y="5207000"/>
            <a:ext cx="12093000" cy="48040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algn="ctr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sz="3600" b="1" dirty="0">
                <a:solidFill>
                  <a:srgbClr val="414241"/>
                </a:solidFill>
              </a:rPr>
              <a:t>Modernizacja Kształcenia Zawodowego</a:t>
            </a:r>
            <a:r>
              <a:rPr lang="pl-PL" sz="3000" b="1" dirty="0">
                <a:solidFill>
                  <a:srgbClr val="414241"/>
                </a:solidFill>
              </a:rPr>
              <a:t> </a:t>
            </a:r>
            <a:r>
              <a:rPr lang="pl-PL" sz="1800" dirty="0">
                <a:solidFill>
                  <a:srgbClr val="414241"/>
                </a:solidFill>
              </a:rPr>
              <a:t/>
            </a:r>
            <a:br>
              <a:rPr lang="pl-PL" sz="1800" dirty="0">
                <a:solidFill>
                  <a:srgbClr val="414241"/>
                </a:solidFill>
              </a:rPr>
            </a:br>
            <a:r>
              <a:rPr lang="pl-PL" sz="2000" dirty="0" smtClean="0">
                <a:solidFill>
                  <a:srgbClr val="414241"/>
                </a:solidFill>
              </a:rPr>
              <a:t>Łącznie </a:t>
            </a:r>
            <a:r>
              <a:rPr lang="pl-PL" sz="2000" dirty="0">
                <a:solidFill>
                  <a:srgbClr val="414241"/>
                </a:solidFill>
              </a:rPr>
              <a:t>w latach 2016-2021 wsparcie wyniesie </a:t>
            </a:r>
            <a:r>
              <a:rPr lang="pl-PL" sz="3000" b="1" dirty="0">
                <a:solidFill>
                  <a:srgbClr val="6CB333"/>
                </a:solidFill>
              </a:rPr>
              <a:t>300 mln zł</a:t>
            </a:r>
            <a:r>
              <a:rPr lang="pl-PL" sz="2000" dirty="0">
                <a:solidFill>
                  <a:srgbClr val="414241"/>
                </a:solidFill>
              </a:rPr>
              <a:t>.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indent="-69850" algn="ctr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None/>
            </a:pPr>
            <a:r>
              <a:rPr lang="pl-PL" sz="3200" b="1" dirty="0" smtClean="0">
                <a:solidFill>
                  <a:srgbClr val="414241"/>
                </a:solidFill>
              </a:rPr>
              <a:t>Małopolska Chmura Edukacyjna</a:t>
            </a:r>
            <a:r>
              <a:rPr lang="pl-PL" sz="1600" dirty="0">
                <a:solidFill>
                  <a:srgbClr val="414241"/>
                </a:solidFill>
              </a:rPr>
              <a:t/>
            </a:r>
            <a:br>
              <a:rPr lang="pl-PL" sz="1600" dirty="0">
                <a:solidFill>
                  <a:srgbClr val="414241"/>
                </a:solidFill>
              </a:rPr>
            </a:br>
            <a:r>
              <a:rPr lang="pl-PL" sz="3000" b="1" dirty="0" smtClean="0">
                <a:solidFill>
                  <a:srgbClr val="8EC045"/>
                </a:solidFill>
              </a:rPr>
              <a:t>24 tys. </a:t>
            </a:r>
            <a:r>
              <a:rPr lang="pl-PL" sz="2000" dirty="0" smtClean="0">
                <a:solidFill>
                  <a:srgbClr val="414241"/>
                </a:solidFill>
              </a:rPr>
              <a:t>uczniów ze </a:t>
            </a:r>
            <a:r>
              <a:rPr lang="pl-PL" sz="3000" b="1" dirty="0" smtClean="0">
                <a:solidFill>
                  <a:srgbClr val="8EC045"/>
                </a:solidFill>
              </a:rPr>
              <a:t>130 </a:t>
            </a:r>
            <a:r>
              <a:rPr lang="pl-PL" sz="2000" dirty="0" smtClean="0">
                <a:solidFill>
                  <a:srgbClr val="414241"/>
                </a:solidFill>
              </a:rPr>
              <a:t>szkół średnich, </a:t>
            </a:r>
            <a:r>
              <a:rPr lang="pl-PL" sz="3000" b="1" dirty="0" smtClean="0">
                <a:solidFill>
                  <a:srgbClr val="8EC045"/>
                </a:solidFill>
              </a:rPr>
              <a:t>9</a:t>
            </a:r>
            <a:r>
              <a:rPr lang="pl-PL" sz="2000" dirty="0" smtClean="0">
                <a:solidFill>
                  <a:srgbClr val="414241"/>
                </a:solidFill>
              </a:rPr>
              <a:t> uczelni wyższych</a:t>
            </a:r>
            <a:endParaRPr lang="pl-PL" sz="2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2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86" name="Shape 3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6975" y="1093775"/>
            <a:ext cx="2802749" cy="280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Edukacja</a:t>
            </a:r>
          </a:p>
        </p:txBody>
      </p:sp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918050" y="7217875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srgbClr val="414241"/>
                </a:solidFill>
              </a:rPr>
              <a:t/>
            </a:r>
            <a:br>
              <a:rPr lang="pl-PL" sz="3600" b="1" dirty="0">
                <a:solidFill>
                  <a:srgbClr val="414241"/>
                </a:solidFill>
              </a:rPr>
            </a:br>
            <a:r>
              <a:rPr lang="pl-PL" sz="3600" b="1" dirty="0">
                <a:solidFill>
                  <a:srgbClr val="414241"/>
                </a:solidFill>
              </a:rPr>
              <a:t>Małopolskie Centrum Nauki</a:t>
            </a:r>
            <a:r>
              <a:rPr lang="pl-PL" sz="1800" dirty="0">
                <a:solidFill>
                  <a:srgbClr val="414241"/>
                </a:solidFill>
              </a:rPr>
              <a:t/>
            </a:r>
            <a:br>
              <a:rPr lang="pl-PL" sz="1800" dirty="0">
                <a:solidFill>
                  <a:srgbClr val="414241"/>
                </a:solidFill>
              </a:rPr>
            </a:br>
            <a:r>
              <a:rPr lang="pl-PL" dirty="0">
                <a:solidFill>
                  <a:srgbClr val="414241"/>
                </a:solidFill>
              </a:rPr>
              <a:t>S</a:t>
            </a:r>
            <a:r>
              <a:rPr lang="pl-PL" dirty="0" smtClean="0">
                <a:solidFill>
                  <a:srgbClr val="414241"/>
                </a:solidFill>
              </a:rPr>
              <a:t>zacunkowy </a:t>
            </a:r>
            <a:r>
              <a:rPr lang="pl-PL" dirty="0">
                <a:solidFill>
                  <a:srgbClr val="414241"/>
                </a:solidFill>
              </a:rPr>
              <a:t>koszt </a:t>
            </a:r>
            <a:r>
              <a:rPr lang="pl-PL" b="1" dirty="0">
                <a:solidFill>
                  <a:srgbClr val="6CB333"/>
                </a:solidFill>
              </a:rPr>
              <a:t>ok. 120 mln </a:t>
            </a:r>
            <a:r>
              <a:rPr lang="pl-PL" b="1" dirty="0" smtClean="0">
                <a:solidFill>
                  <a:srgbClr val="6CB333"/>
                </a:solidFill>
              </a:rPr>
              <a:t>zł. </a:t>
            </a:r>
            <a:r>
              <a:rPr lang="pl-PL" dirty="0" smtClean="0">
                <a:solidFill>
                  <a:schemeClr val="tx1"/>
                </a:solidFill>
              </a:rPr>
              <a:t>Realizacja do 2022 r.</a:t>
            </a:r>
            <a:endParaRPr lang="pl-PL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b="1" dirty="0">
              <a:solidFill>
                <a:srgbClr val="6CB33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000" b="1" dirty="0">
                <a:solidFill>
                  <a:srgbClr val="414241"/>
                </a:solidFill>
              </a:rPr>
              <a:t>SMS w Zakopanem</a:t>
            </a: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pl-PL" dirty="0" smtClean="0">
                <a:solidFill>
                  <a:srgbClr val="414241"/>
                </a:solidFill>
              </a:rPr>
              <a:t>Nowoczesny kompleks sportowy dla uczniów – </a:t>
            </a:r>
            <a:r>
              <a:rPr lang="pl-PL" b="1" dirty="0" smtClean="0">
                <a:solidFill>
                  <a:srgbClr val="6CB333"/>
                </a:solidFill>
              </a:rPr>
              <a:t>14 </a:t>
            </a:r>
            <a:r>
              <a:rPr lang="pl-PL" b="1" dirty="0">
                <a:solidFill>
                  <a:srgbClr val="6CB333"/>
                </a:solidFill>
              </a:rPr>
              <a:t>mln zł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393" name="Shape 3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6975" y="1093775"/>
            <a:ext cx="2802749" cy="280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Shape 398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399" name="Shape 399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Shape 40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1" name="Shape 401"/>
          <p:cNvSpPr txBox="1">
            <a:spLocks noGrp="1"/>
          </p:cNvSpPr>
          <p:nvPr>
            <p:ph type="title"/>
          </p:nvPr>
        </p:nvSpPr>
        <p:spPr>
          <a:xfrm>
            <a:off x="526625" y="4065375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Budżet 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obywatelski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endParaRPr sz="600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402" name="Shape 402"/>
          <p:cNvPicPr preferRelativeResize="0"/>
          <p:nvPr/>
        </p:nvPicPr>
        <p:blipFill rotWithShape="1">
          <a:blip r:embed="rId5">
            <a:alphaModFix/>
          </a:blip>
          <a:srcRect l="20502" r="34858"/>
          <a:stretch/>
        </p:blipFill>
        <p:spPr>
          <a:xfrm>
            <a:off x="6835300" y="649050"/>
            <a:ext cx="5553852" cy="829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Shape 40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Budżet obywatelski</a:t>
            </a:r>
          </a:p>
        </p:txBody>
      </p:sp>
      <p:sp>
        <p:nvSpPr>
          <p:cNvPr id="409" name="Shape 409"/>
          <p:cNvSpPr txBox="1">
            <a:spLocks noGrp="1"/>
          </p:cNvSpPr>
          <p:nvPr>
            <p:ph type="body" idx="1"/>
          </p:nvPr>
        </p:nvSpPr>
        <p:spPr>
          <a:xfrm>
            <a:off x="952100" y="7788675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000" b="1" dirty="0">
                <a:solidFill>
                  <a:srgbClr val="414241"/>
                </a:solidFill>
              </a:rPr>
              <a:t>swoje głosy oddało aż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9600" b="1" dirty="0">
                <a:solidFill>
                  <a:srgbClr val="29B5EA"/>
                </a:solidFill>
              </a:rPr>
              <a:t>176 683 osób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000" b="1" dirty="0">
                <a:solidFill>
                  <a:srgbClr val="414241"/>
                </a:solidFill>
              </a:rPr>
              <a:t> to o </a:t>
            </a:r>
            <a:r>
              <a:rPr lang="pl-PL" sz="4500" b="1" dirty="0" smtClean="0">
                <a:solidFill>
                  <a:srgbClr val="414241"/>
                </a:solidFill>
              </a:rPr>
              <a:t>120% </a:t>
            </a:r>
            <a:r>
              <a:rPr lang="pl-PL" sz="3000" b="1" dirty="0">
                <a:solidFill>
                  <a:srgbClr val="414241"/>
                </a:solidFill>
              </a:rPr>
              <a:t>więcej niż rok temu</a:t>
            </a: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4800" b="1" dirty="0">
              <a:solidFill>
                <a:srgbClr val="29B5EA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410" name="Shape 4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7667" y="2026575"/>
            <a:ext cx="3512310" cy="35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Shape 4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8440" y="2026575"/>
            <a:ext cx="3512310" cy="35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Shape 4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5100" y="2026575"/>
            <a:ext cx="3512310" cy="35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Budżet obywatelski</a:t>
            </a:r>
          </a:p>
        </p:txBody>
      </p:sp>
      <p:sp>
        <p:nvSpPr>
          <p:cNvPr id="429" name="Shape 429"/>
          <p:cNvSpPr txBox="1">
            <a:spLocks noGrp="1"/>
          </p:cNvSpPr>
          <p:nvPr>
            <p:ph type="body" idx="1"/>
          </p:nvPr>
        </p:nvSpPr>
        <p:spPr>
          <a:xfrm>
            <a:off x="3366750" y="8171800"/>
            <a:ext cx="11100600" cy="3163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000" b="1" dirty="0">
                <a:solidFill>
                  <a:srgbClr val="29B5EA"/>
                </a:solidFill>
              </a:rPr>
              <a:t>8 mln zł </a:t>
            </a:r>
            <a:r>
              <a:rPr lang="pl-PL" sz="4000" b="1" dirty="0">
                <a:solidFill>
                  <a:srgbClr val="414241"/>
                </a:solidFill>
              </a:rPr>
              <a:t>do </a:t>
            </a:r>
            <a:r>
              <a:rPr lang="pl-PL" sz="4000" b="1" dirty="0" smtClean="0">
                <a:solidFill>
                  <a:srgbClr val="414241"/>
                </a:solidFill>
              </a:rPr>
              <a:t>podziału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000" b="1" dirty="0" smtClean="0">
                <a:solidFill>
                  <a:srgbClr val="24B5EA"/>
                </a:solidFill>
              </a:rPr>
              <a:t>46</a:t>
            </a:r>
            <a:r>
              <a:rPr lang="pl-PL" sz="4000" b="1" dirty="0" smtClean="0">
                <a:solidFill>
                  <a:srgbClr val="414241"/>
                </a:solidFill>
              </a:rPr>
              <a:t> projektów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000" b="1" dirty="0" smtClean="0">
                <a:solidFill>
                  <a:srgbClr val="414241"/>
                </a:solidFill>
              </a:rPr>
              <a:t>Realizacja w </a:t>
            </a:r>
            <a:r>
              <a:rPr lang="pl-PL" sz="4000" b="1" dirty="0" smtClean="0">
                <a:solidFill>
                  <a:srgbClr val="24B5EA"/>
                </a:solidFill>
              </a:rPr>
              <a:t>2018 i 2019 r.</a:t>
            </a:r>
            <a:endParaRPr lang="pl-PL" sz="4000" b="1" dirty="0">
              <a:solidFill>
                <a:srgbClr val="24B5EA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4800" b="1" dirty="0">
              <a:solidFill>
                <a:srgbClr val="29B5EA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430" name="Shape 4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900" y="2455900"/>
            <a:ext cx="1961400" cy="196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Shape 4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6312" y="2836012"/>
            <a:ext cx="3531174" cy="353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Shape 4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3025" y="2455900"/>
            <a:ext cx="2082600" cy="20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Shape 4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8550" y="5734875"/>
            <a:ext cx="1885700" cy="188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Shape 453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454" name="Shape 454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5" name="Shape 45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6" name="Shape 456"/>
          <p:cNvSpPr txBox="1">
            <a:spLocks noGrp="1"/>
          </p:cNvSpPr>
          <p:nvPr>
            <p:ph type="title"/>
          </p:nvPr>
        </p:nvSpPr>
        <p:spPr>
          <a:xfrm>
            <a:off x="526625" y="4065375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Kultura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endParaRPr sz="600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457" name="Shape 457"/>
          <p:cNvPicPr preferRelativeResize="0"/>
          <p:nvPr/>
        </p:nvPicPr>
        <p:blipFill rotWithShape="1">
          <a:blip r:embed="rId5">
            <a:alphaModFix/>
          </a:blip>
          <a:srcRect l="9391" r="40362"/>
          <a:stretch/>
        </p:blipFill>
        <p:spPr>
          <a:xfrm>
            <a:off x="6830550" y="664175"/>
            <a:ext cx="5553853" cy="829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Shape 4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/>
          <p:nvPr/>
        </p:nvSpPr>
        <p:spPr>
          <a:xfrm>
            <a:off x="1582101" y="785349"/>
            <a:ext cx="7200900" cy="50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Roboto"/>
              <a:buNone/>
            </a:pPr>
            <a:r>
              <a:rPr lang="pl-PL" sz="2400" b="1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Najlepsza Frekwencja w 2017 roku</a:t>
            </a:r>
          </a:p>
          <a:p>
            <a:pPr marL="0" marR="0" lvl="0" indent="-152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Roboto"/>
              <a:buNone/>
            </a:pPr>
            <a:r>
              <a:rPr lang="pl-PL" sz="2400" b="1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w wojewódzkich instytucjach:</a:t>
            </a:r>
          </a:p>
        </p:txBody>
      </p:sp>
      <p:pic>
        <p:nvPicPr>
          <p:cNvPr id="464" name="Shape 4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498" y="684991"/>
            <a:ext cx="615605" cy="226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Shape 4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635000"/>
            <a:ext cx="3051487" cy="4191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6" name="Shape 466"/>
          <p:cNvGraphicFramePr/>
          <p:nvPr>
            <p:extLst>
              <p:ext uri="{D42A27DB-BD31-4B8C-83A1-F6EECF244321}">
                <p14:modId xmlns:p14="http://schemas.microsoft.com/office/powerpoint/2010/main" val="312762433"/>
              </p:ext>
            </p:extLst>
          </p:nvPr>
        </p:nvGraphicFramePr>
        <p:xfrm>
          <a:off x="1582099" y="2735146"/>
          <a:ext cx="10081325" cy="6486548"/>
        </p:xfrm>
        <a:graphic>
          <a:graphicData uri="http://schemas.openxmlformats.org/drawingml/2006/table">
            <a:tbl>
              <a:tblPr>
                <a:noFill/>
                <a:tableStyleId>{5527CF07-50F7-44F8-99F8-40B750FC1118}</a:tableStyleId>
              </a:tblPr>
              <a:tblGrid>
                <a:gridCol w="7012825"/>
                <a:gridCol w="3068500"/>
              </a:tblGrid>
              <a:tr h="8250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None/>
                      </a:pPr>
                      <a:r>
                        <a:rPr lang="pl-PL" sz="1600" b="1" dirty="0">
                          <a:solidFill>
                            <a:srgbClr val="E32586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instytucja kultury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pl-PL" sz="1600" b="1">
                          <a:solidFill>
                            <a:srgbClr val="E32586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przewidywana liczba odbiorców</a:t>
                      </a:r>
                    </a:p>
                    <a:p>
                      <a:pPr marL="0" marR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pl-PL" sz="1600" b="1">
                          <a:solidFill>
                            <a:srgbClr val="E32586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– frekwencja 2017r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086">
                <a:tc>
                  <a:txBody>
                    <a:bodyPr/>
                    <a:lstStyle/>
                    <a:p>
                      <a:pPr marL="0" lvl="0" indent="-69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SzPts val="1100"/>
                        <a:buNone/>
                      </a:pPr>
                      <a:endParaRPr lang="pl-PL" sz="1800" b="1" dirty="0">
                        <a:solidFill>
                          <a:srgbClr val="414241"/>
                        </a:solidFill>
                      </a:endParaRP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endParaRPr lang="pl-PL" sz="2400" b="1" dirty="0">
                        <a:solidFill>
                          <a:srgbClr val="41424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086">
                <a:tc>
                  <a:txBody>
                    <a:bodyPr/>
                    <a:lstStyle/>
                    <a:p>
                      <a:pPr marL="0" lvl="0" indent="-69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SzPts val="1100"/>
                        <a:buNone/>
                      </a:pPr>
                      <a:r>
                        <a:rPr lang="pl-PL" sz="1800" b="1" dirty="0">
                          <a:solidFill>
                            <a:srgbClr val="414241"/>
                          </a:solidFill>
                        </a:rPr>
                        <a:t>Wojewódzka Biblioteka Publiczna w Krakowie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pl-PL" sz="24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522 560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5891">
                <a:tc>
                  <a:txBody>
                    <a:bodyPr/>
                    <a:lstStyle/>
                    <a:p>
                      <a:pPr marL="0" lvl="0" indent="-69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SzPts val="1100"/>
                        <a:buNone/>
                      </a:pPr>
                      <a:r>
                        <a:rPr lang="pl-PL" sz="18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Małopolskie Centrum Kultury SOKÓŁ w Nowym Sączu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pl-PL" sz="24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335 416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399">
                <a:tc>
                  <a:txBody>
                    <a:bodyPr/>
                    <a:lstStyle/>
                    <a:p>
                      <a:pPr marL="0" lvl="0" indent="-69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SzPts val="1100"/>
                        <a:buNone/>
                      </a:pPr>
                      <a:r>
                        <a:rPr lang="pl-PL" sz="18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Małopolski Instytut Kultury w Krakowie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pl-PL" sz="24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227 005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48">
                <a:tc>
                  <a:txBody>
                    <a:bodyPr/>
                    <a:lstStyle/>
                    <a:p>
                      <a:pPr marL="0" lvl="0" indent="-69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SzPts val="1100"/>
                        <a:buNone/>
                      </a:pPr>
                      <a:r>
                        <a:rPr lang="pl-PL" sz="18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Centrum Sztuki Mościce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C9C3BA">
                          <a:alpha val="0"/>
                        </a:srgb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-69850" rtl="0"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l-PL" sz="24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174 717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859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l-PL" sz="1800" b="1">
                          <a:solidFill>
                            <a:srgbClr val="414241"/>
                          </a:solidFill>
                        </a:rPr>
                        <a:t>Teatr im. Juliusza Słowackiego w Krakowie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C9C3BA">
                          <a:alpha val="0"/>
                        </a:srgb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pl-PL" sz="24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144 600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859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l-PL" sz="18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Ośrodek Dokumentacji Sztuki Tadeusza Kantora </a:t>
                      </a:r>
                      <a:br>
                        <a:rPr lang="pl-PL" sz="18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</a:br>
                      <a:r>
                        <a:rPr lang="pl-PL" sz="1800" b="1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CRICOTEKA w Krakowie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C9C3BA">
                          <a:alpha val="0"/>
                        </a:srgb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pl-PL" sz="2400" b="1" dirty="0">
                          <a:solidFill>
                            <a:srgbClr val="41424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37 255</a:t>
                      </a:r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9847F">
                          <a:alpha val="0"/>
                        </a:srgbClr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Kultura – programy </a:t>
            </a:r>
          </a:p>
        </p:txBody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952150" y="7660950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>
              <a:spcBef>
                <a:spcPts val="1500"/>
              </a:spcBef>
              <a:spcAft>
                <a:spcPts val="1700"/>
              </a:spcAft>
              <a:buNone/>
            </a:pPr>
            <a:r>
              <a:rPr lang="pl-PL" sz="3200" b="1" dirty="0">
                <a:solidFill>
                  <a:srgbClr val="E42386"/>
                </a:solidFill>
              </a:rPr>
              <a:t>52,5 mln </a:t>
            </a:r>
            <a:r>
              <a:rPr lang="pl-PL" sz="3200" b="1" dirty="0" smtClean="0">
                <a:solidFill>
                  <a:srgbClr val="E42386"/>
                </a:solidFill>
              </a:rPr>
              <a:t>zł </a:t>
            </a:r>
            <a:r>
              <a:rPr lang="pl-PL" sz="3200" dirty="0" smtClean="0"/>
              <a:t>z RPO WM – na m.in. digitalizację zbiorów, </a:t>
            </a:r>
            <a:r>
              <a:rPr lang="pl-PL" sz="3200" dirty="0"/>
              <a:t>Zamek Lipowiec, Ośrodek Dziedzictwa Kultury </a:t>
            </a:r>
            <a:r>
              <a:rPr lang="pl-PL" sz="3200" dirty="0" smtClean="0"/>
              <a:t>Niematerialnej i Małopolską Szkołę </a:t>
            </a:r>
            <a:r>
              <a:rPr lang="pl-PL" sz="3200" dirty="0"/>
              <a:t>Tradycji. </a:t>
            </a:r>
            <a:endParaRPr lang="pl-PL" sz="3200" dirty="0" smtClean="0"/>
          </a:p>
          <a:p>
            <a:pPr marL="0" lvl="0" indent="0" algn="ctr">
              <a:spcBef>
                <a:spcPts val="1500"/>
              </a:spcBef>
              <a:spcAft>
                <a:spcPts val="1700"/>
              </a:spcAft>
              <a:buNone/>
            </a:pPr>
            <a:r>
              <a:rPr lang="pl-PL" sz="3200" b="1" dirty="0">
                <a:solidFill>
                  <a:srgbClr val="E42386"/>
                </a:solidFill>
              </a:rPr>
              <a:t>57 mln </a:t>
            </a:r>
            <a:r>
              <a:rPr lang="pl-PL" sz="3200" b="1" dirty="0" smtClean="0">
                <a:solidFill>
                  <a:srgbClr val="E42386"/>
                </a:solidFill>
              </a:rPr>
              <a:t>zł </a:t>
            </a:r>
            <a:r>
              <a:rPr lang="pl-PL" sz="3200" dirty="0" smtClean="0"/>
              <a:t>z POIŚ – na m.in. </a:t>
            </a:r>
            <a:r>
              <a:rPr lang="pl-PL" sz="3200" dirty="0" err="1" smtClean="0"/>
              <a:t>Skansenovą</a:t>
            </a:r>
            <a:r>
              <a:rPr lang="pl-PL" sz="3200" dirty="0" smtClean="0"/>
              <a:t>, </a:t>
            </a:r>
            <a:r>
              <a:rPr lang="pl-PL" sz="3200" dirty="0" smtClean="0"/>
              <a:t>remont Filharmonii Krakowskiej, doposażenie Teatru im. J. Słowackiego.</a:t>
            </a:r>
            <a:endParaRPr lang="pl-PL" sz="3000" b="1" dirty="0" smtClean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 b="1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473" name="Shape 4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2550" y="1630125"/>
            <a:ext cx="2499400" cy="24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 dirty="0">
                <a:latin typeface="Roboto"/>
                <a:ea typeface="Roboto"/>
                <a:cs typeface="Roboto"/>
                <a:sym typeface="Roboto"/>
              </a:rPr>
              <a:t>Kultura</a:t>
            </a:r>
          </a:p>
        </p:txBody>
      </p:sp>
      <p:sp>
        <p:nvSpPr>
          <p:cNvPr id="479" name="Shape 479"/>
          <p:cNvSpPr txBox="1">
            <a:spLocks noGrp="1"/>
          </p:cNvSpPr>
          <p:nvPr>
            <p:ph type="body" idx="1"/>
          </p:nvPr>
        </p:nvSpPr>
        <p:spPr>
          <a:xfrm>
            <a:off x="952100" y="8283150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600" b="1" dirty="0">
              <a:solidFill>
                <a:srgbClr val="41424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800" b="1" dirty="0">
                <a:solidFill>
                  <a:srgbClr val="414241"/>
                </a:solidFill>
              </a:rPr>
              <a:t>Małopolska. Kultura wrażliwa </a:t>
            </a:r>
            <a:endParaRPr lang="pl-PL" sz="4800" b="1" dirty="0" smtClean="0">
              <a:solidFill>
                <a:srgbClr val="41424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endParaRPr lang="pl-PL" sz="4800" b="1" dirty="0" smtClean="0">
              <a:solidFill>
                <a:srgbClr val="41424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000" dirty="0" smtClean="0">
                <a:solidFill>
                  <a:srgbClr val="414241"/>
                </a:solidFill>
              </a:rPr>
              <a:t>- certyfikaty dla </a:t>
            </a:r>
            <a:r>
              <a:rPr lang="pl-PL" sz="3000" b="1" dirty="0" smtClean="0">
                <a:solidFill>
                  <a:srgbClr val="E42386"/>
                </a:solidFill>
              </a:rPr>
              <a:t>22</a:t>
            </a:r>
            <a:r>
              <a:rPr lang="pl-PL" sz="3000" dirty="0" smtClean="0">
                <a:solidFill>
                  <a:srgbClr val="414241"/>
                </a:solidFill>
              </a:rPr>
              <a:t> wojewódzkich instytucji dostosowanych do potrzeb osób niepełnosprawnych</a:t>
            </a:r>
            <a:endParaRPr lang="pl-PL" sz="3000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pl-PL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endParaRPr lang="pl-PL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480" name="Shape 4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8325" y="1820525"/>
            <a:ext cx="2308125" cy="230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pl-PL" sz="4000" dirty="0"/>
              <a:t>Targi Dobroczynności </a:t>
            </a:r>
            <a:r>
              <a:rPr lang="pl-PL" sz="4000" dirty="0" err="1"/>
              <a:t>Veritatis</a:t>
            </a:r>
            <a:r>
              <a:rPr lang="pl-PL" sz="4000" dirty="0"/>
              <a:t> Splendor</a:t>
            </a:r>
            <a:br>
              <a:rPr lang="pl-PL" sz="4000" dirty="0"/>
            </a:br>
            <a:endParaRPr lang="pl-PL" sz="379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9" name="Shape 479"/>
          <p:cNvSpPr txBox="1">
            <a:spLocks noGrp="1"/>
          </p:cNvSpPr>
          <p:nvPr>
            <p:ph type="body" idx="1"/>
          </p:nvPr>
        </p:nvSpPr>
        <p:spPr>
          <a:xfrm>
            <a:off x="952100" y="6293712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600" b="1" dirty="0">
              <a:solidFill>
                <a:srgbClr val="41424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000" b="1" dirty="0" smtClean="0">
                <a:solidFill>
                  <a:srgbClr val="E42285"/>
                </a:solidFill>
              </a:rPr>
              <a:t>44</a:t>
            </a:r>
            <a:r>
              <a:rPr lang="pl-PL" sz="3000" b="1" dirty="0" smtClean="0">
                <a:solidFill>
                  <a:srgbClr val="414241"/>
                </a:solidFill>
              </a:rPr>
              <a:t> </a:t>
            </a:r>
            <a:r>
              <a:rPr lang="pl-PL" sz="3000" dirty="0" smtClean="0">
                <a:solidFill>
                  <a:srgbClr val="414241"/>
                </a:solidFill>
              </a:rPr>
              <a:t>organizacje z całego świata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endParaRPr lang="pl-PL" sz="3000" dirty="0" smtClean="0">
              <a:solidFill>
                <a:srgbClr val="41424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3000" dirty="0" smtClean="0">
                <a:solidFill>
                  <a:srgbClr val="414241"/>
                </a:solidFill>
              </a:rPr>
              <a:t>Ogłoszenie </a:t>
            </a:r>
            <a:r>
              <a:rPr lang="pl-PL" sz="3000" b="1" dirty="0" smtClean="0">
                <a:solidFill>
                  <a:srgbClr val="414241"/>
                </a:solidFill>
              </a:rPr>
              <a:t>II edycji Nagrody im. Jana Pawła II </a:t>
            </a:r>
            <a:r>
              <a:rPr lang="pl-PL" sz="3000" b="1" dirty="0" err="1" smtClean="0">
                <a:solidFill>
                  <a:srgbClr val="414241"/>
                </a:solidFill>
              </a:rPr>
              <a:t>Veritatis</a:t>
            </a:r>
            <a:r>
              <a:rPr lang="pl-PL" sz="3000" b="1" dirty="0" smtClean="0">
                <a:solidFill>
                  <a:srgbClr val="414241"/>
                </a:solidFill>
              </a:rPr>
              <a:t> Splendor </a:t>
            </a:r>
            <a:endParaRPr lang="pl-PL" sz="3000" b="1" dirty="0">
              <a:solidFill>
                <a:srgbClr val="414241"/>
              </a:solidFill>
            </a:endParaRPr>
          </a:p>
          <a:p>
            <a:pPr marL="457200" indent="-457200" algn="ctr">
              <a:lnSpc>
                <a:spcPct val="115000"/>
              </a:lnSpc>
              <a:spcBef>
                <a:spcPts val="0"/>
              </a:spcBef>
            </a:pPr>
            <a:r>
              <a:rPr lang="pl-PL" sz="3000" dirty="0" smtClean="0">
                <a:solidFill>
                  <a:srgbClr val="414241"/>
                </a:solidFill>
              </a:rPr>
              <a:t>kandydaci do </a:t>
            </a:r>
            <a:r>
              <a:rPr lang="pl-PL" sz="3000" b="1" dirty="0" smtClean="0">
                <a:solidFill>
                  <a:srgbClr val="E42285"/>
                </a:solidFill>
              </a:rPr>
              <a:t>30 czerwca 2018</a:t>
            </a:r>
          </a:p>
          <a:p>
            <a:pPr marL="457200" indent="-457200" algn="ctr">
              <a:lnSpc>
                <a:spcPct val="115000"/>
              </a:lnSpc>
              <a:spcBef>
                <a:spcPts val="0"/>
              </a:spcBef>
            </a:pPr>
            <a:r>
              <a:rPr lang="pl-PL" sz="3000" dirty="0" smtClean="0">
                <a:solidFill>
                  <a:srgbClr val="414241"/>
                </a:solidFill>
              </a:rPr>
              <a:t>nagroda w wysokości </a:t>
            </a:r>
            <a:r>
              <a:rPr lang="pl-PL" sz="3000" b="1" dirty="0" smtClean="0">
                <a:solidFill>
                  <a:srgbClr val="E42285"/>
                </a:solidFill>
              </a:rPr>
              <a:t>100 tys. dolarów</a:t>
            </a:r>
            <a:endParaRPr lang="pl-PL" sz="3000" b="1" dirty="0" smtClean="0">
              <a:solidFill>
                <a:srgbClr val="E42285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endParaRPr lang="pl-PL" sz="4800" b="1" dirty="0" smtClean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pl-PL" dirty="0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rPr>
            </a:br>
            <a:endParaRPr lang="pl-PL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b="1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1026" name="Picture 2" descr="https://www.malopolska.pl/_cache/news--2017/790-790/fit/vs_logoxxx1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638" y="5619235"/>
            <a:ext cx="4441139" cy="295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4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Shape 485"/>
          <p:cNvGrpSpPr/>
          <p:nvPr/>
        </p:nvGrpSpPr>
        <p:grpSpPr>
          <a:xfrm>
            <a:off x="6691219" y="558799"/>
            <a:ext cx="5842000" cy="8661400"/>
            <a:chOff x="-127000" y="-88900"/>
            <a:chExt cx="5842000" cy="8661400"/>
          </a:xfrm>
        </p:grpSpPr>
        <p:pic>
          <p:nvPicPr>
            <p:cNvPr id="486" name="Shape 486"/>
            <p:cNvPicPr preferRelativeResize="0"/>
            <p:nvPr/>
          </p:nvPicPr>
          <p:blipFill rotWithShape="1">
            <a:blip r:embed="rId3">
              <a:alphaModFix/>
            </a:blip>
            <a:srcRect l="1953" t="675" r="1818" b="1409"/>
            <a:stretch/>
          </p:blipFill>
          <p:spPr>
            <a:xfrm>
              <a:off x="0" y="0"/>
              <a:ext cx="5588000" cy="8331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7" name="Shape 48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8" name="Shape 488"/>
          <p:cNvSpPr txBox="1">
            <a:spLocks noGrp="1"/>
          </p:cNvSpPr>
          <p:nvPr>
            <p:ph type="title"/>
          </p:nvPr>
        </p:nvSpPr>
        <p:spPr>
          <a:xfrm>
            <a:off x="526625" y="4065375"/>
            <a:ext cx="5676900" cy="2031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SzPts val="1100"/>
              <a:buNone/>
            </a:pPr>
            <a:r>
              <a:rPr lang="pl-PL" sz="6000">
                <a:latin typeface="Roboto"/>
                <a:ea typeface="Roboto"/>
                <a:cs typeface="Roboto"/>
                <a:sym typeface="Roboto"/>
              </a:rPr>
              <a:t>Turystyka</a:t>
            </a:r>
          </a:p>
          <a:p>
            <a:pPr marL="0" lvl="0" indent="-69850" rtl="0">
              <a:lnSpc>
                <a:spcPct val="100000"/>
              </a:lnSpc>
              <a:spcBef>
                <a:spcPts val="0"/>
              </a:spcBef>
              <a:buSzPts val="1100"/>
              <a:buNone/>
            </a:pPr>
            <a:endParaRPr sz="600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"/>
              </a:spcBef>
              <a:buNone/>
            </a:pPr>
            <a:endParaRPr/>
          </a:p>
        </p:txBody>
      </p:sp>
      <p:pic>
        <p:nvPicPr>
          <p:cNvPr id="489" name="Shape 489"/>
          <p:cNvPicPr preferRelativeResize="0"/>
          <p:nvPr/>
        </p:nvPicPr>
        <p:blipFill rotWithShape="1">
          <a:blip r:embed="rId5">
            <a:alphaModFix/>
          </a:blip>
          <a:srcRect l="23528" r="31808"/>
          <a:stretch/>
        </p:blipFill>
        <p:spPr>
          <a:xfrm>
            <a:off x="6835300" y="656600"/>
            <a:ext cx="5553850" cy="829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Shape 49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68798" y="5396691"/>
            <a:ext cx="615605" cy="2262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Turystyka</a:t>
            </a:r>
          </a:p>
        </p:txBody>
      </p:sp>
      <p:sp>
        <p:nvSpPr>
          <p:cNvPr id="496" name="Shape 496"/>
          <p:cNvSpPr txBox="1">
            <a:spLocks noGrp="1"/>
          </p:cNvSpPr>
          <p:nvPr>
            <p:ph type="body" idx="1"/>
          </p:nvPr>
        </p:nvSpPr>
        <p:spPr>
          <a:xfrm>
            <a:off x="952100" y="8148350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6000" b="1">
                <a:solidFill>
                  <a:srgbClr val="6CB333"/>
                </a:solidFill>
              </a:rPr>
              <a:t>14,9 mln osób</a:t>
            </a:r>
            <a:r>
              <a:rPr lang="pl-PL" sz="6000">
                <a:solidFill>
                  <a:srgbClr val="6CB333"/>
                </a:solidFill>
              </a:rPr>
              <a:t> </a:t>
            </a:r>
            <a:r>
              <a:rPr lang="pl-PL" sz="6000">
                <a:solidFill>
                  <a:srgbClr val="414241"/>
                </a:solidFill>
              </a:rPr>
              <a:t/>
            </a:r>
            <a:br>
              <a:rPr lang="pl-PL" sz="6000">
                <a:solidFill>
                  <a:srgbClr val="414241"/>
                </a:solidFill>
              </a:rPr>
            </a:br>
            <a:r>
              <a:rPr lang="pl-PL" sz="3000">
                <a:solidFill>
                  <a:srgbClr val="414241"/>
                </a:solidFill>
              </a:rPr>
              <a:t/>
            </a:r>
            <a:br>
              <a:rPr lang="pl-PL" sz="3000">
                <a:solidFill>
                  <a:srgbClr val="414241"/>
                </a:solidFill>
              </a:rPr>
            </a:br>
            <a:r>
              <a:rPr lang="pl-PL" sz="3000" b="1">
                <a:solidFill>
                  <a:srgbClr val="414241"/>
                </a:solidFill>
              </a:rPr>
              <a:t>odwiedziło w zeszłym roku nasz region. </a:t>
            </a:r>
            <a:br>
              <a:rPr lang="pl-PL" sz="3000" b="1">
                <a:solidFill>
                  <a:srgbClr val="414241"/>
                </a:solidFill>
              </a:rPr>
            </a:br>
            <a:r>
              <a:rPr lang="pl-PL" sz="3000" b="1">
                <a:solidFill>
                  <a:srgbClr val="414241"/>
                </a:solidFill>
              </a:rPr>
              <a:t>To o milion więcej niż w 2015 roku.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b="1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/>
          </a:p>
        </p:txBody>
      </p:sp>
      <p:pic>
        <p:nvPicPr>
          <p:cNvPr id="497" name="Shape 4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8200" y="1823650"/>
            <a:ext cx="2685850" cy="26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hape 502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Turystyka</a:t>
            </a:r>
          </a:p>
        </p:txBody>
      </p:sp>
      <p:sp>
        <p:nvSpPr>
          <p:cNvPr id="503" name="Shape 503"/>
          <p:cNvSpPr txBox="1">
            <a:spLocks noGrp="1"/>
          </p:cNvSpPr>
          <p:nvPr>
            <p:ph type="body" idx="1"/>
          </p:nvPr>
        </p:nvSpPr>
        <p:spPr>
          <a:xfrm>
            <a:off x="952100" y="8375500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800" b="1">
                <a:solidFill>
                  <a:srgbClr val="414241"/>
                </a:solidFill>
              </a:rPr>
              <a:t>Kto odwiedza Małopolskę?</a:t>
            </a:r>
            <a:r>
              <a:rPr lang="pl-PL" sz="1800">
                <a:solidFill>
                  <a:srgbClr val="414241"/>
                </a:solidFill>
              </a:rPr>
              <a:t/>
            </a:r>
            <a:br>
              <a:rPr lang="pl-PL" sz="1800">
                <a:solidFill>
                  <a:srgbClr val="414241"/>
                </a:solidFill>
              </a:rPr>
            </a:br>
            <a:r>
              <a:rPr lang="pl-PL" b="1">
                <a:solidFill>
                  <a:srgbClr val="6CB333"/>
                </a:solidFill>
              </a:rPr>
              <a:t>turyści krajowi:</a:t>
            </a:r>
            <a:r>
              <a:rPr lang="pl-PL">
                <a:solidFill>
                  <a:srgbClr val="6CB333"/>
                </a:solidFill>
              </a:rPr>
              <a:t> </a:t>
            </a:r>
            <a:r>
              <a:rPr lang="pl-PL">
                <a:solidFill>
                  <a:srgbClr val="414241"/>
                </a:solidFill>
              </a:rPr>
              <a:t>mieszkańcy województwa śląskiego (17,1%), małopolskiego (16,7%), mazowieckiego (13,3%) oraz podkarpackiego (8%). </a:t>
            </a:r>
            <a:br>
              <a:rPr lang="pl-PL">
                <a:solidFill>
                  <a:srgbClr val="414241"/>
                </a:solidFill>
              </a:rPr>
            </a:br>
            <a:r>
              <a:rPr lang="pl-PL">
                <a:solidFill>
                  <a:srgbClr val="414241"/>
                </a:solidFill>
              </a:rPr>
              <a:t>Wydatek na osobę – 730 zł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b="1">
                <a:solidFill>
                  <a:srgbClr val="6CB333"/>
                </a:solidFill>
              </a:rPr>
              <a:t>turyści zagraniczni:</a:t>
            </a:r>
            <a:r>
              <a:rPr lang="pl-PL">
                <a:solidFill>
                  <a:srgbClr val="414241"/>
                </a:solidFill>
              </a:rPr>
              <a:t> Wielka Brytania(17,4%) oraz Niemcy (16,4%), i inni.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>
                <a:solidFill>
                  <a:srgbClr val="414241"/>
                </a:solidFill>
              </a:rPr>
              <a:t>Wydatek na osobę – 1415 zł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b="1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/>
          </a:p>
        </p:txBody>
      </p:sp>
      <p:pic>
        <p:nvPicPr>
          <p:cNvPr id="504" name="Shape 5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8525" y="1853925"/>
            <a:ext cx="2685850" cy="26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9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 sz="3791">
                <a:latin typeface="Roboto"/>
                <a:ea typeface="Roboto"/>
                <a:cs typeface="Roboto"/>
                <a:sym typeface="Roboto"/>
              </a:rPr>
              <a:t>Turystyka</a:t>
            </a:r>
          </a:p>
        </p:txBody>
      </p:sp>
      <p:sp>
        <p:nvSpPr>
          <p:cNvPr id="510" name="Shape 510"/>
          <p:cNvSpPr txBox="1">
            <a:spLocks noGrp="1"/>
          </p:cNvSpPr>
          <p:nvPr>
            <p:ph type="body" idx="1"/>
          </p:nvPr>
        </p:nvSpPr>
        <p:spPr>
          <a:xfrm>
            <a:off x="952100" y="7614500"/>
            <a:ext cx="11100600" cy="314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sz="4800" b="1" dirty="0">
                <a:solidFill>
                  <a:srgbClr val="414241"/>
                </a:solidFill>
              </a:rPr>
              <a:t>Małopolska na sportowo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8EC045"/>
                </a:solidFill>
              </a:rPr>
              <a:t>120</a:t>
            </a:r>
            <a:r>
              <a:rPr lang="pl-PL" b="1" dirty="0" smtClean="0">
                <a:solidFill>
                  <a:srgbClr val="333333"/>
                </a:solidFill>
              </a:rPr>
              <a:t> wydarzeń w 2017 roku </a:t>
            </a:r>
            <a:endParaRPr lang="pl-PL" b="1" dirty="0">
              <a:solidFill>
                <a:srgbClr val="33333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8EC045"/>
                </a:solidFill>
              </a:rPr>
              <a:t>1,6 </a:t>
            </a:r>
            <a:r>
              <a:rPr lang="pl-PL" b="1" dirty="0">
                <a:solidFill>
                  <a:srgbClr val="8EC045"/>
                </a:solidFill>
              </a:rPr>
              <a:t>mln </a:t>
            </a:r>
            <a:r>
              <a:rPr lang="pl-PL" b="1" dirty="0" smtClean="0">
                <a:solidFill>
                  <a:srgbClr val="8EC045"/>
                </a:solidFill>
              </a:rPr>
              <a:t>zł </a:t>
            </a:r>
            <a:r>
              <a:rPr lang="pl-PL" b="1" dirty="0" smtClean="0">
                <a:solidFill>
                  <a:schemeClr val="tx1"/>
                </a:solidFill>
              </a:rPr>
              <a:t>z budżetu województwa</a:t>
            </a:r>
            <a:r>
              <a:rPr lang="pl-PL" sz="1800" dirty="0">
                <a:solidFill>
                  <a:srgbClr val="414241"/>
                </a:solidFill>
              </a:rPr>
              <a:t/>
            </a:r>
            <a:br>
              <a:rPr lang="pl-PL" sz="1800" dirty="0">
                <a:solidFill>
                  <a:srgbClr val="414241"/>
                </a:solidFill>
              </a:rPr>
            </a:br>
            <a:endParaRPr lang="pl-PL" sz="1800" dirty="0">
              <a:solidFill>
                <a:srgbClr val="41424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3000" dirty="0">
              <a:solidFill>
                <a:srgbClr val="414241"/>
              </a:solidFill>
            </a:endParaRPr>
          </a:p>
          <a:p>
            <a:pPr marL="0" lvl="0" indent="-69850" algn="l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4142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sz="1800" dirty="0">
              <a:solidFill>
                <a:srgbClr val="414241"/>
              </a:solidFill>
            </a:endParaRPr>
          </a:p>
          <a:p>
            <a:pPr marL="0" lvl="0" indent="-6985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endParaRPr b="1"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>
              <a:solidFill>
                <a:srgbClr val="414241"/>
              </a:solidFill>
            </a:endParaRPr>
          </a:p>
          <a:p>
            <a:pPr marL="0" marR="0" lvl="0" indent="-152400" algn="ctr" rtl="0">
              <a:lnSpc>
                <a:spcPct val="11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endParaRPr dirty="0"/>
          </a:p>
        </p:txBody>
      </p:sp>
      <p:pic>
        <p:nvPicPr>
          <p:cNvPr id="511" name="Shape 5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8551" y="2235175"/>
            <a:ext cx="2947800" cy="29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/>
          <p:nvPr/>
        </p:nvSpPr>
        <p:spPr>
          <a:xfrm rot="-5400000">
            <a:off x="7172902" y="7874914"/>
            <a:ext cx="1642800" cy="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0"/>
              </a:srgbClr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17" name="Shape 517"/>
          <p:cNvSpPr/>
          <p:nvPr/>
        </p:nvSpPr>
        <p:spPr>
          <a:xfrm rot="-5400000">
            <a:off x="7172902" y="7773314"/>
            <a:ext cx="1642800" cy="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0"/>
              </a:srgbClr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18" name="Shape 518"/>
          <p:cNvSpPr/>
          <p:nvPr/>
        </p:nvSpPr>
        <p:spPr>
          <a:xfrm>
            <a:off x="508000" y="6096000"/>
            <a:ext cx="7200900" cy="50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buNone/>
            </a:pPr>
            <a:endParaRPr/>
          </a:p>
        </p:txBody>
      </p:sp>
      <p:grpSp>
        <p:nvGrpSpPr>
          <p:cNvPr id="519" name="Shape 519"/>
          <p:cNvGrpSpPr/>
          <p:nvPr/>
        </p:nvGrpSpPr>
        <p:grpSpPr>
          <a:xfrm>
            <a:off x="469900" y="544561"/>
            <a:ext cx="12065000" cy="5537200"/>
            <a:chOff x="-127000" y="-88900"/>
            <a:chExt cx="12065000" cy="5537200"/>
          </a:xfrm>
        </p:grpSpPr>
        <p:pic>
          <p:nvPicPr>
            <p:cNvPr id="520" name="Shape 520"/>
            <p:cNvPicPr preferRelativeResize="0"/>
            <p:nvPr/>
          </p:nvPicPr>
          <p:blipFill rotWithShape="1">
            <a:blip r:embed="rId3">
              <a:alphaModFix/>
            </a:blip>
            <a:srcRect l="109" t="1050" b="25473"/>
            <a:stretch/>
          </p:blipFill>
          <p:spPr>
            <a:xfrm>
              <a:off x="0" y="0"/>
              <a:ext cx="11811002" cy="5206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1" name="Shape 5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27000" y="-88900"/>
              <a:ext cx="12065000" cy="5537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2" name="Shape 522"/>
          <p:cNvSpPr txBox="1">
            <a:spLocks noGrp="1"/>
          </p:cNvSpPr>
          <p:nvPr>
            <p:ph type="title"/>
          </p:nvPr>
        </p:nvSpPr>
        <p:spPr>
          <a:xfrm>
            <a:off x="508000" y="6578600"/>
            <a:ext cx="7200900" cy="241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pl-PL"/>
              <a:t>Małopolska 2017</a:t>
            </a:r>
          </a:p>
        </p:txBody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8280400" y="6578600"/>
            <a:ext cx="4241700" cy="241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152400" algn="l" rtl="0">
              <a:lnSpc>
                <a:spcPct val="90000"/>
              </a:lnSpc>
              <a:spcBef>
                <a:spcPts val="0"/>
              </a:spcBef>
              <a:buClr>
                <a:srgbClr val="414141"/>
              </a:buClr>
              <a:buSzPts val="2400"/>
              <a:buFont typeface="Roboto"/>
              <a:buNone/>
            </a:pPr>
            <a:r>
              <a:rPr lang="pl-PL"/>
              <a:t>Dziękujemy za uwagę!</a:t>
            </a:r>
          </a:p>
        </p:txBody>
      </p:sp>
      <p:pic>
        <p:nvPicPr>
          <p:cNvPr id="524" name="Shape 524"/>
          <p:cNvPicPr preferRelativeResize="0"/>
          <p:nvPr/>
        </p:nvPicPr>
        <p:blipFill rotWithShape="1">
          <a:blip r:embed="rId5">
            <a:alphaModFix/>
          </a:blip>
          <a:srcRect l="760" t="33006" r="474" b="2133"/>
          <a:stretch/>
        </p:blipFill>
        <p:spPr>
          <a:xfrm>
            <a:off x="605500" y="637850"/>
            <a:ext cx="11821750" cy="517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Shape 5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5498" y="981287"/>
            <a:ext cx="534980" cy="1966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lopolska-template-2016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740</Words>
  <Application>Microsoft Office PowerPoint</Application>
  <PresentationFormat>Niestandardowy</PresentationFormat>
  <Paragraphs>470</Paragraphs>
  <Slides>51</Slides>
  <Notes>51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51</vt:i4>
      </vt:variant>
    </vt:vector>
  </HeadingPairs>
  <TitlesOfParts>
    <vt:vector size="57" baseType="lpstr">
      <vt:lpstr>Arial</vt:lpstr>
      <vt:lpstr>Avenir</vt:lpstr>
      <vt:lpstr>Palatino</vt:lpstr>
      <vt:lpstr>Roboto</vt:lpstr>
      <vt:lpstr>Times New Roman</vt:lpstr>
      <vt:lpstr>Malopolska-template-2016</vt:lpstr>
      <vt:lpstr>Małopolska 2017</vt:lpstr>
      <vt:lpstr>Koleje w Małopolsce</vt:lpstr>
      <vt:lpstr>Transport: Koleje w Małopolsce</vt:lpstr>
      <vt:lpstr>Transport: Koleje w Małopolsce</vt:lpstr>
      <vt:lpstr>Transport: Rozwiązania przyjazne mieszkańcom</vt:lpstr>
      <vt:lpstr>Drogi</vt:lpstr>
      <vt:lpstr>Transport: Drogi</vt:lpstr>
      <vt:lpstr>Transport: Drogi</vt:lpstr>
      <vt:lpstr>Velo Małopolska</vt:lpstr>
      <vt:lpstr>Transport: Velo Małopolska</vt:lpstr>
      <vt:lpstr>Transport: Velo Małopolska</vt:lpstr>
      <vt:lpstr>Prezentacja programu PowerPoint</vt:lpstr>
      <vt:lpstr>Ochrona powietrza </vt:lpstr>
      <vt:lpstr>Ochrona powietrza</vt:lpstr>
      <vt:lpstr>Ochrona powietrza</vt:lpstr>
      <vt:lpstr>Ochrona powietrza</vt:lpstr>
      <vt:lpstr>Zdrowie </vt:lpstr>
      <vt:lpstr>Zdrowie</vt:lpstr>
      <vt:lpstr>Zdrowie</vt:lpstr>
      <vt:lpstr>Zdrowie – profilaktyka</vt:lpstr>
      <vt:lpstr>Małopolska Niania </vt:lpstr>
      <vt:lpstr>Małopolska Niania</vt:lpstr>
      <vt:lpstr>Małopolska Niania</vt:lpstr>
      <vt:lpstr>Bezpieczeństwo </vt:lpstr>
      <vt:lpstr>Zabezpieczenia przeciwpowodziowe</vt:lpstr>
      <vt:lpstr>Bezpieczeństwo</vt:lpstr>
      <vt:lpstr>RPO Województwa Małopolskiego stan realizacji, statystyki ogłoszonych naborów  </vt:lpstr>
      <vt:lpstr>RPO Województwa Małopolskiego</vt:lpstr>
      <vt:lpstr>RPO Województwa Małopolskiego</vt:lpstr>
      <vt:lpstr>RPO Województwa Małopolskiego</vt:lpstr>
      <vt:lpstr>RPO Województwa Małopolskiego</vt:lpstr>
      <vt:lpstr>Strefy Aktywności Gospodarczej dzięki RPO WM</vt:lpstr>
      <vt:lpstr>Rynek pracy  </vt:lpstr>
      <vt:lpstr>Rynek pracy</vt:lpstr>
      <vt:lpstr>Innowacyjne projekty wspierania rynku pracy</vt:lpstr>
      <vt:lpstr>Edukacja  </vt:lpstr>
      <vt:lpstr>Edukacja</vt:lpstr>
      <vt:lpstr>Edukacja</vt:lpstr>
      <vt:lpstr>Budżet  obywatelski  </vt:lpstr>
      <vt:lpstr>Budżet obywatelski</vt:lpstr>
      <vt:lpstr>Budżet obywatelski</vt:lpstr>
      <vt:lpstr>Kultura  </vt:lpstr>
      <vt:lpstr>Prezentacja programu PowerPoint</vt:lpstr>
      <vt:lpstr>Kultura – programy </vt:lpstr>
      <vt:lpstr>Kultura</vt:lpstr>
      <vt:lpstr>Targi Dobroczynności Veritatis Splendor </vt:lpstr>
      <vt:lpstr>Turystyka  </vt:lpstr>
      <vt:lpstr>Turystyka</vt:lpstr>
      <vt:lpstr>Turystyka</vt:lpstr>
      <vt:lpstr>Turystyka</vt:lpstr>
      <vt:lpstr>Małopolska 2017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Małopolska 2017</dc:title>
  <cp:lastModifiedBy>Korbut, Paulina</cp:lastModifiedBy>
  <cp:revision>25</cp:revision>
  <cp:lastPrinted>2017-12-20T09:45:48Z</cp:lastPrinted>
  <dcterms:modified xsi:type="dcterms:W3CDTF">2017-12-20T11:44:50Z</dcterms:modified>
</cp:coreProperties>
</file>