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91" r:id="rId17"/>
    <p:sldId id="286" r:id="rId18"/>
    <p:sldId id="287" r:id="rId19"/>
    <p:sldId id="288" r:id="rId20"/>
    <p:sldId id="289" r:id="rId21"/>
    <p:sldId id="290" r:id="rId22"/>
    <p:sldId id="292" r:id="rId23"/>
    <p:sldId id="294" r:id="rId24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94A"/>
    <a:srgbClr val="426AB3"/>
    <a:srgbClr val="68B133"/>
    <a:srgbClr val="CC006A"/>
    <a:srgbClr val="343234"/>
    <a:srgbClr val="333132"/>
    <a:srgbClr val="73706F"/>
    <a:srgbClr val="F2B01E"/>
    <a:srgbClr val="009FD5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54" autoAdjust="0"/>
  </p:normalViewPr>
  <p:slideViewPr>
    <p:cSldViewPr snapToGrid="0" snapToObjects="1">
      <p:cViewPr varScale="1">
        <p:scale>
          <a:sx n="53" d="100"/>
          <a:sy n="53" d="100"/>
        </p:scale>
        <p:origin x="1200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414241"/>
                </a:solidFill>
              </a:rPr>
              <a:t>Kliknij, aby edytować styl</a:t>
            </a:r>
            <a:endParaRPr sz="7000" b="1" dirty="0">
              <a:solidFill>
                <a:srgbClr val="414241"/>
              </a:solidFill>
            </a:endParaRP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Piąty poziom</a:t>
            </a:r>
            <a:endParaRPr sz="2400">
              <a:solidFill>
                <a:srgbClr val="414141"/>
              </a:solidFill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87"/>
          <p:cNvSpPr/>
          <p:nvPr userDrawn="1"/>
        </p:nvSpPr>
        <p:spPr>
          <a:xfrm>
            <a:off x="1270000" y="4333101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414141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52600" y="3066276"/>
            <a:ext cx="9982200" cy="253365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52600" y="5924550"/>
            <a:ext cx="9982200" cy="990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tlo PP yellow 2.jpg"/>
          <p:cNvPicPr/>
          <p:nvPr userDrawn="1"/>
        </p:nvPicPr>
        <p:blipFill>
          <a:blip r:embed="rId2" cstate="print">
            <a:extLst/>
          </a:blip>
          <a:srcRect t="3" b="3"/>
          <a:stretch>
            <a:fillRect/>
          </a:stretch>
        </p:blipFill>
        <p:spPr>
          <a:xfrm>
            <a:off x="0" y="0"/>
            <a:ext cx="12992100" cy="997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6400" cy="423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2612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asted-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owolny kształt 5"/>
          <p:cNvSpPr/>
          <p:nvPr userDrawn="1"/>
        </p:nvSpPr>
        <p:spPr>
          <a:xfrm>
            <a:off x="-14111" y="2582147"/>
            <a:ext cx="13038313" cy="5234843"/>
          </a:xfrm>
          <a:custGeom>
            <a:avLst/>
            <a:gdLst>
              <a:gd name="connsiteX0" fmla="*/ 14111 w 13038313"/>
              <a:gd name="connsiteY0" fmla="*/ 2483375 h 5234843"/>
              <a:gd name="connsiteX1" fmla="*/ 13038313 w 13038313"/>
              <a:gd name="connsiteY1" fmla="*/ 0 h 5234843"/>
              <a:gd name="connsiteX2" fmla="*/ 13024203 w 13038313"/>
              <a:gd name="connsiteY2" fmla="*/ 2737357 h 5234843"/>
              <a:gd name="connsiteX3" fmla="*/ 0 w 13038313"/>
              <a:gd name="connsiteY3" fmla="*/ 5234843 h 5234843"/>
              <a:gd name="connsiteX4" fmla="*/ 14111 w 13038313"/>
              <a:gd name="connsiteY4" fmla="*/ 2483375 h 52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8313" h="5234843">
                <a:moveTo>
                  <a:pt x="14111" y="2483375"/>
                </a:moveTo>
                <a:lnTo>
                  <a:pt x="13038313" y="0"/>
                </a:lnTo>
                <a:cubicBezTo>
                  <a:pt x="13033610" y="912452"/>
                  <a:pt x="13028906" y="1824905"/>
                  <a:pt x="13024203" y="2737357"/>
                </a:cubicBezTo>
                <a:lnTo>
                  <a:pt x="0" y="5234843"/>
                </a:lnTo>
                <a:cubicBezTo>
                  <a:pt x="4704" y="4317687"/>
                  <a:pt x="9407" y="3400531"/>
                  <a:pt x="14111" y="24833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1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Dowolny kształt 6"/>
          <p:cNvSpPr/>
          <p:nvPr userDrawn="1"/>
        </p:nvSpPr>
        <p:spPr>
          <a:xfrm>
            <a:off x="-16933" y="50799"/>
            <a:ext cx="13038666" cy="5232400"/>
          </a:xfrm>
          <a:custGeom>
            <a:avLst/>
            <a:gdLst>
              <a:gd name="connsiteX0" fmla="*/ 13038666 w 13038666"/>
              <a:gd name="connsiteY0" fmla="*/ 5232400 h 5232400"/>
              <a:gd name="connsiteX1" fmla="*/ 0 w 13038666"/>
              <a:gd name="connsiteY1" fmla="*/ 2726266 h 5232400"/>
              <a:gd name="connsiteX2" fmla="*/ 16933 w 13038666"/>
              <a:gd name="connsiteY2" fmla="*/ 0 h 5232400"/>
              <a:gd name="connsiteX3" fmla="*/ 457200 w 13038666"/>
              <a:gd name="connsiteY3" fmla="*/ 0 h 5232400"/>
              <a:gd name="connsiteX4" fmla="*/ 13038666 w 13038666"/>
              <a:gd name="connsiteY4" fmla="*/ 2455333 h 5232400"/>
              <a:gd name="connsiteX5" fmla="*/ 13038666 w 13038666"/>
              <a:gd name="connsiteY5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666" h="5232400">
                <a:moveTo>
                  <a:pt x="13038666" y="5232400"/>
                </a:moveTo>
                <a:lnTo>
                  <a:pt x="0" y="2726266"/>
                </a:lnTo>
                <a:lnTo>
                  <a:pt x="16933" y="0"/>
                </a:lnTo>
                <a:lnTo>
                  <a:pt x="457200" y="0"/>
                </a:lnTo>
                <a:lnTo>
                  <a:pt x="13038666" y="2455333"/>
                </a:lnTo>
                <a:lnTo>
                  <a:pt x="13038666" y="5232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Dowolny kształt 7"/>
          <p:cNvSpPr/>
          <p:nvPr userDrawn="1"/>
        </p:nvSpPr>
        <p:spPr>
          <a:xfrm>
            <a:off x="-67733" y="-16933"/>
            <a:ext cx="13072533" cy="2675466"/>
          </a:xfrm>
          <a:custGeom>
            <a:avLst/>
            <a:gdLst>
              <a:gd name="connsiteX0" fmla="*/ 33866 w 13072533"/>
              <a:gd name="connsiteY0" fmla="*/ 0 h 2675466"/>
              <a:gd name="connsiteX1" fmla="*/ 13072533 w 13072533"/>
              <a:gd name="connsiteY1" fmla="*/ 0 h 2675466"/>
              <a:gd name="connsiteX2" fmla="*/ 13072533 w 13072533"/>
              <a:gd name="connsiteY2" fmla="*/ 186266 h 2675466"/>
              <a:gd name="connsiteX3" fmla="*/ 0 w 13072533"/>
              <a:gd name="connsiteY3" fmla="*/ 2675466 h 2675466"/>
              <a:gd name="connsiteX4" fmla="*/ 33866 w 13072533"/>
              <a:gd name="connsiteY4" fmla="*/ 0 h 26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533" h="2675466">
                <a:moveTo>
                  <a:pt x="33866" y="0"/>
                </a:moveTo>
                <a:lnTo>
                  <a:pt x="13072533" y="0"/>
                </a:lnTo>
                <a:lnTo>
                  <a:pt x="13072533" y="186266"/>
                </a:lnTo>
                <a:lnTo>
                  <a:pt x="0" y="2675466"/>
                </a:lnTo>
                <a:lnTo>
                  <a:pt x="3386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87895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997658" cy="998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59" r:id="rId4"/>
    <p:sldLayoutId id="2147483684" r:id="rId5"/>
    <p:sldLayoutId id="2147483683" r:id="rId6"/>
    <p:sldLayoutId id="2147483685" r:id="rId7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 eaLnBrk="1" hangingPunct="1">
        <a:lnSpc>
          <a:spcPct val="90000"/>
        </a:lnSpc>
        <a:spcBef>
          <a:spcPts val="1600"/>
        </a:spcBef>
        <a:defRPr sz="4800" b="0" i="0">
          <a:solidFill>
            <a:srgbClr val="414241"/>
          </a:solidFill>
          <a:latin typeface="Roboto Bold"/>
          <a:ea typeface="Aller"/>
          <a:cs typeface="Roboto Bold"/>
          <a:sym typeface="Aller"/>
        </a:defRPr>
      </a:lvl1pPr>
      <a:lvl2pPr indent="228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08000" y="3571841"/>
            <a:ext cx="7200900" cy="37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414141"/>
              </a:solidFill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buFont typeface="Wingdings" panose="05000000000000000000" pitchFamily="2" charset="2"/>
              <a:buNone/>
            </a:pPr>
            <a:r>
              <a:rPr lang="pl-PL" altLang="pl-PL" sz="7200" b="1" dirty="0" smtClean="0">
                <a:latin typeface="Arial" panose="020B0604020202020204" pitchFamily="34" charset="0"/>
              </a:rPr>
              <a:t>Finansowanie </a:t>
            </a:r>
            <a:r>
              <a:rPr lang="pl-PL" altLang="pl-PL" sz="7200" b="1" dirty="0">
                <a:latin typeface="Arial" panose="020B0604020202020204" pitchFamily="34" charset="0"/>
              </a:rPr>
              <a:t/>
            </a:r>
            <a:br>
              <a:rPr lang="pl-PL" altLang="pl-PL" sz="7200" b="1" dirty="0">
                <a:latin typeface="Arial" panose="020B0604020202020204" pitchFamily="34" charset="0"/>
              </a:rPr>
            </a:br>
            <a:r>
              <a:rPr lang="pl-PL" altLang="pl-PL" sz="7200" b="1" dirty="0" smtClean="0">
                <a:latin typeface="Arial" panose="020B0604020202020204" pitchFamily="34" charset="0"/>
              </a:rPr>
              <a:t>instytucji kultury</a:t>
            </a:r>
            <a:r>
              <a:rPr lang="pl-PL" altLang="pl-PL" sz="7200" b="1" dirty="0">
                <a:latin typeface="Arial" panose="020B0604020202020204" pitchFamily="34" charset="0"/>
              </a:rPr>
              <a:t/>
            </a:r>
            <a:br>
              <a:rPr lang="pl-PL" altLang="pl-PL" sz="7200" b="1" dirty="0">
                <a:latin typeface="Arial" panose="020B0604020202020204" pitchFamily="34" charset="0"/>
              </a:rPr>
            </a:br>
            <a:endParaRPr sz="7000" b="1" dirty="0">
              <a:solidFill>
                <a:srgbClr val="414241"/>
              </a:solidFill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384040" cy="241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pl-PL" sz="3000" b="1" dirty="0">
                <a:solidFill>
                  <a:srgbClr val="414241"/>
                </a:solidFill>
                <a:latin typeface="Arial" panose="020B0604020202020204" pitchFamily="34" charset="0"/>
                <a:ea typeface="Aller"/>
                <a:cs typeface="Roboto Bold"/>
                <a:sym typeface="Aller"/>
              </a:rPr>
              <a:t>Województwo Małopolskie</a:t>
            </a:r>
            <a:endParaRPr sz="3000" b="1" dirty="0">
              <a:solidFill>
                <a:srgbClr val="414241"/>
              </a:solidFill>
              <a:latin typeface="Arial" panose="020B0604020202020204" pitchFamily="34" charset="0"/>
              <a:ea typeface="Aller"/>
              <a:cs typeface="Roboto Bold"/>
              <a:sym typeface="All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12769"/>
              </p:ext>
            </p:extLst>
          </p:nvPr>
        </p:nvGraphicFramePr>
        <p:xfrm>
          <a:off x="1395488" y="1527493"/>
          <a:ext cx="10799999" cy="7704001"/>
        </p:xfrm>
        <a:graphic>
          <a:graphicData uri="http://schemas.openxmlformats.org/drawingml/2006/table">
            <a:tbl>
              <a:tblPr/>
              <a:tblGrid>
                <a:gridCol w="726992"/>
                <a:gridCol w="1972301"/>
                <a:gridCol w="1144814"/>
                <a:gridCol w="1163131"/>
                <a:gridCol w="1163131"/>
                <a:gridCol w="1163131"/>
                <a:gridCol w="1073836"/>
                <a:gridCol w="1195187"/>
                <a:gridCol w="1197476"/>
              </a:tblGrid>
              <a:tr h="182326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Lp.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Podstawowe dane 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2012 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2013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2014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2015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Palatino"/>
                        </a:rPr>
                        <a:t>2018 plan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988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7672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49,70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48,58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48,17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46,75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88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88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2 551 618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2 598 783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2 922 203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3 402 694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3 580 887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4 115 158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3 887 683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5837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1 897 600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1 888 809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1 976 791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2 136 520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2 367 290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2 727 120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2 744 300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88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2 563 598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2 645 066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2 958 216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3 307 874</a:t>
                      </a:r>
                    </a:p>
                  </a:txBody>
                  <a:tcPr marL="91442" marR="91442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3 231 153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3 832 675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3 353 793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302067" y="841201"/>
            <a:ext cx="7990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MUZEUM TATRZAŃSKIE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IM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. DRA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T.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CHAŁUBIŃSKIEGO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 ZAKOPANEM </a:t>
            </a:r>
            <a:endParaRPr lang="pl-PL" altLang="pl-PL" sz="1800" dirty="0">
              <a:solidFill>
                <a:srgbClr val="4B494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61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21677"/>
              </p:ext>
            </p:extLst>
          </p:nvPr>
        </p:nvGraphicFramePr>
        <p:xfrm>
          <a:off x="1395488" y="1570355"/>
          <a:ext cx="10799999" cy="7703998"/>
        </p:xfrm>
        <a:graphic>
          <a:graphicData uri="http://schemas.openxmlformats.org/drawingml/2006/table">
            <a:tbl>
              <a:tblPr/>
              <a:tblGrid>
                <a:gridCol w="707452"/>
                <a:gridCol w="1513881"/>
                <a:gridCol w="1211106"/>
                <a:gridCol w="1211106"/>
                <a:gridCol w="1211106"/>
                <a:gridCol w="1211106"/>
                <a:gridCol w="1312031"/>
                <a:gridCol w="1312031"/>
                <a:gridCol w="1110180"/>
              </a:tblGrid>
              <a:tr h="18177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plan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9651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7161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46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45,083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47,2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51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51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4 144 713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4 357 932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4 988 627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6 587 453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6 924 826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7 126 322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6 415 157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541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2 280 303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2 191 449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2 255 965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2 276 320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2 431 930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2 639 410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2 665 300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51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6 062 225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6 326 069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6 561 708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6 649 632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6 600 667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6 785 425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6 146 160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315478" y="716741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pl-PL" sz="1800" dirty="0">
                <a:solidFill>
                  <a:srgbClr val="4B4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MUZEUM LOTNICTWA </a:t>
            </a:r>
            <a:r>
              <a:rPr lang="pl-PL" sz="1800" dirty="0" smtClean="0">
                <a:solidFill>
                  <a:srgbClr val="4B4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POLSKIEGO W </a:t>
            </a:r>
            <a:r>
              <a:rPr lang="pl-PL" sz="1800" dirty="0">
                <a:solidFill>
                  <a:srgbClr val="4B4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KRAKOWIE</a:t>
            </a:r>
          </a:p>
        </p:txBody>
      </p:sp>
    </p:spTree>
    <p:extLst>
      <p:ext uri="{BB962C8B-B14F-4D97-AF65-F5344CB8AC3E}">
        <p14:creationId xmlns:p14="http://schemas.microsoft.com/office/powerpoint/2010/main" val="4115730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22098"/>
              </p:ext>
            </p:extLst>
          </p:nvPr>
        </p:nvGraphicFramePr>
        <p:xfrm>
          <a:off x="1501140" y="1678623"/>
          <a:ext cx="10800002" cy="7704000"/>
        </p:xfrm>
        <a:graphic>
          <a:graphicData uri="http://schemas.openxmlformats.org/drawingml/2006/table">
            <a:tbl>
              <a:tblPr/>
              <a:tblGrid>
                <a:gridCol w="594687"/>
                <a:gridCol w="1585376"/>
                <a:gridCol w="1188384"/>
                <a:gridCol w="1288835"/>
                <a:gridCol w="1188350"/>
                <a:gridCol w="1288835"/>
                <a:gridCol w="1188350"/>
                <a:gridCol w="1288835"/>
                <a:gridCol w="1188350"/>
              </a:tblGrid>
              <a:tr h="163776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plan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11133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2/5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2/5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2/5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2/5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2/4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8535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815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815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6 357 865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5 835 010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6 081 602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7 724 024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7 311 170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7 923 956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8 693 090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2295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4 705 970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4 663 743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4 811 606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5 200 940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5 339 430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5 847 590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6 073 255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815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7 205 877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6 907 242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7 091 172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7 425 980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7 355 428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7 866 200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8 314 697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501140" y="684991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MUZEUM OKRĘGOWE W NOWYM SĄCZU</a:t>
            </a:r>
          </a:p>
        </p:txBody>
      </p:sp>
    </p:spTree>
    <p:extLst>
      <p:ext uri="{BB962C8B-B14F-4D97-AF65-F5344CB8AC3E}">
        <p14:creationId xmlns:p14="http://schemas.microsoft.com/office/powerpoint/2010/main" val="1170312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04684"/>
              </p:ext>
            </p:extLst>
          </p:nvPr>
        </p:nvGraphicFramePr>
        <p:xfrm>
          <a:off x="1564005" y="1690053"/>
          <a:ext cx="10799999" cy="7704000"/>
        </p:xfrm>
        <a:graphic>
          <a:graphicData uri="http://schemas.openxmlformats.org/drawingml/2006/table">
            <a:tbl>
              <a:tblPr/>
              <a:tblGrid>
                <a:gridCol w="605713"/>
                <a:gridCol w="1715694"/>
                <a:gridCol w="1110155"/>
                <a:gridCol w="1211078"/>
                <a:gridCol w="1312002"/>
                <a:gridCol w="1211078"/>
                <a:gridCol w="1211078"/>
                <a:gridCol w="1312002"/>
                <a:gridCol w="1111199"/>
              </a:tblGrid>
              <a:tr h="158052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plan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9673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7231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78,92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75,48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78,5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73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44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4 088 567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4 364 985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4 468 287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4 931 378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4 961 955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5 344 397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5 241 631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3847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3 180 112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3 559 391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3 817 196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4 151 780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4 406 040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4 799 922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4 793 900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73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4 362 946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4 226 386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4 392 990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4 726 869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4 901 567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5 143 108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5 263 900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564005" y="700088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MUZEUM OKRĘGOWE W TARNOWIE</a:t>
            </a:r>
          </a:p>
        </p:txBody>
      </p:sp>
    </p:spTree>
    <p:extLst>
      <p:ext uri="{BB962C8B-B14F-4D97-AF65-F5344CB8AC3E}">
        <p14:creationId xmlns:p14="http://schemas.microsoft.com/office/powerpoint/2010/main" val="714027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94665"/>
              </p:ext>
            </p:extLst>
          </p:nvPr>
        </p:nvGraphicFramePr>
        <p:xfrm>
          <a:off x="1395485" y="1628775"/>
          <a:ext cx="10800002" cy="7704001"/>
        </p:xfrm>
        <a:graphic>
          <a:graphicData uri="http://schemas.openxmlformats.org/drawingml/2006/table">
            <a:tbl>
              <a:tblPr/>
              <a:tblGrid>
                <a:gridCol w="616754"/>
                <a:gridCol w="1748227"/>
                <a:gridCol w="1331009"/>
                <a:gridCol w="1183624"/>
                <a:gridCol w="1183624"/>
                <a:gridCol w="1183624"/>
                <a:gridCol w="1183624"/>
                <a:gridCol w="1185892"/>
                <a:gridCol w="1183624"/>
              </a:tblGrid>
              <a:tr h="137163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plan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90299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086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18,55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20,2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9727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9727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1 048 589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1 116 447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1 378 663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1 35 252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1 453 131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1 608 244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1 539 735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92885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(wraz z dotacja z Raby Wyżnej, Jabłonki, Lipnicy)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693 353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792 394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807 057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922 260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995 860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1 077</a:t>
                      </a:r>
                      <a:r>
                        <a:rPr lang="pl-PL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1 002 600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9727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1 101 951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1 209 216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1 246 865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1 327 975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1 407 140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1 568 482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1 456 100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354014" y="684991"/>
            <a:ext cx="765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ORAWSKI PARK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ETNOGRAFICZNY W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ZUBRZYCY GÓRNEJ</a:t>
            </a:r>
          </a:p>
        </p:txBody>
      </p:sp>
    </p:spTree>
    <p:extLst>
      <p:ext uri="{BB962C8B-B14F-4D97-AF65-F5344CB8AC3E}">
        <p14:creationId xmlns:p14="http://schemas.microsoft.com/office/powerpoint/2010/main" val="1123805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59989"/>
              </p:ext>
            </p:extLst>
          </p:nvPr>
        </p:nvGraphicFramePr>
        <p:xfrm>
          <a:off x="1395487" y="1623060"/>
          <a:ext cx="10800000" cy="7703999"/>
        </p:xfrm>
        <a:graphic>
          <a:graphicData uri="http://schemas.openxmlformats.org/drawingml/2006/table">
            <a:tbl>
              <a:tblPr/>
              <a:tblGrid>
                <a:gridCol w="612189"/>
                <a:gridCol w="1629881"/>
                <a:gridCol w="1099664"/>
                <a:gridCol w="1241922"/>
                <a:gridCol w="1244167"/>
                <a:gridCol w="1241921"/>
                <a:gridCol w="1241922"/>
                <a:gridCol w="1264869"/>
                <a:gridCol w="1223465"/>
              </a:tblGrid>
              <a:tr h="19295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79182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7706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27,42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28,70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28,04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27,21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27,7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2507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824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1 544 446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1 809 069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1 722 087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1 882 230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1 989 861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2 114 353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1 877 050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6248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1 047 448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1 236 765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1 103 582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1 176 500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1 302 080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1 387 930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1 343 500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7947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1 608 734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1 829 800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1 785 652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1 881 996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1 967 455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2 123 085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1 877 050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395487" y="533400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NADWIŚLAŃSKI PARK ETNOGRAFICZNY </a:t>
            </a:r>
            <a:b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</a:b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W WYGIEŁZOWIE I ZAMEK LIPOWIEC</a:t>
            </a:r>
          </a:p>
        </p:txBody>
      </p:sp>
    </p:spTree>
    <p:extLst>
      <p:ext uri="{BB962C8B-B14F-4D97-AF65-F5344CB8AC3E}">
        <p14:creationId xmlns:p14="http://schemas.microsoft.com/office/powerpoint/2010/main" val="3847970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428430" y="635000"/>
            <a:ext cx="713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MUZEUM DOM RODZINNY OJCA ŚWIĘTEGO JANA PAWŁA II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WADOWICACH</a:t>
            </a:r>
          </a:p>
        </p:txBody>
      </p:sp>
      <p:graphicFrame>
        <p:nvGraphicFramePr>
          <p:cNvPr id="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76437"/>
              </p:ext>
            </p:extLst>
          </p:nvPr>
        </p:nvGraphicFramePr>
        <p:xfrm>
          <a:off x="1516698" y="1685926"/>
          <a:ext cx="10800003" cy="7704002"/>
        </p:xfrm>
        <a:graphic>
          <a:graphicData uri="http://schemas.openxmlformats.org/drawingml/2006/table">
            <a:tbl>
              <a:tblPr/>
              <a:tblGrid>
                <a:gridCol w="605772"/>
                <a:gridCol w="1614926"/>
                <a:gridCol w="1312129"/>
                <a:gridCol w="1211196"/>
                <a:gridCol w="1211196"/>
                <a:gridCol w="1110263"/>
                <a:gridCol w="1312129"/>
                <a:gridCol w="1211196"/>
                <a:gridCol w="1211196"/>
              </a:tblGrid>
              <a:tr h="133676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2015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2016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 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9693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7314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11,45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11,53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18,08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23,58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24,6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693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07834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1 783 612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2 014 280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4 341 080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4 551 335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7 453 485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5 679 907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5 812 900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29862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tym: dotacja  podmiotowa organizatorów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982 600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1 347 964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1 061 104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1 028 730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2 137 232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651 744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07834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1 452 624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1 664 601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3 601 789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4 195 838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5 955 694</a:t>
                      </a: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5 024 536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5 812 900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080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395486" y="684991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pl-PL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WOJEWÓDZKA BIBLIOTEKA </a:t>
            </a:r>
            <a:r>
              <a:rPr lang="pl-P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PUBLICZNA W </a:t>
            </a:r>
            <a:r>
              <a:rPr lang="pl-PL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KRAKOWIE</a:t>
            </a:r>
          </a:p>
        </p:txBody>
      </p:sp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39270"/>
              </p:ext>
            </p:extLst>
          </p:nvPr>
        </p:nvGraphicFramePr>
        <p:xfrm>
          <a:off x="1395486" y="1694498"/>
          <a:ext cx="10800001" cy="7704002"/>
        </p:xfrm>
        <a:graphic>
          <a:graphicData uri="http://schemas.openxmlformats.org/drawingml/2006/table">
            <a:tbl>
              <a:tblPr/>
              <a:tblGrid>
                <a:gridCol w="600942"/>
                <a:gridCol w="1499942"/>
                <a:gridCol w="1097891"/>
                <a:gridCol w="1300674"/>
                <a:gridCol w="1318310"/>
                <a:gridCol w="1249969"/>
                <a:gridCol w="1232334"/>
                <a:gridCol w="1199265"/>
                <a:gridCol w="1300674"/>
              </a:tblGrid>
              <a:tr h="174047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83447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Filie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Agendy -16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Agendy – 16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328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157,8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166,54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167,82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167,6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161,86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166,67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3580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Księgozbiór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503 709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514 246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525 932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536 338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542 003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562 376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  <a:r>
                        <a:rPr lang="pl-PL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03415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7 804 747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9 385 848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9 431 640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10 651 902 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11 298 346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12 324 982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12 287 042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1921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6 359 800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7 565 825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7 997 825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 8 690 780 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9 414 580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10 214 149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9 980 000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03415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9 056 374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9 235 544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10 273 353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10 836 471 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11 337 115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12 418 926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12 564 901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57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1068"/>
          <p:cNvSpPr txBox="1">
            <a:spLocks noChangeArrowheads="1"/>
          </p:cNvSpPr>
          <p:nvPr/>
        </p:nvSpPr>
        <p:spPr bwMode="auto">
          <a:xfrm>
            <a:off x="1361197" y="684991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pl-PL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MAŁOPOLSKI INSTYTUT </a:t>
            </a:r>
            <a:r>
              <a:rPr lang="pl-P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KULTURY W </a:t>
            </a:r>
            <a:r>
              <a:rPr lang="pl-PL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KRAKOWIE</a:t>
            </a:r>
          </a:p>
        </p:txBody>
      </p:sp>
      <p:graphicFrame>
        <p:nvGraphicFramePr>
          <p:cNvPr id="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96580"/>
              </p:ext>
            </p:extLst>
          </p:nvPr>
        </p:nvGraphicFramePr>
        <p:xfrm>
          <a:off x="1395487" y="1381443"/>
          <a:ext cx="10800000" cy="7703999"/>
        </p:xfrm>
        <a:graphic>
          <a:graphicData uri="http://schemas.openxmlformats.org/drawingml/2006/table">
            <a:tbl>
              <a:tblPr/>
              <a:tblGrid>
                <a:gridCol w="600149"/>
                <a:gridCol w="1491951"/>
                <a:gridCol w="1208083"/>
                <a:gridCol w="1300674"/>
                <a:gridCol w="1199265"/>
                <a:gridCol w="1199265"/>
                <a:gridCol w="1300467"/>
                <a:gridCol w="1299950"/>
                <a:gridCol w="1200196"/>
              </a:tblGrid>
              <a:tr h="13795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plan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12691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Grupy stałe/liczba wydarzeń od 2016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8290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23,05/15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23,04/25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34,05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35,4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35,5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0949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3 825 936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3 412 952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5 217 752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5 256 568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5 143 894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5 692 141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5 376 938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88245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3a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2 565 100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2 542 738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3 251 738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3 357 740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3 222 740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3 926 300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3 753 100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0949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3 819 480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3 404 139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5 207 832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5 253 996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5 140 164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5 685 945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5 376 938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361197" y="9279256"/>
            <a:ext cx="9452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200" dirty="0">
                <a:solidFill>
                  <a:srgbClr val="4B494A"/>
                </a:solidFill>
                <a:latin typeface="Arial" panose="020B0604020202020204" pitchFamily="34" charset="0"/>
              </a:rPr>
              <a:t>* W 2015 roku przedstawiono liczbę prowadzonych projektów przez MIK, w ramach których działają grupy stałe.</a:t>
            </a:r>
          </a:p>
        </p:txBody>
      </p:sp>
    </p:spTree>
    <p:extLst>
      <p:ext uri="{BB962C8B-B14F-4D97-AF65-F5344CB8AC3E}">
        <p14:creationId xmlns:p14="http://schemas.microsoft.com/office/powerpoint/2010/main" val="2915134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64550"/>
              </p:ext>
            </p:extLst>
          </p:nvPr>
        </p:nvGraphicFramePr>
        <p:xfrm>
          <a:off x="1518283" y="1645920"/>
          <a:ext cx="10800001" cy="7704000"/>
        </p:xfrm>
        <a:graphic>
          <a:graphicData uri="http://schemas.openxmlformats.org/drawingml/2006/table">
            <a:tbl>
              <a:tblPr/>
              <a:tblGrid>
                <a:gridCol w="618101"/>
                <a:gridCol w="1542771"/>
                <a:gridCol w="1234217"/>
                <a:gridCol w="1234217"/>
                <a:gridCol w="1234217"/>
                <a:gridCol w="1131365"/>
                <a:gridCol w="1234217"/>
                <a:gridCol w="1337068"/>
                <a:gridCol w="1233828"/>
              </a:tblGrid>
              <a:tr h="16567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plan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86173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Oddziały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86173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557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5882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1 573 725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1 562 431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4 101 844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6 336 108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5 990 004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6 110 345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5 150 900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45341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982 600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1 148 434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1 873 334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2 216 800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2 296 530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2 784 861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557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1 650 948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1 507 911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4 453 255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5  969 463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6 388 280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6 214 441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5 453</a:t>
                      </a:r>
                      <a:r>
                        <a:rPr lang="pl-PL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418908" y="875507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pl-P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Ośrodek Dokumentacji Sztuki Tadeusza Kantora CRICOTEKA</a:t>
            </a:r>
            <a:endParaRPr lang="pl-PL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20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7792"/>
              </p:ext>
            </p:extLst>
          </p:nvPr>
        </p:nvGraphicFramePr>
        <p:xfrm>
          <a:off x="1699578" y="1558925"/>
          <a:ext cx="10800001" cy="7704003"/>
        </p:xfrm>
        <a:graphic>
          <a:graphicData uri="http://schemas.openxmlformats.org/drawingml/2006/table">
            <a:tbl>
              <a:tblPr/>
              <a:tblGrid>
                <a:gridCol w="1679519"/>
                <a:gridCol w="1900281"/>
                <a:gridCol w="1917595"/>
                <a:gridCol w="1880801"/>
                <a:gridCol w="1900281"/>
                <a:gridCol w="1521524"/>
              </a:tblGrid>
              <a:tr h="57209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Lata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</a:endParaRP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01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Budżet Województwa Małopolskiego</a:t>
                      </a: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udziału kultury                 w całości budżetu</a:t>
                      </a: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01E"/>
                    </a:solidFill>
                  </a:tcPr>
                </a:tc>
              </a:tr>
              <a:tr h="12607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Ogółem (zł)</a:t>
                      </a: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2B01E">
                            <a:tint val="66000"/>
                            <a:satMod val="160000"/>
                          </a:srgbClr>
                        </a:gs>
                        <a:gs pos="50000">
                          <a:srgbClr val="F2B01E">
                            <a:tint val="44500"/>
                            <a:satMod val="160000"/>
                          </a:srgbClr>
                        </a:gs>
                        <a:gs pos="100000">
                          <a:srgbClr val="F2B01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na kulturę ogółem w (zł)</a:t>
                      </a: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2B01E">
                            <a:tint val="66000"/>
                            <a:satMod val="160000"/>
                          </a:srgbClr>
                        </a:gs>
                        <a:gs pos="50000">
                          <a:srgbClr val="F2B01E">
                            <a:tint val="44500"/>
                            <a:satMod val="160000"/>
                          </a:srgbClr>
                        </a:gs>
                        <a:gs pos="100000">
                          <a:srgbClr val="F2B01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z tego: kultura wydatki inwestycyjne</a:t>
                      </a: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2B01E">
                            <a:tint val="66000"/>
                            <a:satMod val="160000"/>
                          </a:srgbClr>
                        </a:gs>
                        <a:gs pos="50000">
                          <a:srgbClr val="F2B01E">
                            <a:tint val="44500"/>
                            <a:satMod val="160000"/>
                          </a:srgbClr>
                        </a:gs>
                        <a:gs pos="100000">
                          <a:srgbClr val="F2B01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z tego: dotacja podmiotowa dla instytucji kultury</a:t>
                      </a:r>
                    </a:p>
                  </a:txBody>
                  <a:tcPr marL="14283" marR="14283" marT="17459" marB="8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2B01E">
                            <a:tint val="66000"/>
                            <a:satMod val="160000"/>
                          </a:srgbClr>
                        </a:gs>
                        <a:gs pos="50000">
                          <a:srgbClr val="F2B01E">
                            <a:tint val="44500"/>
                            <a:satMod val="160000"/>
                          </a:srgbClr>
                        </a:gs>
                        <a:gs pos="100000">
                          <a:srgbClr val="F2B01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1 198 798 328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115 922 567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15 095 449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84 047 538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9,7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13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1 368 730 121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94 306 788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15 667 657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77 016 300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1 328 271 846 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131 912 460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38 511 875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82 872 679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1 107 327 791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122 739 271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23 958 250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81 798 730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1 216 102 960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109 663 716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8 791 972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91 282 709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1 107 819 879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111 975 296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6 792 563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97 053 354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10,1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1 114 940 473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117 994 825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7 172 050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101 594 265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10,6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1 294 780 086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128 393 777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5 265 774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pl-PL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409 140</a:t>
                      </a:r>
                      <a:endParaRPr lang="pl-PL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pl-PL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</a:rPr>
                        <a:t>Plan na 01.01 2018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1 772 034 918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132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174 926 649</a:t>
                      </a: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32 294 140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pl-PL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718 915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pl-PL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" marR="14400" marT="18002" marB="864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64640" y="527843"/>
            <a:ext cx="6985000" cy="1052513"/>
          </a:xfrm>
          <a:prstGeom prst="rect">
            <a:avLst/>
          </a:prstGeom>
        </p:spPr>
        <p:txBody>
          <a:bodyPr/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l"/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Udział wydatków Województwa Małopolskiego na kulturę</a:t>
            </a:r>
            <a:b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 stosunku do wydatków ogółem </a:t>
            </a:r>
            <a:b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</a:b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 latach 2009-2016 oraz plan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438273" y="694943"/>
            <a:ext cx="7808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sz="1800" dirty="0">
                <a:solidFill>
                  <a:srgbClr val="4B4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MAŁOPOLSKIE CENTRUM </a:t>
            </a:r>
            <a:r>
              <a:rPr lang="pl-PL" sz="1800" dirty="0" smtClean="0">
                <a:solidFill>
                  <a:srgbClr val="4B4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KULTURY SOKÓŁ  </a:t>
            </a:r>
            <a:r>
              <a:rPr lang="pl-PL" sz="1800" dirty="0">
                <a:solidFill>
                  <a:srgbClr val="4B4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 NOWYM SĄCZU</a:t>
            </a:r>
          </a:p>
        </p:txBody>
      </p:sp>
      <p:graphicFrame>
        <p:nvGraphicFramePr>
          <p:cNvPr id="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4069"/>
              </p:ext>
            </p:extLst>
          </p:nvPr>
        </p:nvGraphicFramePr>
        <p:xfrm>
          <a:off x="1528128" y="1505903"/>
          <a:ext cx="10800000" cy="7704002"/>
        </p:xfrm>
        <a:graphic>
          <a:graphicData uri="http://schemas.openxmlformats.org/drawingml/2006/table">
            <a:tbl>
              <a:tblPr/>
              <a:tblGrid>
                <a:gridCol w="600149"/>
                <a:gridCol w="1599939"/>
                <a:gridCol w="1111119"/>
                <a:gridCol w="1152969"/>
                <a:gridCol w="1236743"/>
                <a:gridCol w="1298468"/>
                <a:gridCol w="1300674"/>
                <a:gridCol w="1300674"/>
                <a:gridCol w="1199265"/>
              </a:tblGrid>
              <a:tr h="16272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plan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9400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Grupy stałe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4218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etatów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400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Imprezy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6 443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6 099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7 479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7 278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8 230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0411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Przychody ogółem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9 576 594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9 835 340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8 683 947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9 959 546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9 801 876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11 637 979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11 861 067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dotacja  podmiotowa województwa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4 180 900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4 692 086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5 240 101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5 718 920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6 021 885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6 593 412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6 204 900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0411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ogółem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10 917 896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11 119 900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9 857 373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9 982 443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9 835 702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11 681 169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8 625 000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886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1500981" y="684768"/>
            <a:ext cx="684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CENTRUM SZTUKI MOŚCICE</a:t>
            </a:r>
            <a:r>
              <a:rPr lang="pl-PL" altLang="pl-PL" sz="1800" baseline="30000" dirty="0" smtClean="0">
                <a:solidFill>
                  <a:srgbClr val="4B494A"/>
                </a:solidFill>
                <a:latin typeface="Arial" panose="020B0604020202020204" pitchFamily="34" charset="0"/>
              </a:rPr>
              <a:t> 1</a:t>
            </a:r>
            <a:endParaRPr lang="pl-PL" altLang="pl-PL" sz="1800" i="1" baseline="30000" dirty="0">
              <a:solidFill>
                <a:srgbClr val="4B494A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95487" y="9181891"/>
            <a:ext cx="8614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200" baseline="30000" dirty="0" smtClean="0">
                <a:solidFill>
                  <a:srgbClr val="4B494A"/>
                </a:solidFill>
                <a:latin typeface="Arial" panose="020B0604020202020204" pitchFamily="34" charset="0"/>
              </a:rPr>
              <a:t>1</a:t>
            </a:r>
            <a:r>
              <a:rPr lang="pl-PL" altLang="pl-PL" sz="1200" i="1" baseline="30000" dirty="0" smtClean="0">
                <a:solidFill>
                  <a:srgbClr val="4B494A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200" dirty="0" smtClean="0">
                <a:solidFill>
                  <a:srgbClr val="4B494A"/>
                </a:solidFill>
                <a:latin typeface="Arial" panose="020B0604020202020204" pitchFamily="34" charset="0"/>
              </a:rPr>
              <a:t>Do 2011 roku Mościckie Centrum Kultury w Tarnowie</a:t>
            </a:r>
            <a:br>
              <a:rPr lang="pl-PL" altLang="pl-PL" sz="1200" dirty="0" smtClean="0">
                <a:solidFill>
                  <a:srgbClr val="4B494A"/>
                </a:solidFill>
                <a:latin typeface="Arial" panose="020B0604020202020204" pitchFamily="34" charset="0"/>
              </a:rPr>
            </a:br>
            <a:r>
              <a:rPr lang="pl-PL" altLang="pl-PL" sz="1200" baseline="30000" dirty="0" smtClean="0">
                <a:solidFill>
                  <a:srgbClr val="4B494A"/>
                </a:solidFill>
                <a:latin typeface="Arial" panose="020B0604020202020204" pitchFamily="34" charset="0"/>
              </a:rPr>
              <a:t>2</a:t>
            </a:r>
            <a:r>
              <a:rPr lang="pl-PL" altLang="pl-PL" sz="1200" dirty="0" smtClean="0">
                <a:solidFill>
                  <a:srgbClr val="4B494A"/>
                </a:solidFill>
                <a:latin typeface="Arial" panose="020B0604020202020204" pitchFamily="34" charset="0"/>
              </a:rPr>
              <a:t> Liczba </a:t>
            </a:r>
            <a:r>
              <a:rPr lang="pl-PL" altLang="pl-PL" sz="1200" dirty="0">
                <a:solidFill>
                  <a:srgbClr val="4B494A"/>
                </a:solidFill>
                <a:latin typeface="Arial" panose="020B0604020202020204" pitchFamily="34" charset="0"/>
              </a:rPr>
              <a:t>zorganizowanych zajęć w ramach działalności grup </a:t>
            </a:r>
            <a:r>
              <a:rPr lang="pl-PL" altLang="pl-PL" sz="1200" dirty="0" smtClean="0">
                <a:solidFill>
                  <a:srgbClr val="4B494A"/>
                </a:solidFill>
                <a:latin typeface="Arial" panose="020B0604020202020204" pitchFamily="34" charset="0"/>
              </a:rPr>
              <a:t>stałych</a:t>
            </a:r>
            <a:endParaRPr lang="pl-PL" altLang="pl-PL" sz="1200" dirty="0">
              <a:solidFill>
                <a:srgbClr val="4B494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94425"/>
              </p:ext>
            </p:extLst>
          </p:nvPr>
        </p:nvGraphicFramePr>
        <p:xfrm>
          <a:off x="1500981" y="1244211"/>
          <a:ext cx="10800000" cy="7704001"/>
        </p:xfrm>
        <a:graphic>
          <a:graphicData uri="http://schemas.openxmlformats.org/drawingml/2006/table">
            <a:tbl>
              <a:tblPr/>
              <a:tblGrid>
                <a:gridCol w="594495"/>
                <a:gridCol w="1446606"/>
                <a:gridCol w="1107522"/>
                <a:gridCol w="1274863"/>
                <a:gridCol w="1274862"/>
                <a:gridCol w="1274863"/>
                <a:gridCol w="1274862"/>
                <a:gridCol w="1277064"/>
                <a:gridCol w="1274863"/>
              </a:tblGrid>
              <a:tr h="13349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plan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85935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Grupy stałe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9/540</a:t>
                      </a:r>
                      <a:r>
                        <a:rPr kumimoji="0" lang="pl-PL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9/540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9/540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86491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35,41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36,29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38,5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6102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Imprezy/wydarzenia kulturalne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251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348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133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116                               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333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4 089 474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4 394 962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4 111 595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5 519 838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5 695 380 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5 272 858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5 210 810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79379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1 685 700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1 898 961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2 083 282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2 165 330 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2 332 650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2 741 970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3 050 900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9566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4 756 348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4 925 116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4 739 145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5 401 221 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5 503 125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5 355 734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5 277 460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522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1331913" y="635000"/>
            <a:ext cx="7629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INSTYTUT DIALOGU MIĘDZYKULTUROWEGO IM. JANA PAWŁA II </a:t>
            </a:r>
            <a:br>
              <a:rPr lang="pl-PL" sz="1800" dirty="0">
                <a:solidFill>
                  <a:srgbClr val="4B494A"/>
                </a:solidFill>
                <a:latin typeface="Arial" panose="020B0604020202020204" pitchFamily="34" charset="0"/>
              </a:rPr>
            </a:br>
            <a:r>
              <a:rPr 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 </a:t>
            </a:r>
            <a:r>
              <a:rPr 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KRAKOWIE</a:t>
            </a:r>
          </a:p>
        </p:txBody>
      </p:sp>
      <p:graphicFrame>
        <p:nvGraphicFramePr>
          <p:cNvPr id="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20001"/>
              </p:ext>
            </p:extLst>
          </p:nvPr>
        </p:nvGraphicFramePr>
        <p:xfrm>
          <a:off x="1505268" y="1697356"/>
          <a:ext cx="10800002" cy="7703999"/>
        </p:xfrm>
        <a:graphic>
          <a:graphicData uri="http://schemas.openxmlformats.org/drawingml/2006/table">
            <a:tbl>
              <a:tblPr/>
              <a:tblGrid>
                <a:gridCol w="594495"/>
                <a:gridCol w="1882740"/>
                <a:gridCol w="1188820"/>
                <a:gridCol w="1188991"/>
                <a:gridCol w="1089909"/>
                <a:gridCol w="1288074"/>
                <a:gridCol w="1188991"/>
                <a:gridCol w="1188991"/>
                <a:gridCol w="1188991"/>
              </a:tblGrid>
              <a:tr h="141845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 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116727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Grupy stałe/Wystawy*</a:t>
                      </a:r>
                      <a:b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/od 2011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76242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16,5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492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Imprezy/Produkcja i archiwizacja mat. Filmowych/ * od 2012 r.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592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611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586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170 012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165 000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8481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3 044 805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2 646 501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2 796 099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2 952 253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2 890 589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3 547 045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3 704 165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16727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organizatorów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2 498 000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2 445 499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2 445 499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2 599 250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2 715 500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3 244 680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2 580 300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8481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2 847 953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2 638 867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2 865 033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2 996 300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2 879 066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3 545 434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2 780 300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20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1331913" y="684991"/>
            <a:ext cx="7629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MAŁOPOLSKIE CENTRUM NAUKI</a:t>
            </a:r>
            <a:r>
              <a:rPr 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 </a:t>
            </a:r>
            <a:r>
              <a:rPr 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KRAKOWIE</a:t>
            </a:r>
          </a:p>
        </p:txBody>
      </p:sp>
      <p:graphicFrame>
        <p:nvGraphicFramePr>
          <p:cNvPr id="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59742"/>
              </p:ext>
            </p:extLst>
          </p:nvPr>
        </p:nvGraphicFramePr>
        <p:xfrm>
          <a:off x="1505268" y="1569340"/>
          <a:ext cx="10800002" cy="6984043"/>
        </p:xfrm>
        <a:graphic>
          <a:graphicData uri="http://schemas.openxmlformats.org/drawingml/2006/table">
            <a:tbl>
              <a:tblPr/>
              <a:tblGrid>
                <a:gridCol w="594495"/>
                <a:gridCol w="1882740"/>
                <a:gridCol w="1188820"/>
                <a:gridCol w="1188991"/>
                <a:gridCol w="1089909"/>
                <a:gridCol w="1288074"/>
                <a:gridCol w="1188991"/>
                <a:gridCol w="1188991"/>
                <a:gridCol w="1188991"/>
              </a:tblGrid>
              <a:tr h="150112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*/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3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/>
                    </a:solidFill>
                  </a:tcPr>
                </a:tc>
              </a:tr>
              <a:tr h="11346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3178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stałe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8975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123530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3a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organizatorów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  <a:tr h="8975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1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331913" y="9092184"/>
            <a:ext cx="821131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* Instytucja utworzona</a:t>
            </a:r>
            <a:r>
              <a:rPr kumimoji="0" lang="pl-PL" sz="1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15.12.2017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87115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21689"/>
              </p:ext>
            </p:extLst>
          </p:nvPr>
        </p:nvGraphicFramePr>
        <p:xfrm>
          <a:off x="1439860" y="1623060"/>
          <a:ext cx="10800000" cy="7479954"/>
        </p:xfrm>
        <a:graphic>
          <a:graphicData uri="http://schemas.openxmlformats.org/drawingml/2006/table">
            <a:tbl>
              <a:tblPr/>
              <a:tblGrid>
                <a:gridCol w="605636"/>
                <a:gridCol w="1452339"/>
                <a:gridCol w="1234786"/>
                <a:gridCol w="1234786"/>
                <a:gridCol w="1234786"/>
                <a:gridCol w="1234786"/>
                <a:gridCol w="1234786"/>
                <a:gridCol w="1234786"/>
                <a:gridCol w="1333309"/>
              </a:tblGrid>
              <a:tr h="160944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</a:tr>
              <a:tr h="74415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scen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7845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147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151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79448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wydarzeń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403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1064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1263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1265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2372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1643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09892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15 241 200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15 903 649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15 808 858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17 548 730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18 750 236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23 970 240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20 780 260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575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8 000 750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9 016 164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8 968 264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9 554 580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10 511 300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12 747 038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12 198 760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1623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15 560 211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17 838 487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17 186 124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18 055 017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19 314 916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22 850 835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21 184 000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95"/>
          <p:cNvSpPr txBox="1">
            <a:spLocks noChangeArrowheads="1"/>
          </p:cNvSpPr>
          <p:nvPr/>
        </p:nvSpPr>
        <p:spPr bwMode="auto">
          <a:xfrm>
            <a:off x="1439860" y="684991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TEATR IM. JULIUSZA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SŁOWACKIEGO W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KRAKOWIE</a:t>
            </a:r>
          </a:p>
        </p:txBody>
      </p:sp>
    </p:spTree>
    <p:extLst>
      <p:ext uri="{BB962C8B-B14F-4D97-AF65-F5344CB8AC3E}">
        <p14:creationId xmlns:p14="http://schemas.microsoft.com/office/powerpoint/2010/main" val="259973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32629"/>
              </p:ext>
            </p:extLst>
          </p:nvPr>
        </p:nvGraphicFramePr>
        <p:xfrm>
          <a:off x="1519556" y="1574483"/>
          <a:ext cx="10800001" cy="7704000"/>
        </p:xfrm>
        <a:graphic>
          <a:graphicData uri="http://schemas.openxmlformats.org/drawingml/2006/table">
            <a:tbl>
              <a:tblPr/>
              <a:tblGrid>
                <a:gridCol w="594175"/>
                <a:gridCol w="1585922"/>
                <a:gridCol w="1188350"/>
                <a:gridCol w="1190533"/>
                <a:gridCol w="1286651"/>
                <a:gridCol w="1387135"/>
                <a:gridCol w="1190535"/>
                <a:gridCol w="1188350"/>
                <a:gridCol w="1188350"/>
              </a:tblGrid>
              <a:tr h="143269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2015 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</a:tr>
              <a:tr h="744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scen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744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19,5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19,5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19,5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21,5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22,5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553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przedstawień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196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216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9807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4 733 367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5 057 583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5 226 090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5 378 717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5 614 404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897 761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5 760 000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905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 w tym dotacja  podmiotowa organizatorów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1 800 000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2 024 248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2 044 248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2 224 100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2 245 340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2 413 240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2 310 600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551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4 633 410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4 987 089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5 140 032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5 070 003</a:t>
                      </a:r>
                    </a:p>
                  </a:txBody>
                  <a:tcPr marT="45741" marB="457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5 231 839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6 001 382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5 760 000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396048" y="707042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KRAKOWSKI TEATR SCENA STU</a:t>
            </a:r>
          </a:p>
        </p:txBody>
      </p:sp>
    </p:spTree>
    <p:extLst>
      <p:ext uri="{BB962C8B-B14F-4D97-AF65-F5344CB8AC3E}">
        <p14:creationId xmlns:p14="http://schemas.microsoft.com/office/powerpoint/2010/main" val="811324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00888"/>
              </p:ext>
            </p:extLst>
          </p:nvPr>
        </p:nvGraphicFramePr>
        <p:xfrm>
          <a:off x="1399217" y="1481456"/>
          <a:ext cx="10800001" cy="7704001"/>
        </p:xfrm>
        <a:graphic>
          <a:graphicData uri="http://schemas.openxmlformats.org/drawingml/2006/table">
            <a:tbl>
              <a:tblPr/>
              <a:tblGrid>
                <a:gridCol w="588515"/>
                <a:gridCol w="1788274"/>
                <a:gridCol w="1242511"/>
                <a:gridCol w="1387645"/>
                <a:gridCol w="1178249"/>
                <a:gridCol w="1178249"/>
                <a:gridCol w="1080060"/>
                <a:gridCol w="1178249"/>
                <a:gridCol w="1178249"/>
              </a:tblGrid>
              <a:tr h="159939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</a:tr>
              <a:tr h="8251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scen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8221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645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wydarzeń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294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303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9147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3 318 836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4 170 128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4 383 494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4 920 982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 4 682 247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5 610 850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4 612 420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36322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1 944 600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2 123 931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2 058 854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2 139 460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2 238 580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2 337 748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2 496 100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9147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3 449 335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4 621 635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4 711 604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4 900 541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4 747 862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4 938 853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4 612 420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399217" y="684991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TEATR  IM. ST. I.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WITKIEWICZA W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ZAKOPANEM</a:t>
            </a:r>
          </a:p>
        </p:txBody>
      </p:sp>
    </p:spTree>
    <p:extLst>
      <p:ext uri="{BB962C8B-B14F-4D97-AF65-F5344CB8AC3E}">
        <p14:creationId xmlns:p14="http://schemas.microsoft.com/office/powerpoint/2010/main" val="1032376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68659"/>
              </p:ext>
            </p:extLst>
          </p:nvPr>
        </p:nvGraphicFramePr>
        <p:xfrm>
          <a:off x="1395488" y="1490345"/>
          <a:ext cx="10799999" cy="7704001"/>
        </p:xfrm>
        <a:graphic>
          <a:graphicData uri="http://schemas.openxmlformats.org/drawingml/2006/table">
            <a:tbl>
              <a:tblPr/>
              <a:tblGrid>
                <a:gridCol w="563811"/>
                <a:gridCol w="1504992"/>
                <a:gridCol w="1224209"/>
                <a:gridCol w="1221963"/>
                <a:gridCol w="1224210"/>
                <a:gridCol w="1316306"/>
                <a:gridCol w="1224209"/>
                <a:gridCol w="1260150"/>
                <a:gridCol w="1260149"/>
              </a:tblGrid>
              <a:tr h="140827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</a:tr>
              <a:tr h="81863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scen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80627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317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318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318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316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313,4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17388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przedstawień ogółem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172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191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11209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25 095 230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25 290 990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26 957 912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29 955 803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30 398 069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31 484 353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31 029 387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634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18 524 876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18 033 684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18 296 984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18 734 670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19 820 190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20 904 070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22 151 800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1213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30 082 640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29 885 638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31 710 732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30 918 770 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30 594 812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31 755 310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31 261 800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690051" y="684991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OPERA KRAKOWSKA</a:t>
            </a:r>
          </a:p>
        </p:txBody>
      </p:sp>
    </p:spTree>
    <p:extLst>
      <p:ext uri="{BB962C8B-B14F-4D97-AF65-F5344CB8AC3E}">
        <p14:creationId xmlns:p14="http://schemas.microsoft.com/office/powerpoint/2010/main" val="2015471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66671"/>
              </p:ext>
            </p:extLst>
          </p:nvPr>
        </p:nvGraphicFramePr>
        <p:xfrm>
          <a:off x="1395486" y="1524635"/>
          <a:ext cx="10800001" cy="7704001"/>
        </p:xfrm>
        <a:graphic>
          <a:graphicData uri="http://schemas.openxmlformats.org/drawingml/2006/table">
            <a:tbl>
              <a:tblPr/>
              <a:tblGrid>
                <a:gridCol w="584481"/>
                <a:gridCol w="1656746"/>
                <a:gridCol w="1106645"/>
                <a:gridCol w="1214087"/>
                <a:gridCol w="1173259"/>
                <a:gridCol w="1291444"/>
                <a:gridCol w="1291445"/>
                <a:gridCol w="1291444"/>
                <a:gridCol w="1190450"/>
              </a:tblGrid>
              <a:tr h="13525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 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 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/>
                    </a:solidFill>
                  </a:tcPr>
                </a:tc>
              </a:tr>
              <a:tr h="86394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scen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80436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215,94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212,8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211,09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217,15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89373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koncertów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872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08439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14 982 848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15 492 396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15 620 042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15 968 697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16 396 486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16 760 487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16 961 150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486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12 549 100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12 865 940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12 435 940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12 649 970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13 132 950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13 584 880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14 246 400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  <a:tr h="12184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15 203 159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14 436 720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15 618 742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15 520 987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15 916 510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16 465 149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16 961 150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913300" y="696247"/>
            <a:ext cx="7885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FILHARMONIA IM. KAROLA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SZYMANOWSKIEGO W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KRAKOWIE</a:t>
            </a:r>
          </a:p>
        </p:txBody>
      </p:sp>
    </p:spTree>
    <p:extLst>
      <p:ext uri="{BB962C8B-B14F-4D97-AF65-F5344CB8AC3E}">
        <p14:creationId xmlns:p14="http://schemas.microsoft.com/office/powerpoint/2010/main" val="2485365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181"/>
              </p:ext>
            </p:extLst>
          </p:nvPr>
        </p:nvGraphicFramePr>
        <p:xfrm>
          <a:off x="1395487" y="1620203"/>
          <a:ext cx="10800000" cy="7704001"/>
        </p:xfrm>
        <a:graphic>
          <a:graphicData uri="http://schemas.openxmlformats.org/drawingml/2006/table">
            <a:tbl>
              <a:tblPr/>
              <a:tblGrid>
                <a:gridCol w="698980"/>
                <a:gridCol w="1600817"/>
                <a:gridCol w="1199510"/>
                <a:gridCol w="1195100"/>
                <a:gridCol w="1206124"/>
                <a:gridCol w="1199510"/>
                <a:gridCol w="1300939"/>
                <a:gridCol w="1199992"/>
                <a:gridCol w="1199028"/>
              </a:tblGrid>
              <a:tr h="175011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</a:t>
                      </a: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9756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811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74,02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71,80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66,82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63,42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64,5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722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7903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3 991 062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3 957 806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4 118 224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4 526 489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4 864 398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5 154 818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5 205 182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667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2 729 984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2 843 103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3 343 200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3 442 930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3 630 300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4 017 934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3 963 400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97903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4 280 654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4 423 427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4 439 621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4 729 999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4 639 566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5 194 330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5 321 182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069"/>
          <p:cNvSpPr>
            <a:spLocks noChangeArrowheads="1"/>
          </p:cNvSpPr>
          <p:nvPr/>
        </p:nvSpPr>
        <p:spPr bwMode="auto">
          <a:xfrm>
            <a:off x="1395487" y="684991"/>
            <a:ext cx="691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MUZEUM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ARCHEOLOGICZNE W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KRAKOWIE</a:t>
            </a:r>
          </a:p>
        </p:txBody>
      </p:sp>
    </p:spTree>
    <p:extLst>
      <p:ext uri="{BB962C8B-B14F-4D97-AF65-F5344CB8AC3E}">
        <p14:creationId xmlns:p14="http://schemas.microsoft.com/office/powerpoint/2010/main" val="639515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28294"/>
              </p:ext>
            </p:extLst>
          </p:nvPr>
        </p:nvGraphicFramePr>
        <p:xfrm>
          <a:off x="1479550" y="1685926"/>
          <a:ext cx="10800000" cy="7704000"/>
        </p:xfrm>
        <a:graphic>
          <a:graphicData uri="http://schemas.openxmlformats.org/drawingml/2006/table">
            <a:tbl>
              <a:tblPr/>
              <a:tblGrid>
                <a:gridCol w="599633"/>
                <a:gridCol w="1600490"/>
                <a:gridCol w="1199265"/>
                <a:gridCol w="1210288"/>
                <a:gridCol w="1221310"/>
                <a:gridCol w="1267605"/>
                <a:gridCol w="1300674"/>
                <a:gridCol w="1199265"/>
                <a:gridCol w="1201470"/>
              </a:tblGrid>
              <a:tr h="15758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Podstawowe dane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 plan</a:t>
                      </a:r>
                      <a:b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/>
                    </a:solidFill>
                  </a:tcPr>
                </a:tc>
              </a:tr>
              <a:tr h="83897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oddziałów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8420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etatów 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52,3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02136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Wystawy czasowe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459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Przychody ogółem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4 408 976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4 519 833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4 219 462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4 510 155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4 678 309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4 978</a:t>
                      </a:r>
                      <a:r>
                        <a:rPr lang="pl-PL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186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4 944 614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7943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4a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w tym dotacja  podmiotowa województwa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2 958 267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3 252 425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3 382 941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3 491 320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3 522 920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3 884 120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4 003 000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  <a:tr h="11003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Koszty ogółem </a:t>
                      </a: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4 355 805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4 634 960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4 266 142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4 441 552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94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94A"/>
                          </a:solidFill>
                          <a:effectLst/>
                          <a:latin typeface="Arial" charset="0"/>
                          <a:cs typeface="Arial" charset="0"/>
                        </a:rPr>
                        <a:t>4 664 901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4 993 754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4 944 614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6AB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417160" y="684991"/>
            <a:ext cx="7530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 3" panose="05040102010807070707" pitchFamily="18" charset="2"/>
              <a:buChar char="Ê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MUZEUM </a:t>
            </a:r>
            <a:r>
              <a:rPr lang="pl-PL" altLang="pl-PL" sz="1800" dirty="0" smtClean="0">
                <a:solidFill>
                  <a:srgbClr val="4B494A"/>
                </a:solidFill>
                <a:latin typeface="Arial" panose="020B0604020202020204" pitchFamily="34" charset="0"/>
              </a:rPr>
              <a:t>ETNOGRAFICZNE IM.SEWERYNA </a:t>
            </a:r>
            <a:r>
              <a:rPr lang="pl-PL" altLang="pl-PL" sz="1800" dirty="0">
                <a:solidFill>
                  <a:srgbClr val="4B494A"/>
                </a:solidFill>
                <a:latin typeface="Arial" panose="020B0604020202020204" pitchFamily="34" charset="0"/>
              </a:rPr>
              <a:t>UDZIELI W KRAKOWIE</a:t>
            </a:r>
          </a:p>
        </p:txBody>
      </p:sp>
    </p:spTree>
    <p:extLst>
      <p:ext uri="{BB962C8B-B14F-4D97-AF65-F5344CB8AC3E}">
        <p14:creationId xmlns:p14="http://schemas.microsoft.com/office/powerpoint/2010/main" val="3871463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lopolska-template-2016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Malopolska-template-2016</Template>
  <TotalTime>805</TotalTime>
  <Words>2754</Words>
  <Application>Microsoft Office PowerPoint</Application>
  <PresentationFormat>Niestandardowy</PresentationFormat>
  <Paragraphs>1370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Aller</vt:lpstr>
      <vt:lpstr>Arial</vt:lpstr>
      <vt:lpstr>Avenir Roman</vt:lpstr>
      <vt:lpstr>Bodoni SvtyTwo ITC TT-Book</vt:lpstr>
      <vt:lpstr>Helvetica</vt:lpstr>
      <vt:lpstr>Palatino</vt:lpstr>
      <vt:lpstr>Roboto Bold</vt:lpstr>
      <vt:lpstr>Roboto Regular</vt:lpstr>
      <vt:lpstr>Wingdings</vt:lpstr>
      <vt:lpstr>Malopolska-template-2016</vt:lpstr>
      <vt:lpstr>Finansowanie  instytucji kultury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umwm</dc:creator>
  <cp:lastModifiedBy>Wirchniańska, Maria</cp:lastModifiedBy>
  <cp:revision>63</cp:revision>
  <dcterms:created xsi:type="dcterms:W3CDTF">2016-01-28T15:35:22Z</dcterms:created>
  <dcterms:modified xsi:type="dcterms:W3CDTF">2018-07-19T07:31:35Z</dcterms:modified>
</cp:coreProperties>
</file>