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</p:sldMasterIdLst>
  <p:notesMasterIdLst>
    <p:notesMasterId r:id="rId15"/>
  </p:notesMasterIdLst>
  <p:sldIdLst>
    <p:sldId id="325" r:id="rId4"/>
    <p:sldId id="323" r:id="rId5"/>
    <p:sldId id="307" r:id="rId6"/>
    <p:sldId id="319" r:id="rId7"/>
    <p:sldId id="320" r:id="rId8"/>
    <p:sldId id="310" r:id="rId9"/>
    <p:sldId id="327" r:id="rId10"/>
    <p:sldId id="309" r:id="rId11"/>
    <p:sldId id="313" r:id="rId12"/>
    <p:sldId id="324" r:id="rId13"/>
    <p:sldId id="326" r:id="rId14"/>
  </p:sldIdLst>
  <p:sldSz cx="13004800" cy="9753600"/>
  <p:notesSz cx="6858000" cy="9144000"/>
  <p:defaultTextStyle>
    <a:defPPr>
      <a:defRPr lang="pl-PL"/>
    </a:defPPr>
    <a:lvl1pPr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marL="22860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marL="27432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marL="32004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marL="36576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8D"/>
    <a:srgbClr val="68B133"/>
    <a:srgbClr val="A2DA46"/>
    <a:srgbClr val="CC006A"/>
    <a:srgbClr val="003399"/>
    <a:srgbClr val="F8F3E8"/>
    <a:srgbClr val="F7F4ED"/>
    <a:srgbClr val="FAF7F0"/>
    <a:srgbClr val="F2B01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746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5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Shape 5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30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4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2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6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7264130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4509D-0273-4CA6-83DE-24069FC2772F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13CDD-D81C-45E5-9C38-D3037F4E2D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79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2AEC-B1B7-4809-B1BB-FCE7B82FFCA6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49E4F-0CDF-47C0-BA92-3F4AC778BA4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799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6C22-3A1A-4D35-9332-F7D2D601FD0D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CFCDD-8A86-455B-89BD-E6A80449F1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023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2A28-34E9-4254-9B0A-03D0C6414A16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A1D22-3141-40D7-B833-C838E41A038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402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F1D4-7A94-4BF3-AA3C-5A7EA2312622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5399-CE0A-439B-9892-3095E481EE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7157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E22CE-6F56-4EA9-A636-E8E00E38D6D2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B2783-F15D-4980-8508-6282FE605B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891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55CE-85B3-4713-BBC9-370266ABA9E4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A376B-ECEB-42C8-87C2-ADED361B758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421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2ACF-D07F-44B2-B375-2E9BBFC4E632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54E41-1AB2-4886-A943-A7A652B96DB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6388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8865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A419-0443-465C-A591-62921A66C6A5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507BC-BD58-49B1-8CF0-BB4AD5BDBC4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12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40778233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51D3-1B07-416F-AD82-ACED15F327CD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ABED9-51BA-4422-BF6E-EBDF170357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501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88580-F943-4033-8080-7FF6C5E9AF9D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FD6C7-175C-4E0C-8D30-3905CDBC4E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913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2F9D-C554-4E55-ADBD-17C45C979429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2A998-BD01-4823-8094-31D8A0AEE9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212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D3DE-CDC8-4176-9644-3406CAFA8E2D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A987C-A2DF-446D-87AA-D8692B31CA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081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B12A-4C7C-4508-8525-07E60EE28285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7F0C1-D2D2-4E64-8A37-131613BD60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6226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612F-9C7B-4633-9708-C92555285CA2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C2248-C43F-4FC6-9F05-8B0142A571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6415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672F-9C47-49FB-AAFC-390792129594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465B4-1323-4BB8-8684-C430A02281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267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CF1BA-E6F4-47A0-B206-542479D5BCB9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CD6BD-CD3A-4C8E-9B8A-F07C28F431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63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C563-DCA5-4F99-9E06-983B502354BB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88142-86BA-4F62-9AD1-400B3F173B0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6653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1437-AA41-4B74-A50B-5C1AD61D1FF6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062A4-33D8-4909-9D15-A4B79CFA8EA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356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2623677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1175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693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pasted-image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87"/>
          <p:cNvSpPr>
            <a:spLocks noChangeArrowheads="1"/>
          </p:cNvSpPr>
          <p:nvPr userDrawn="1"/>
        </p:nvSpPr>
        <p:spPr bwMode="auto">
          <a:xfrm>
            <a:off x="1270000" y="4333875"/>
            <a:ext cx="10464800" cy="552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1pPr>
            <a:lvl2pPr marL="742950" indent="-28575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2pPr>
            <a:lvl3pPr marL="1143000" indent="-22860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3pPr>
            <a:lvl4pPr marL="1600200" indent="-22860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4pPr>
            <a:lvl5pPr marL="2057400" indent="-228600" algn="ctr" eaLnBrk="0" hangingPunct="0"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9pPr>
          </a:lstStyle>
          <a:p>
            <a:pPr eaLnBrk="1" hangingPunct="1">
              <a:defRPr/>
            </a:pPr>
            <a:endParaRPr lang="pl-PL" altLang="pl-PL" sz="3600" dirty="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52600" y="3066276"/>
            <a:ext cx="9982200" cy="253365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52600" y="5924550"/>
            <a:ext cx="9982200" cy="990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704688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14AC-421F-4480-90CE-71E8827D1F65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48D7E-3890-4BF0-98C6-33C6D656B58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178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D1F9-630C-43DC-836F-2814552EA5FE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D56E1-6560-465F-8B00-0CA0E9B4BCE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936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AEAA-B2A1-48B9-BACB-E1D3D1BE3AA8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09F69-92E3-4571-BA61-24DB6D8D98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929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1028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3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26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25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4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3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E519EA-6D0D-48DD-969D-4EFA99DCEFF5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2051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6D99121-54B7-4673-BC4C-36B857B0975C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32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520E55-7C55-4EE2-82A4-5E1AAC884BE4}" type="datetimeFigureOut">
              <a:rPr lang="pl-PL" altLang="pl-PL"/>
              <a:pPr>
                <a:defRPr/>
              </a:pPr>
              <a:t>02.09.2022</a:t>
            </a:fld>
            <a:endParaRPr lang="pl-PL" altLang="pl-PL"/>
          </a:p>
        </p:txBody>
      </p:sp>
      <p:sp>
        <p:nvSpPr>
          <p:cNvPr id="307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25D6F5D-18A3-4D08-90F8-7970CC5ED477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3077" name="pasted-image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8" name="pasted-image.t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4395" y="1289909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308918"/>
            <a:ext cx="12987880" cy="90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/>
          <p:cNvSpPr>
            <a:spLocks noChangeArrowheads="1"/>
          </p:cNvSpPr>
          <p:nvPr/>
        </p:nvSpPr>
        <p:spPr bwMode="auto">
          <a:xfrm>
            <a:off x="0" y="-125006"/>
            <a:ext cx="13004799" cy="135421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pl-PL" altLang="pl-PL" sz="4000" b="1" dirty="0">
                <a:solidFill>
                  <a:srgbClr val="0070C0"/>
                </a:solidFill>
                <a:ea typeface="Palatino"/>
                <a:cs typeface="Palatino"/>
                <a:sym typeface="Palatino"/>
              </a:rPr>
              <a:t/>
            </a:r>
            <a:br>
              <a:rPr lang="pl-PL" altLang="pl-PL" sz="4000" b="1" dirty="0">
                <a:solidFill>
                  <a:srgbClr val="0070C0"/>
                </a:solidFill>
                <a:ea typeface="Palatino"/>
                <a:cs typeface="Palatino"/>
                <a:sym typeface="Palatino"/>
              </a:rPr>
            </a:br>
            <a:r>
              <a:rPr lang="pl-PL" altLang="pl-PL" sz="4000" b="1" dirty="0">
                <a:solidFill>
                  <a:srgbClr val="0070C0"/>
                </a:solidFill>
                <a:ea typeface="Palatino"/>
                <a:cs typeface="Palatino"/>
                <a:sym typeface="Palatino"/>
              </a:rPr>
              <a:t> </a:t>
            </a:r>
            <a:r>
              <a:rPr lang="pl-PL" altLang="pl-PL" sz="4800" b="1" dirty="0" smtClean="0">
                <a:solidFill>
                  <a:srgbClr val="0070C0"/>
                </a:solidFill>
                <a:ea typeface="Palatino"/>
                <a:cs typeface="Palatino"/>
                <a:sym typeface="Palatino"/>
              </a:rPr>
              <a:t>Kontakt</a:t>
            </a:r>
            <a:endParaRPr lang="pl-PL" altLang="pl-PL" sz="4800" b="1" dirty="0">
              <a:solidFill>
                <a:srgbClr val="0070C0"/>
              </a:solidFill>
              <a:ea typeface="Palatino"/>
              <a:cs typeface="Palatino"/>
              <a:sym typeface="Palatino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424355" y="1476018"/>
            <a:ext cx="112142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rgbClr val="DA518D"/>
                </a:solidFill>
                <a:latin typeface="Roboto Regular"/>
              </a:rPr>
              <a:t>Zespół Wspierania Inicjatyw Obywatelskich:</a:t>
            </a:r>
            <a:endParaRPr lang="pl-PL" sz="3600" b="1" dirty="0">
              <a:solidFill>
                <a:srgbClr val="DA518D"/>
              </a:solidFill>
              <a:latin typeface="Roboto Regular"/>
            </a:endParaRPr>
          </a:p>
          <a:p>
            <a:pPr>
              <a:defRPr/>
            </a:pPr>
            <a:r>
              <a:rPr lang="pl-PL" sz="3200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e-mail: bo@umwm.pl </a:t>
            </a:r>
          </a:p>
          <a:p>
            <a:pPr>
              <a:defRPr/>
            </a:pPr>
            <a:r>
              <a:rPr lang="nb-NO" sz="3200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telefon: 12 61 60 </a:t>
            </a:r>
            <a:r>
              <a:rPr lang="pl-PL" sz="3200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536</a:t>
            </a:r>
            <a:r>
              <a:rPr lang="nb-NO" sz="3200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, </a:t>
            </a:r>
            <a:r>
              <a:rPr lang="pl-PL" sz="3200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12 61 60 </a:t>
            </a:r>
            <a:r>
              <a:rPr lang="pl-PL" sz="3200" dirty="0" smtClean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982</a:t>
            </a:r>
            <a:endParaRPr lang="pl-PL" sz="3200" dirty="0">
              <a:solidFill>
                <a:srgbClr val="000000"/>
              </a:solidFill>
              <a:latin typeface="Roboto Regular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3200" dirty="0">
                <a:solidFill>
                  <a:srgbClr val="000000"/>
                </a:solidFill>
                <a:latin typeface="Roboto Regular"/>
                <a:cs typeface="Arial" panose="020B0604020202020204" pitchFamily="34" charset="0"/>
              </a:rPr>
              <a:t>www.bo.malopolska.pl, www.malopolska.pl </a:t>
            </a:r>
          </a:p>
          <a:p>
            <a:pPr>
              <a:defRPr/>
            </a:pPr>
            <a:r>
              <a:rPr lang="pl-PL" sz="3200" u="sng" dirty="0" smtClean="0">
                <a:solidFill>
                  <a:schemeClr val="tx1"/>
                </a:solidFill>
                <a:latin typeface="Roboto Regular"/>
                <a:cs typeface="Arial" panose="020B0604020202020204" pitchFamily="34" charset="0"/>
              </a:rPr>
              <a:t>www.facebook.com/bo.malopolska</a:t>
            </a:r>
          </a:p>
          <a:p>
            <a:pPr>
              <a:defRPr/>
            </a:pPr>
            <a:endParaRPr lang="pl-PL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75" y="451966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4395" y="635000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28" y="5294499"/>
            <a:ext cx="10865042" cy="43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4395" y="1289909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" y="308918"/>
            <a:ext cx="12987880" cy="90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/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b="1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99" y="1645488"/>
            <a:ext cx="2052409" cy="64637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27" y="1325588"/>
            <a:ext cx="2153986" cy="678362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330020" y="1393411"/>
            <a:ext cx="65024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altLang="pl-PL" sz="4800" b="1" kern="0" dirty="0" smtClean="0">
                <a:solidFill>
                  <a:srgbClr val="0070C0"/>
                </a:solidFill>
                <a:latin typeface="Roboto Regular"/>
                <a:sym typeface="Aller"/>
              </a:rPr>
              <a:t>Rekordowa</a:t>
            </a:r>
            <a:r>
              <a:rPr lang="pl-PL" altLang="pl-PL" sz="4800" b="1" kern="0" dirty="0" smtClean="0">
                <a:solidFill>
                  <a:srgbClr val="414241"/>
                </a:solidFill>
                <a:latin typeface="Roboto Regular"/>
                <a:sym typeface="Aller"/>
              </a:rPr>
              <a:t> kwota </a:t>
            </a:r>
            <a:br>
              <a:rPr lang="pl-PL" altLang="pl-PL" sz="4800" b="1" kern="0" dirty="0" smtClean="0">
                <a:solidFill>
                  <a:srgbClr val="414241"/>
                </a:solidFill>
                <a:latin typeface="Roboto Regular"/>
                <a:sym typeface="Aller"/>
              </a:rPr>
            </a:br>
            <a:r>
              <a:rPr lang="pl-PL" altLang="pl-PL" sz="4800" b="1" kern="0" dirty="0" smtClean="0">
                <a:solidFill>
                  <a:srgbClr val="414241"/>
                </a:solidFill>
                <a:latin typeface="Roboto Regular"/>
                <a:sym typeface="Aller"/>
              </a:rPr>
              <a:t>w historii Budżetu Obywatelskiego Małopolski</a:t>
            </a:r>
          </a:p>
          <a:p>
            <a:endParaRPr lang="pl-PL" altLang="pl-PL" sz="4800" b="1" kern="0" dirty="0">
              <a:solidFill>
                <a:srgbClr val="414241"/>
              </a:solidFill>
              <a:latin typeface="Roboto Regular"/>
              <a:sym typeface="Aller"/>
            </a:endParaRPr>
          </a:p>
          <a:p>
            <a:r>
              <a:rPr lang="pl-PL" altLang="pl-PL" sz="7200" b="1" kern="0" dirty="0">
                <a:solidFill>
                  <a:srgbClr val="92D050"/>
                </a:solidFill>
                <a:latin typeface="Roboto Regular"/>
                <a:sym typeface="Aller"/>
              </a:rPr>
              <a:t>14 mln </a:t>
            </a:r>
            <a:r>
              <a:rPr lang="pl-PL" altLang="pl-PL" sz="7200" b="1" kern="0" dirty="0" smtClean="0">
                <a:solidFill>
                  <a:srgbClr val="92D050"/>
                </a:solidFill>
                <a:latin typeface="Roboto Regular"/>
                <a:sym typeface="Aller"/>
              </a:rPr>
              <a:t>zł</a:t>
            </a:r>
          </a:p>
          <a:p>
            <a:r>
              <a:rPr lang="pl-PL" altLang="pl-PL" sz="4800" b="1" kern="0" dirty="0" smtClean="0">
                <a:solidFill>
                  <a:srgbClr val="414241"/>
                </a:solidFill>
                <a:latin typeface="Roboto Regular"/>
                <a:sym typeface="Aller"/>
              </a:rPr>
              <a:t>na </a:t>
            </a:r>
            <a:r>
              <a:rPr lang="pl-PL" altLang="pl-PL" sz="4800" b="1" kern="0" dirty="0">
                <a:solidFill>
                  <a:srgbClr val="414241"/>
                </a:solidFill>
                <a:latin typeface="Roboto Regular"/>
                <a:sym typeface="Aller"/>
              </a:rPr>
              <a:t>pomysły Małopolan</a:t>
            </a:r>
            <a:endParaRPr lang="pl-PL" altLang="pl-PL" sz="4800" b="1" kern="0" dirty="0" smtClean="0">
              <a:solidFill>
                <a:srgbClr val="414241"/>
              </a:solidFill>
              <a:latin typeface="Roboto Regular"/>
              <a:sym typeface="Aller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5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" y="1169227"/>
            <a:ext cx="3226766" cy="101621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8" y="742104"/>
            <a:ext cx="3362390" cy="10589286"/>
          </a:xfrm>
          <a:prstGeom prst="rect">
            <a:avLst/>
          </a:prstGeom>
        </p:spPr>
      </p:pic>
      <p:sp>
        <p:nvSpPr>
          <p:cNvPr id="18435" name="Tytuł 1"/>
          <p:cNvSpPr>
            <a:spLocks noGrp="1"/>
          </p:cNvSpPr>
          <p:nvPr>
            <p:ph type="title"/>
          </p:nvPr>
        </p:nvSpPr>
        <p:spPr>
          <a:xfrm>
            <a:off x="198438" y="165785"/>
            <a:ext cx="11988800" cy="1219200"/>
          </a:xfrm>
        </p:spPr>
        <p:txBody>
          <a:bodyPr/>
          <a:lstStyle/>
          <a:p>
            <a:pPr eaLnBrk="1" hangingPunct="1"/>
            <a:r>
              <a:rPr lang="pl-PL" altLang="pl-PL" dirty="0">
                <a:solidFill>
                  <a:srgbClr val="0070C0"/>
                </a:solidFill>
                <a:latin typeface="Roboto Regular"/>
              </a:rPr>
              <a:t>6</a:t>
            </a:r>
            <a:r>
              <a:rPr lang="pl-PL" altLang="pl-PL" b="1" dirty="0" smtClean="0">
                <a:solidFill>
                  <a:srgbClr val="0070C0"/>
                </a:solidFill>
                <a:latin typeface="Roboto Regular"/>
              </a:rPr>
              <a:t>. edycja – ważne daty</a:t>
            </a:r>
          </a:p>
        </p:txBody>
      </p:sp>
      <p:sp>
        <p:nvSpPr>
          <p:cNvPr id="18436" name="Prostokąt 2"/>
          <p:cNvSpPr>
            <a:spLocks noChangeArrowheads="1"/>
          </p:cNvSpPr>
          <p:nvPr/>
        </p:nvSpPr>
        <p:spPr bwMode="auto">
          <a:xfrm>
            <a:off x="3150547" y="1623314"/>
            <a:ext cx="6907853" cy="635558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l-PL" altLang="pl-PL" sz="3700" dirty="0">
                <a:solidFill>
                  <a:schemeClr val="tx1"/>
                </a:solidFill>
                <a:latin typeface="Roboto Regular"/>
              </a:rPr>
              <a:t>Zgłaszanie zadań przez mieszkańców:</a:t>
            </a:r>
            <a:r>
              <a:rPr lang="pl-PL" altLang="pl-PL" sz="3700" b="1" dirty="0">
                <a:solidFill>
                  <a:schemeClr val="tx1"/>
                </a:solidFill>
                <a:latin typeface="Roboto Regular"/>
              </a:rPr>
              <a:t> </a:t>
            </a:r>
            <a:br>
              <a:rPr lang="pl-PL" altLang="pl-PL" sz="3700" b="1" dirty="0">
                <a:solidFill>
                  <a:schemeClr val="tx1"/>
                </a:solidFill>
                <a:latin typeface="Roboto Regular"/>
              </a:rPr>
            </a:br>
            <a:r>
              <a:rPr lang="pl-PL" altLang="pl-PL" sz="3700" b="1" dirty="0">
                <a:solidFill>
                  <a:srgbClr val="CC006A"/>
                </a:solidFill>
                <a:latin typeface="Roboto Regular"/>
              </a:rPr>
              <a:t>1 </a:t>
            </a:r>
            <a:r>
              <a:rPr lang="pl-PL" altLang="pl-PL" sz="3700" b="1" dirty="0" smtClean="0">
                <a:solidFill>
                  <a:srgbClr val="CC006A"/>
                </a:solidFill>
                <a:latin typeface="Roboto Regular"/>
              </a:rPr>
              <a:t>do 30 września 2022</a:t>
            </a:r>
            <a:endParaRPr lang="pl-PL" altLang="pl-PL" sz="3700" dirty="0">
              <a:solidFill>
                <a:srgbClr val="CC006A"/>
              </a:solidFill>
              <a:latin typeface="Roboto 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3700" dirty="0" smtClean="0">
                <a:latin typeface="Roboto Regular"/>
              </a:rPr>
              <a:t>Głosowanie </a:t>
            </a:r>
            <a:r>
              <a:rPr lang="pl-PL" altLang="pl-PL" sz="3700" dirty="0">
                <a:latin typeface="Roboto Regular"/>
              </a:rPr>
              <a:t>mieszkańców: </a:t>
            </a:r>
            <a:br>
              <a:rPr lang="pl-PL" altLang="pl-PL" sz="3700" dirty="0">
                <a:latin typeface="Roboto Regular"/>
              </a:rPr>
            </a:br>
            <a:r>
              <a:rPr lang="pl-PL" altLang="pl-PL" sz="3700" b="1" dirty="0" smtClean="0">
                <a:solidFill>
                  <a:srgbClr val="CC006A"/>
                </a:solidFill>
                <a:latin typeface="Roboto Regular"/>
              </a:rPr>
              <a:t>15 maja do 16 czerwca 2023</a:t>
            </a:r>
            <a:r>
              <a:rPr lang="pl-PL" altLang="pl-PL" sz="3700" dirty="0" smtClean="0">
                <a:latin typeface="Roboto Regular"/>
              </a:rPr>
              <a:t> (elektronicznie do 18 czerwca)</a:t>
            </a:r>
            <a:endParaRPr lang="pl-PL" altLang="pl-PL" sz="3700" b="1" dirty="0">
              <a:solidFill>
                <a:srgbClr val="CC006A"/>
              </a:solidFill>
              <a:latin typeface="Roboto 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3700" dirty="0">
                <a:latin typeface="Roboto Regular"/>
              </a:rPr>
              <a:t>Ogłoszenie </a:t>
            </a:r>
            <a:r>
              <a:rPr lang="pl-PL" altLang="pl-PL" sz="3700" dirty="0" smtClean="0">
                <a:latin typeface="Roboto Regular"/>
              </a:rPr>
              <a:t>wyników głosowania</a:t>
            </a:r>
            <a:r>
              <a:rPr lang="pl-PL" altLang="pl-PL" sz="3700" dirty="0">
                <a:latin typeface="Roboto Regular"/>
              </a:rPr>
              <a:t>:</a:t>
            </a:r>
            <a:br>
              <a:rPr lang="pl-PL" altLang="pl-PL" sz="3700" dirty="0">
                <a:latin typeface="Roboto Regular"/>
              </a:rPr>
            </a:br>
            <a:r>
              <a:rPr lang="pl-PL" altLang="pl-PL" sz="3700" b="1" dirty="0" smtClean="0">
                <a:solidFill>
                  <a:srgbClr val="CC006A"/>
                </a:solidFill>
                <a:latin typeface="Roboto Regular"/>
              </a:rPr>
              <a:t>do 29 września 2023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3700" dirty="0" smtClean="0">
                <a:solidFill>
                  <a:schemeClr val="tx1"/>
                </a:solidFill>
                <a:latin typeface="Roboto Regular"/>
              </a:rPr>
              <a:t>Realizacja zadań 6. edycji:</a:t>
            </a:r>
            <a:r>
              <a:rPr lang="pl-PL" altLang="pl-PL" sz="3700" dirty="0">
                <a:latin typeface="Roboto Regular"/>
              </a:rPr>
              <a:t/>
            </a:r>
            <a:br>
              <a:rPr lang="pl-PL" altLang="pl-PL" sz="3700" dirty="0">
                <a:latin typeface="Roboto Regular"/>
              </a:rPr>
            </a:br>
            <a:r>
              <a:rPr lang="pl-PL" altLang="pl-PL" sz="3700" b="1" dirty="0" smtClean="0">
                <a:solidFill>
                  <a:srgbClr val="CC006A"/>
                </a:solidFill>
                <a:latin typeface="Roboto Regular"/>
              </a:rPr>
              <a:t>od 1 stycznia 2024</a:t>
            </a:r>
            <a:endParaRPr lang="pl-PL" altLang="pl-PL" sz="3700" b="1" dirty="0">
              <a:solidFill>
                <a:srgbClr val="CC006A"/>
              </a:solidFill>
              <a:latin typeface="Roboto Regular"/>
            </a:endParaRPr>
          </a:p>
        </p:txBody>
      </p:sp>
      <p:pic>
        <p:nvPicPr>
          <p:cNvPr id="7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67094" y="9026494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94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b="1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353" y="1586074"/>
            <a:ext cx="11971897" cy="75276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389" y="2775766"/>
            <a:ext cx="4181751" cy="57231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771354" y="1616075"/>
            <a:ext cx="11988800" cy="1219200"/>
          </a:xfrm>
          <a:prstGeom prst="rect">
            <a:avLst/>
          </a:prstGeom>
        </p:spPr>
        <p:txBody>
          <a:bodyPr/>
          <a:lstStyle>
            <a:lvl1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eaLnBrk="1" hangingPunct="1"/>
            <a:r>
              <a:rPr lang="pl-PL" altLang="pl-PL" kern="0" dirty="0" smtClean="0">
                <a:solidFill>
                  <a:srgbClr val="0070C0"/>
                </a:solidFill>
                <a:latin typeface="Roboto Regular"/>
              </a:rPr>
              <a:t>Podział Małopolski na regiony</a:t>
            </a:r>
          </a:p>
        </p:txBody>
      </p:sp>
    </p:spTree>
    <p:extLst>
      <p:ext uri="{BB962C8B-B14F-4D97-AF65-F5344CB8AC3E}">
        <p14:creationId xmlns:p14="http://schemas.microsoft.com/office/powerpoint/2010/main" val="16097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a 23"/>
          <p:cNvSpPr/>
          <p:nvPr/>
        </p:nvSpPr>
        <p:spPr>
          <a:xfrm>
            <a:off x="9027337" y="1973668"/>
            <a:ext cx="2234817" cy="1887176"/>
          </a:xfrm>
          <a:prstGeom prst="ellipse">
            <a:avLst/>
          </a:prstGeom>
          <a:solidFill>
            <a:srgbClr val="68B1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194" name="Shape 87"/>
          <p:cNvSpPr>
            <a:spLocks noChangeArrowheads="1"/>
          </p:cNvSpPr>
          <p:nvPr/>
        </p:nvSpPr>
        <p:spPr bwMode="auto">
          <a:xfrm>
            <a:off x="1504950" y="4706938"/>
            <a:ext cx="10966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algn="ctr"/>
            <a:endParaRPr lang="pl-PL" altLang="pl-PL" sz="360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7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677988" y="628650"/>
            <a:ext cx="51958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 sz="2000"/>
          </a:p>
        </p:txBody>
      </p:sp>
      <p:sp>
        <p:nvSpPr>
          <p:cNvPr id="6147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504950" y="1146175"/>
            <a:ext cx="9515475" cy="5300663"/>
          </a:xfrm>
        </p:spPr>
        <p:txBody>
          <a:bodyPr/>
          <a:lstStyle/>
          <a:p>
            <a:pPr algn="ctr" eaLnBrk="1" hangingPunct="1">
              <a:defRPr/>
            </a:pPr>
            <a:endParaRPr lang="pl-PL" altLang="pl-PL" sz="2400" b="1" dirty="0" smtClean="0"/>
          </a:p>
          <a:p>
            <a:pPr algn="ctr" eaLnBrk="1" hangingPunct="1">
              <a:defRPr/>
            </a:pPr>
            <a:endParaRPr lang="pl-PL" sz="2400" dirty="0" smtClean="0"/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altLang="pl-PL" sz="4800" dirty="0" smtClean="0">
              <a:solidFill>
                <a:srgbClr val="EC0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pl-PL" altLang="pl-PL" sz="2400" b="1" dirty="0" smtClean="0">
              <a:solidFill>
                <a:srgbClr val="EC00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AutoShape 9" descr="Znalezione obrazy dla zapytania zdrowie woda"/>
          <p:cNvSpPr>
            <a:spLocks noChangeAspect="1" noChangeArrowheads="1"/>
          </p:cNvSpPr>
          <p:nvPr/>
        </p:nvSpPr>
        <p:spPr bwMode="auto">
          <a:xfrm>
            <a:off x="176213" y="-1504950"/>
            <a:ext cx="47212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8" name="Shape 86"/>
          <p:cNvSpPr>
            <a:spLocks noChangeArrowheads="1"/>
          </p:cNvSpPr>
          <p:nvPr/>
        </p:nvSpPr>
        <p:spPr bwMode="auto">
          <a:xfrm>
            <a:off x="7157358" y="4682731"/>
            <a:ext cx="445252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2600" b="1" dirty="0" smtClean="0">
                <a:solidFill>
                  <a:srgbClr val="0070C0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REGIONALNE</a:t>
            </a:r>
            <a:endParaRPr lang="pl-PL" altLang="pl-PL" sz="2600" b="1" dirty="0">
              <a:solidFill>
                <a:srgbClr val="0070C0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9" name="Shape 86"/>
          <p:cNvSpPr>
            <a:spLocks noChangeArrowheads="1"/>
          </p:cNvSpPr>
          <p:nvPr/>
        </p:nvSpPr>
        <p:spPr bwMode="auto">
          <a:xfrm>
            <a:off x="1795956" y="4673508"/>
            <a:ext cx="405243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2600" b="1" dirty="0" smtClean="0">
                <a:solidFill>
                  <a:srgbClr val="0070C0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OGÓLNOWOJEWÓDZKIE</a:t>
            </a:r>
            <a:endParaRPr lang="pl-PL" altLang="pl-PL" sz="2600" b="1" dirty="0">
              <a:solidFill>
                <a:srgbClr val="0070C0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10" name="Strzałka w lewo 9"/>
          <p:cNvSpPr/>
          <p:nvPr/>
        </p:nvSpPr>
        <p:spPr>
          <a:xfrm rot="18956882">
            <a:off x="4639837" y="3631879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11" name="Strzałka w lewo 10"/>
          <p:cNvSpPr/>
          <p:nvPr/>
        </p:nvSpPr>
        <p:spPr>
          <a:xfrm rot="13386008">
            <a:off x="7416001" y="3632992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14" name="Prostokąt 6"/>
          <p:cNvSpPr>
            <a:spLocks noChangeArrowheads="1"/>
          </p:cNvSpPr>
          <p:nvPr/>
        </p:nvSpPr>
        <p:spPr bwMode="auto">
          <a:xfrm>
            <a:off x="118283" y="2116592"/>
            <a:ext cx="12657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0070C0"/>
                </a:solidFill>
                <a:latin typeface="Roboto Regular"/>
              </a:rPr>
              <a:t>Rodzaj zadania</a:t>
            </a:r>
            <a:endParaRPr lang="pl-PL" altLang="pl-PL" sz="4800" b="1" dirty="0">
              <a:solidFill>
                <a:srgbClr val="0070C0"/>
              </a:solidFill>
              <a:latin typeface="Roboto Regular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15493" y="5404141"/>
            <a:ext cx="55349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o 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zasięgu realizacji na </a:t>
            </a: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terenie</a:t>
            </a:r>
            <a:br>
              <a:rPr lang="pl-PL" sz="2700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 </a:t>
            </a:r>
            <a:r>
              <a:rPr lang="pl-PL" sz="2700" b="1" dirty="0">
                <a:solidFill>
                  <a:srgbClr val="CC006A"/>
                </a:solidFill>
                <a:latin typeface="Roboto Regular"/>
                <a:ea typeface="Times New Roman" panose="02020603050405020304" pitchFamily="18" charset="0"/>
              </a:rPr>
              <a:t>co najmniej dwóch regionów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 </a:t>
            </a: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/>
            </a:r>
            <a:br>
              <a:rPr lang="pl-PL" sz="2700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oraz 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możliwości uczestnictwa w nim dla wszystkich zainteresowanych </a:t>
            </a: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mieszkańców</a:t>
            </a:r>
            <a:endParaRPr lang="pl-PL" sz="2700" dirty="0">
              <a:latin typeface="Roboto Regular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446894" y="5404141"/>
            <a:ext cx="588250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o 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zasięgu realizacji </a:t>
            </a: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na 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terenie </a:t>
            </a: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/>
            </a:r>
            <a:br>
              <a:rPr lang="pl-PL" sz="2700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sz="2700" b="1" dirty="0" smtClean="0">
                <a:solidFill>
                  <a:srgbClr val="CC006A"/>
                </a:solidFill>
                <a:latin typeface="Roboto Regular"/>
                <a:ea typeface="Times New Roman" panose="02020603050405020304" pitchFamily="18" charset="0"/>
              </a:rPr>
              <a:t>jednego regionu </a:t>
            </a:r>
            <a:br>
              <a:rPr lang="pl-PL" sz="2700" b="1" dirty="0" smtClean="0">
                <a:solidFill>
                  <a:srgbClr val="CC006A"/>
                </a:solidFill>
                <a:latin typeface="Roboto Regular"/>
                <a:ea typeface="Times New Roman" panose="02020603050405020304" pitchFamily="18" charset="0"/>
              </a:rPr>
            </a:b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oraz 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możliwości uczestnictwa w nim </a:t>
            </a: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/>
            </a:r>
            <a:br>
              <a:rPr lang="pl-PL" sz="2700" dirty="0" smtClean="0">
                <a:latin typeface="Roboto Regular"/>
                <a:ea typeface="Times New Roman" panose="02020603050405020304" pitchFamily="18" charset="0"/>
              </a:rPr>
            </a:br>
            <a:r>
              <a:rPr lang="pl-PL" sz="2700" dirty="0" smtClean="0">
                <a:latin typeface="Roboto Regular"/>
                <a:ea typeface="Times New Roman" panose="02020603050405020304" pitchFamily="18" charset="0"/>
              </a:rPr>
              <a:t>dla </a:t>
            </a:r>
            <a:r>
              <a:rPr lang="pl-PL" sz="2700" dirty="0">
                <a:latin typeface="Roboto Regular"/>
                <a:ea typeface="Times New Roman" panose="02020603050405020304" pitchFamily="18" charset="0"/>
              </a:rPr>
              <a:t>wszystkich zainteresowanych mieszkańców regionu</a:t>
            </a:r>
            <a:endParaRPr lang="pl-PL" sz="2700" dirty="0">
              <a:latin typeface="Roboto Regular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307" y="2081479"/>
            <a:ext cx="1842010" cy="1446740"/>
          </a:xfrm>
          <a:prstGeom prst="rect">
            <a:avLst/>
          </a:prstGeom>
        </p:spPr>
      </p:pic>
      <p:sp>
        <p:nvSpPr>
          <p:cNvPr id="22" name="Elipsa 21"/>
          <p:cNvSpPr/>
          <p:nvPr/>
        </p:nvSpPr>
        <p:spPr>
          <a:xfrm>
            <a:off x="1636646" y="1973668"/>
            <a:ext cx="2234817" cy="1887176"/>
          </a:xfrm>
          <a:prstGeom prst="ellipse">
            <a:avLst/>
          </a:prstGeom>
          <a:solidFill>
            <a:srgbClr val="68B1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56" y="2180457"/>
            <a:ext cx="2005013" cy="14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9448249" y="1854724"/>
            <a:ext cx="2234817" cy="1887176"/>
          </a:xfrm>
          <a:prstGeom prst="ellipse">
            <a:avLst/>
          </a:prstGeom>
          <a:solidFill>
            <a:srgbClr val="68B1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689066" y="1702324"/>
            <a:ext cx="2234817" cy="1887176"/>
          </a:xfrm>
          <a:prstGeom prst="ellipse">
            <a:avLst/>
          </a:prstGeom>
          <a:solidFill>
            <a:srgbClr val="68B1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ymbol zastępczy tekstu 4"/>
          <p:cNvSpPr txBox="1">
            <a:spLocks/>
          </p:cNvSpPr>
          <p:nvPr/>
        </p:nvSpPr>
        <p:spPr>
          <a:xfrm>
            <a:off x="144379" y="1983998"/>
            <a:ext cx="12657221" cy="6585327"/>
          </a:xfrm>
          <a:prstGeom prst="rect">
            <a:avLst/>
          </a:prstGeom>
        </p:spPr>
        <p:txBody>
          <a:bodyPr/>
          <a:lstStyle>
            <a:lvl1pPr marL="469900" indent="-469900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26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25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4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3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0" indent="0" algn="ctr">
              <a:buNone/>
              <a:defRPr/>
            </a:pPr>
            <a:endParaRPr lang="pl-PL" b="1" dirty="0">
              <a:solidFill>
                <a:schemeClr val="dk1"/>
              </a:solidFill>
              <a:cs typeface="Arial" pitchFamily="34" charset="0"/>
              <a:sym typeface="Palatino"/>
            </a:endParaRPr>
          </a:p>
        </p:txBody>
      </p:sp>
      <p:sp>
        <p:nvSpPr>
          <p:cNvPr id="19462" name="Prostokąt 6"/>
          <p:cNvSpPr>
            <a:spLocks noChangeArrowheads="1"/>
          </p:cNvSpPr>
          <p:nvPr/>
        </p:nvSpPr>
        <p:spPr bwMode="auto">
          <a:xfrm>
            <a:off x="325896" y="1543859"/>
            <a:ext cx="12657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0070C0"/>
                </a:solidFill>
                <a:latin typeface="Roboto Regular"/>
              </a:rPr>
              <a:t>Wartość zadania</a:t>
            </a:r>
            <a:endParaRPr lang="pl-PL" altLang="pl-PL" sz="4800" dirty="0">
              <a:solidFill>
                <a:srgbClr val="0070C0"/>
              </a:solidFill>
              <a:latin typeface="Roboto Regular"/>
            </a:endParaRPr>
          </a:p>
        </p:txBody>
      </p:sp>
      <p:sp>
        <p:nvSpPr>
          <p:cNvPr id="19" name="Shape 86"/>
          <p:cNvSpPr>
            <a:spLocks noChangeArrowheads="1"/>
          </p:cNvSpPr>
          <p:nvPr/>
        </p:nvSpPr>
        <p:spPr bwMode="auto">
          <a:xfrm>
            <a:off x="7699209" y="4030358"/>
            <a:ext cx="3953213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3200" b="1" dirty="0" smtClean="0">
                <a:solidFill>
                  <a:srgbClr val="0070C0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REGIONALNE</a:t>
            </a:r>
            <a:endParaRPr lang="pl-PL" altLang="pl-PL" sz="3200" b="1" dirty="0">
              <a:solidFill>
                <a:srgbClr val="0070C0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20" name="Shape 86"/>
          <p:cNvSpPr>
            <a:spLocks noChangeArrowheads="1"/>
          </p:cNvSpPr>
          <p:nvPr/>
        </p:nvSpPr>
        <p:spPr bwMode="auto">
          <a:xfrm>
            <a:off x="962196" y="4030358"/>
            <a:ext cx="5006117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3200" b="1" dirty="0" smtClean="0">
                <a:solidFill>
                  <a:srgbClr val="0070C0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OGÓLNOWOJEWÓDZKIE</a:t>
            </a:r>
            <a:endParaRPr lang="pl-PL" altLang="pl-PL" sz="2800" b="1" dirty="0">
              <a:solidFill>
                <a:srgbClr val="0070C0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22" name="Strzałka w lewo 21"/>
          <p:cNvSpPr/>
          <p:nvPr/>
        </p:nvSpPr>
        <p:spPr>
          <a:xfrm rot="18956882">
            <a:off x="4378739" y="2931737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24" name="Shape 86"/>
          <p:cNvSpPr>
            <a:spLocks noChangeArrowheads="1"/>
          </p:cNvSpPr>
          <p:nvPr/>
        </p:nvSpPr>
        <p:spPr bwMode="auto">
          <a:xfrm>
            <a:off x="325896" y="6374694"/>
            <a:ext cx="4505134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INWESTYCYJNE </a:t>
            </a:r>
            <a:b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5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–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1 000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PLN</a:t>
            </a:r>
            <a:endParaRPr lang="pl-PL" altLang="pl-PL" dirty="0"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29" name="Strzałka w lewo 28"/>
          <p:cNvSpPr/>
          <p:nvPr/>
        </p:nvSpPr>
        <p:spPr>
          <a:xfrm rot="13386008">
            <a:off x="8038881" y="2932849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0" name="Strzałka w lewo 29"/>
          <p:cNvSpPr/>
          <p:nvPr/>
        </p:nvSpPr>
        <p:spPr>
          <a:xfrm rot="17439442">
            <a:off x="2627936" y="5178855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1" name="Strzałka w lewo 30"/>
          <p:cNvSpPr/>
          <p:nvPr/>
        </p:nvSpPr>
        <p:spPr>
          <a:xfrm rot="14792414">
            <a:off x="5269281" y="6127666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3" name="Strzałka w lewo 32"/>
          <p:cNvSpPr/>
          <p:nvPr/>
        </p:nvSpPr>
        <p:spPr>
          <a:xfrm rot="14292154">
            <a:off x="9739720" y="5213051"/>
            <a:ext cx="76203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34" name="Shape 86"/>
          <p:cNvSpPr>
            <a:spLocks noChangeArrowheads="1"/>
          </p:cNvSpPr>
          <p:nvPr/>
        </p:nvSpPr>
        <p:spPr bwMode="auto">
          <a:xfrm>
            <a:off x="3923883" y="7493513"/>
            <a:ext cx="4554817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NIEINWESTYCYJNE</a:t>
            </a:r>
            <a:b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3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–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700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PLN</a:t>
            </a:r>
          </a:p>
        </p:txBody>
      </p:sp>
      <p:sp>
        <p:nvSpPr>
          <p:cNvPr id="35" name="Shape 86"/>
          <p:cNvSpPr>
            <a:spLocks noChangeArrowheads="1"/>
          </p:cNvSpPr>
          <p:nvPr/>
        </p:nvSpPr>
        <p:spPr bwMode="auto">
          <a:xfrm>
            <a:off x="8246783" y="6164524"/>
            <a:ext cx="4554817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NIEINWESTYCYJNE</a:t>
            </a:r>
            <a:br>
              <a:rPr lang="pl-PL" altLang="pl-PL" b="1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50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– </a:t>
            </a:r>
            <a:r>
              <a:rPr lang="pl-PL" altLang="pl-PL" dirty="0" smtClean="0">
                <a:latin typeface="Roboto Regular"/>
                <a:ea typeface="Roboto Regular"/>
                <a:cs typeface="Arial" pitchFamily="34" charset="0"/>
                <a:sym typeface="Roboto Regular"/>
              </a:rPr>
              <a:t>100 </a:t>
            </a:r>
            <a:r>
              <a:rPr lang="pl-PL" altLang="pl-PL" dirty="0">
                <a:latin typeface="Roboto Regular"/>
                <a:ea typeface="Roboto Regular"/>
                <a:cs typeface="Arial" pitchFamily="34" charset="0"/>
                <a:sym typeface="Roboto Regular"/>
              </a:rPr>
              <a:t>000,00 PLN</a:t>
            </a:r>
          </a:p>
        </p:txBody>
      </p:sp>
      <p:pic>
        <p:nvPicPr>
          <p:cNvPr id="17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4395" y="635000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76" y="1909113"/>
            <a:ext cx="2005013" cy="147359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06" y="1962351"/>
            <a:ext cx="1842010" cy="1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9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8196" name="AutoShape 11" descr="Znalezione obrazy dla zapytania kr&amp;aogon;g ludzików"/>
          <p:cNvSpPr>
            <a:spLocks noChangeAspect="1" noChangeArrowheads="1"/>
          </p:cNvSpPr>
          <p:nvPr/>
        </p:nvSpPr>
        <p:spPr bwMode="auto">
          <a:xfrm>
            <a:off x="176213" y="-1211263"/>
            <a:ext cx="333375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42950" indent="-28575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430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002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057400" indent="-228600"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 lang="pl-PL" altLang="pl-PL"/>
          </a:p>
        </p:txBody>
      </p:sp>
      <p:sp>
        <p:nvSpPr>
          <p:cNvPr id="21" name="Prostokąt 1"/>
          <p:cNvSpPr>
            <a:spLocks noChangeArrowheads="1"/>
          </p:cNvSpPr>
          <p:nvPr/>
        </p:nvSpPr>
        <p:spPr bwMode="auto">
          <a:xfrm>
            <a:off x="-1824255" y="542756"/>
            <a:ext cx="12625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4800" b="1" dirty="0" smtClean="0">
                <a:solidFill>
                  <a:srgbClr val="0070C0"/>
                </a:solidFill>
                <a:latin typeface="Roboto Regular"/>
              </a:rPr>
              <a:t>Głosowanie</a:t>
            </a:r>
            <a:endParaRPr lang="pl-PL" altLang="pl-PL" sz="4800" b="1" dirty="0">
              <a:solidFill>
                <a:srgbClr val="0070C0"/>
              </a:solidFill>
              <a:latin typeface="Roboto Regular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02" y="6218327"/>
            <a:ext cx="3434169" cy="3050612"/>
          </a:xfrm>
          <a:prstGeom prst="rect">
            <a:avLst/>
          </a:prstGeom>
        </p:spPr>
      </p:pic>
      <p:sp>
        <p:nvSpPr>
          <p:cNvPr id="27" name="Strzałka w lewo 26"/>
          <p:cNvSpPr/>
          <p:nvPr/>
        </p:nvSpPr>
        <p:spPr>
          <a:xfrm rot="18956882">
            <a:off x="4423448" y="3760490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28" name="Strzałka w lewo 27"/>
          <p:cNvSpPr/>
          <p:nvPr/>
        </p:nvSpPr>
        <p:spPr>
          <a:xfrm rot="13386008">
            <a:off x="7608627" y="3745776"/>
            <a:ext cx="731382" cy="574544"/>
          </a:xfrm>
          <a:prstGeom prst="leftArrow">
            <a:avLst>
              <a:gd name="adj1" fmla="val 58108"/>
              <a:gd name="adj2" fmla="val 50000"/>
            </a:avLst>
          </a:prstGeom>
          <a:solidFill>
            <a:srgbClr val="CC006A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29" name="Shape 86"/>
          <p:cNvSpPr>
            <a:spLocks noChangeArrowheads="1"/>
          </p:cNvSpPr>
          <p:nvPr/>
        </p:nvSpPr>
        <p:spPr bwMode="auto">
          <a:xfrm>
            <a:off x="685627" y="5505871"/>
            <a:ext cx="5006117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3200" b="1" dirty="0" smtClean="0">
                <a:solidFill>
                  <a:srgbClr val="0070C0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OGÓLNOWOJEWÓDZKIE</a:t>
            </a:r>
            <a:endParaRPr lang="pl-PL" altLang="pl-PL" sz="2800" b="1" dirty="0">
              <a:solidFill>
                <a:srgbClr val="0070C0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31" name="Shape 86"/>
          <p:cNvSpPr>
            <a:spLocks noChangeArrowheads="1"/>
          </p:cNvSpPr>
          <p:nvPr/>
        </p:nvSpPr>
        <p:spPr bwMode="auto">
          <a:xfrm>
            <a:off x="7740590" y="5499589"/>
            <a:ext cx="3953213" cy="492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3200" b="1" dirty="0" smtClean="0">
                <a:solidFill>
                  <a:srgbClr val="0070C0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REGIONALNE</a:t>
            </a:r>
            <a:endParaRPr lang="pl-PL" altLang="pl-PL" sz="3200" b="1" dirty="0">
              <a:solidFill>
                <a:srgbClr val="0070C0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5264007" y="1908864"/>
            <a:ext cx="2234817" cy="1887176"/>
          </a:xfrm>
          <a:prstGeom prst="ellipse">
            <a:avLst/>
          </a:prstGeom>
          <a:solidFill>
            <a:srgbClr val="68B1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38" y="2099829"/>
            <a:ext cx="2005013" cy="1473598"/>
          </a:xfrm>
          <a:prstGeom prst="rect">
            <a:avLst/>
          </a:prstGeom>
        </p:spPr>
      </p:pic>
      <p:sp>
        <p:nvSpPr>
          <p:cNvPr id="35" name="Shape 86"/>
          <p:cNvSpPr>
            <a:spLocks noChangeArrowheads="1"/>
          </p:cNvSpPr>
          <p:nvPr/>
        </p:nvSpPr>
        <p:spPr bwMode="auto">
          <a:xfrm>
            <a:off x="4454456" y="3981962"/>
            <a:ext cx="3953213" cy="1231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pl-PL" altLang="pl-PL" sz="4000" b="1" dirty="0" smtClean="0">
                <a:solidFill>
                  <a:srgbClr val="DA518D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2 głosy </a:t>
            </a:r>
            <a:br>
              <a:rPr lang="pl-PL" altLang="pl-PL" sz="4000" b="1" dirty="0" smtClean="0">
                <a:solidFill>
                  <a:srgbClr val="DA518D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</a:br>
            <a:r>
              <a:rPr lang="pl-PL" altLang="pl-PL" sz="4000" b="1" dirty="0" smtClean="0">
                <a:solidFill>
                  <a:srgbClr val="DA518D"/>
                </a:solidFill>
                <a:latin typeface="Roboto Regular"/>
                <a:ea typeface="Roboto Regular"/>
                <a:cs typeface="Arial" pitchFamily="34" charset="0"/>
                <a:sym typeface="Roboto Regular"/>
              </a:rPr>
              <a:t>na zadanie</a:t>
            </a:r>
            <a:endParaRPr lang="pl-PL" altLang="pl-PL" sz="4000" b="1" dirty="0">
              <a:solidFill>
                <a:srgbClr val="DA518D"/>
              </a:solidFill>
              <a:latin typeface="Roboto Regular"/>
              <a:ea typeface="Roboto Regular"/>
              <a:cs typeface="Arial" pitchFamily="34" charset="0"/>
              <a:sym typeface="Roboto Regular"/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113" y="6218327"/>
            <a:ext cx="3434169" cy="30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4"/>
          <p:cNvSpPr txBox="1">
            <a:spLocks/>
          </p:cNvSpPr>
          <p:nvPr/>
        </p:nvSpPr>
        <p:spPr>
          <a:xfrm>
            <a:off x="3677868" y="2297101"/>
            <a:ext cx="8914182" cy="6350000"/>
          </a:xfrm>
          <a:prstGeom prst="rect">
            <a:avLst/>
          </a:prstGeom>
        </p:spPr>
        <p:txBody>
          <a:bodyPr/>
          <a:lstStyle>
            <a:lvl1pPr marL="469900" indent="-469900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26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25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4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338" indent="-312738" algn="l" defTabSz="584200" rtl="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kern="0" dirty="0" smtClean="0"/>
              <a:t>Autor zadania musi mieć skończone </a:t>
            </a:r>
            <a:r>
              <a:rPr lang="pl-PL" sz="2800" b="1" kern="0" dirty="0" smtClean="0">
                <a:solidFill>
                  <a:srgbClr val="CC006A"/>
                </a:solidFill>
              </a:rPr>
              <a:t>16 lat </a:t>
            </a:r>
            <a:br>
              <a:rPr lang="pl-PL" sz="2800" b="1" kern="0" dirty="0" smtClean="0">
                <a:solidFill>
                  <a:srgbClr val="CC006A"/>
                </a:solidFill>
              </a:rPr>
            </a:br>
            <a:r>
              <a:rPr lang="pl-PL" sz="2800" kern="0" dirty="0" smtClean="0"/>
              <a:t>i być </a:t>
            </a:r>
            <a:r>
              <a:rPr lang="pl-PL" sz="2800" b="1" kern="0" dirty="0" smtClean="0">
                <a:solidFill>
                  <a:srgbClr val="CC006A"/>
                </a:solidFill>
              </a:rPr>
              <a:t>mieszkańcem woj. Małopolskiego </a:t>
            </a:r>
            <a:br>
              <a:rPr lang="pl-PL" sz="2800" b="1" kern="0" dirty="0" smtClean="0">
                <a:solidFill>
                  <a:srgbClr val="CC006A"/>
                </a:solidFill>
              </a:rPr>
            </a:br>
            <a:r>
              <a:rPr lang="pl-PL" sz="2800" kern="0" dirty="0" smtClean="0"/>
              <a:t>(</a:t>
            </a:r>
            <a:r>
              <a:rPr lang="pl-PL" sz="2800" kern="0" dirty="0"/>
              <a:t>nie </a:t>
            </a:r>
            <a:r>
              <a:rPr lang="pl-PL" sz="2800" kern="0" dirty="0" smtClean="0"/>
              <a:t>musi </a:t>
            </a:r>
            <a:r>
              <a:rPr lang="pl-PL" sz="2800" kern="0" dirty="0"/>
              <a:t>być zameldowany na terenie woj. Małopolskiego</a:t>
            </a:r>
            <a:r>
              <a:rPr lang="pl-PL" sz="2800" kern="0" dirty="0" smtClean="0"/>
              <a:t>)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l-PL" sz="2800" dirty="0"/>
              <a:t>Zgłaszanym zadaniem może być każda inicjatywa obywatelska – o charakterze </a:t>
            </a:r>
            <a:r>
              <a:rPr lang="pl-PL" sz="2800" dirty="0" smtClean="0"/>
              <a:t>wojewódzkim, </a:t>
            </a:r>
            <a:br>
              <a:rPr lang="pl-PL" sz="2800" dirty="0" smtClean="0"/>
            </a:br>
            <a:r>
              <a:rPr lang="pl-PL" sz="2800" dirty="0" smtClean="0"/>
              <a:t>w szczególności mająca charakter:</a:t>
            </a:r>
          </a:p>
          <a:p>
            <a:pPr marL="0" indent="0" eaLnBrk="1" hangingPunct="1">
              <a:buNone/>
              <a:defRPr/>
            </a:pPr>
            <a:endParaRPr lang="pl-PL" sz="28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4128181" y="6121554"/>
            <a:ext cx="6502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prospołeczny, 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prozdrowotny, 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kulturalny, 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edukacyjny,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sportowy,</a:t>
            </a:r>
            <a:endParaRPr lang="pl-PL" sz="2800" b="1" kern="0" dirty="0">
              <a:latin typeface="Roboto Regular"/>
            </a:endParaRPr>
          </a:p>
        </p:txBody>
      </p:sp>
      <p:sp>
        <p:nvSpPr>
          <p:cNvPr id="19462" name="Prostokąt 6"/>
          <p:cNvSpPr>
            <a:spLocks noChangeArrowheads="1"/>
          </p:cNvSpPr>
          <p:nvPr/>
        </p:nvSpPr>
        <p:spPr bwMode="auto">
          <a:xfrm>
            <a:off x="2678113" y="414338"/>
            <a:ext cx="8467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800" b="1" dirty="0">
                <a:solidFill>
                  <a:srgbClr val="0070C0"/>
                </a:solidFill>
                <a:latin typeface="Roboto Regular"/>
              </a:rPr>
              <a:t>Składanie zadań:</a:t>
            </a:r>
          </a:p>
          <a:p>
            <a:pPr algn="ctr"/>
            <a:r>
              <a:rPr lang="pl-PL" altLang="pl-PL" sz="4800" b="1" dirty="0" smtClean="0">
                <a:solidFill>
                  <a:srgbClr val="0070C0"/>
                </a:solidFill>
                <a:latin typeface="Roboto Regular"/>
              </a:rPr>
              <a:t>1 września – 30 września</a:t>
            </a:r>
            <a:endParaRPr lang="pl-PL" altLang="pl-PL" sz="4800" dirty="0">
              <a:solidFill>
                <a:srgbClr val="0070C0"/>
              </a:solidFill>
              <a:latin typeface="Roboto Regular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732401" y="6125258"/>
            <a:ext cx="49708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 smtClean="0">
                <a:latin typeface="Roboto Regular"/>
              </a:rPr>
              <a:t>turystyczny,</a:t>
            </a:r>
            <a:endParaRPr lang="pl-PL" sz="2800" dirty="0">
              <a:latin typeface="Roboto Regular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dirty="0">
                <a:latin typeface="Roboto Regular"/>
              </a:rPr>
              <a:t> </a:t>
            </a:r>
            <a:r>
              <a:rPr lang="pl-PL" sz="2800" dirty="0" smtClean="0">
                <a:latin typeface="Roboto Regular"/>
              </a:rPr>
              <a:t>ekologiczny,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b="1" kern="0" dirty="0" smtClean="0">
                <a:latin typeface="Roboto Regular"/>
              </a:rPr>
              <a:t> </a:t>
            </a:r>
            <a:r>
              <a:rPr lang="pl-PL" sz="2800" kern="0" dirty="0">
                <a:latin typeface="Roboto Regular"/>
              </a:rPr>
              <a:t>o</a:t>
            </a:r>
            <a:r>
              <a:rPr lang="pl-PL" sz="2800" kern="0" dirty="0" smtClean="0">
                <a:latin typeface="Roboto Regular"/>
              </a:rPr>
              <a:t>chrony środowiska,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pl-PL" sz="2800" kern="0" dirty="0" smtClean="0">
                <a:latin typeface="Roboto Regular"/>
              </a:rPr>
              <a:t> transportu zbiorowego </a:t>
            </a:r>
            <a:br>
              <a:rPr lang="pl-PL" sz="2800" kern="0" dirty="0" smtClean="0">
                <a:latin typeface="Roboto Regular"/>
              </a:rPr>
            </a:br>
            <a:r>
              <a:rPr lang="pl-PL" sz="2800" kern="0" dirty="0">
                <a:latin typeface="Roboto Regular"/>
              </a:rPr>
              <a:t> </a:t>
            </a:r>
            <a:r>
              <a:rPr lang="pl-PL" sz="2800" kern="0" dirty="0" smtClean="0">
                <a:latin typeface="Roboto Regular"/>
              </a:rPr>
              <a:t>    i dróg publicznych</a:t>
            </a:r>
            <a:endParaRPr lang="pl-PL" sz="2800" kern="0" dirty="0">
              <a:latin typeface="Roboto Regular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70" y="1983998"/>
            <a:ext cx="1973214" cy="6214306"/>
          </a:xfrm>
          <a:prstGeom prst="rect">
            <a:avLst/>
          </a:prstGeom>
        </p:spPr>
      </p:pic>
      <p:pic>
        <p:nvPicPr>
          <p:cNvPr id="9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763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83096" y="414338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98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55" y="397476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483" name="Prostokąt 7"/>
          <p:cNvSpPr>
            <a:spLocks noChangeArrowheads="1"/>
          </p:cNvSpPr>
          <p:nvPr/>
        </p:nvSpPr>
        <p:spPr bwMode="auto">
          <a:xfrm>
            <a:off x="2717800" y="1659076"/>
            <a:ext cx="9229725" cy="80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latin typeface="Roboto Regular"/>
              </a:rPr>
              <a:t>Wypełnij </a:t>
            </a:r>
            <a:r>
              <a:rPr lang="pl-PL" sz="2800" b="1" dirty="0">
                <a:solidFill>
                  <a:srgbClr val="0070C0"/>
                </a:solidFill>
                <a:latin typeface="Roboto Regular"/>
              </a:rPr>
              <a:t>formularz</a:t>
            </a:r>
            <a:r>
              <a:rPr lang="pl-PL" sz="2800" dirty="0">
                <a:solidFill>
                  <a:schemeClr val="tx1"/>
                </a:solidFill>
                <a:latin typeface="Roboto Regular"/>
              </a:rPr>
              <a:t>,</a:t>
            </a:r>
            <a:r>
              <a:rPr lang="pl-PL" sz="2800" dirty="0">
                <a:solidFill>
                  <a:srgbClr val="0070C0"/>
                </a:solidFill>
                <a:latin typeface="Roboto Regular"/>
              </a:rPr>
              <a:t> </a:t>
            </a:r>
            <a:r>
              <a:rPr lang="pl-PL" sz="2800" dirty="0">
                <a:latin typeface="Roboto Regular"/>
              </a:rPr>
              <a:t>który znajdziesz na </a:t>
            </a:r>
            <a:r>
              <a:rPr lang="pl-PL" sz="2800" dirty="0" smtClean="0">
                <a:latin typeface="Roboto Regular"/>
              </a:rPr>
              <a:t>www.bo.malopolska.pl</a:t>
            </a:r>
            <a:r>
              <a:rPr lang="pl-PL" sz="2800" dirty="0" smtClean="0">
                <a:solidFill>
                  <a:srgbClr val="A2DA46"/>
                </a:solidFill>
                <a:latin typeface="Roboto Regular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sz="2800" dirty="0" smtClean="0">
              <a:solidFill>
                <a:srgbClr val="A2DA46"/>
              </a:solidFill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latin typeface="Roboto Regular"/>
              </a:rPr>
              <a:t>Wypełnienie </a:t>
            </a:r>
            <a:r>
              <a:rPr lang="pl-PL" sz="2800" b="1" dirty="0" smtClean="0">
                <a:solidFill>
                  <a:srgbClr val="CC006A"/>
                </a:solidFill>
                <a:latin typeface="Roboto Regular"/>
              </a:rPr>
              <a:t>formularza </a:t>
            </a:r>
            <a:r>
              <a:rPr lang="pl-PL" sz="2800" b="1" dirty="0">
                <a:solidFill>
                  <a:srgbClr val="CC006A"/>
                </a:solidFill>
                <a:latin typeface="Roboto Regular"/>
              </a:rPr>
              <a:t>nie jest trudne </a:t>
            </a:r>
            <a:r>
              <a:rPr lang="pl-PL" sz="2800" dirty="0">
                <a:latin typeface="Roboto Regular"/>
              </a:rPr>
              <a:t>– pomoże </a:t>
            </a:r>
            <a:r>
              <a:rPr lang="pl-PL" sz="2800" b="1" u="sng" dirty="0">
                <a:latin typeface="Roboto Regular"/>
              </a:rPr>
              <a:t>internetowy generator</a:t>
            </a:r>
            <a:r>
              <a:rPr lang="pl-PL" sz="2800" dirty="0">
                <a:latin typeface="Roboto Regular"/>
              </a:rPr>
              <a:t>, który wychwyci najważniejsze błędy</a:t>
            </a:r>
            <a:r>
              <a:rPr lang="pl-PL" sz="2800" dirty="0" smtClean="0">
                <a:latin typeface="Roboto Regular"/>
              </a:rPr>
              <a:t>!</a:t>
            </a:r>
            <a:endParaRPr lang="pl-PL" sz="2800" dirty="0">
              <a:solidFill>
                <a:srgbClr val="A2DA46"/>
              </a:solidFill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l-PL" sz="2800" b="1" dirty="0"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dirty="0">
                <a:latin typeface="Roboto Regular"/>
              </a:rPr>
              <a:t>Dołącz </a:t>
            </a:r>
            <a:r>
              <a:rPr lang="pl-PL" sz="2800" b="1" dirty="0">
                <a:solidFill>
                  <a:srgbClr val="0070C0"/>
                </a:solidFill>
                <a:latin typeface="Roboto Regular"/>
              </a:rPr>
              <a:t>listę poparcia </a:t>
            </a:r>
            <a:r>
              <a:rPr lang="pl-PL" sz="2800" dirty="0">
                <a:latin typeface="Roboto Regular"/>
              </a:rPr>
              <a:t>podpisaną przez </a:t>
            </a:r>
            <a:r>
              <a:rPr lang="pl-PL" sz="2800" dirty="0" smtClean="0">
                <a:latin typeface="Roboto Regular"/>
              </a:rPr>
              <a:t>co najmniej</a:t>
            </a:r>
            <a:br>
              <a:rPr lang="pl-PL" sz="2800" dirty="0" smtClean="0">
                <a:latin typeface="Roboto Regular"/>
              </a:rPr>
            </a:br>
            <a:r>
              <a:rPr lang="pl-PL" sz="2800" b="1" dirty="0" smtClean="0">
                <a:latin typeface="Roboto Regular"/>
              </a:rPr>
              <a:t>30 </a:t>
            </a:r>
            <a:r>
              <a:rPr lang="pl-PL" sz="2800" b="1" dirty="0">
                <a:latin typeface="Roboto Regular"/>
              </a:rPr>
              <a:t>mieszkańców </a:t>
            </a:r>
            <a:r>
              <a:rPr lang="pl-PL" sz="2800" b="1" dirty="0" smtClean="0">
                <a:latin typeface="Roboto Regular"/>
              </a:rPr>
              <a:t>powyżej 16 roku życia</a:t>
            </a:r>
          </a:p>
          <a:p>
            <a:pPr>
              <a:defRPr/>
            </a:pPr>
            <a:endParaRPr lang="pl-PL" sz="2800" b="1" dirty="0">
              <a:latin typeface="Roboto Regular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l-PL" sz="2800" b="1" dirty="0">
                <a:latin typeface="Roboto Regular"/>
              </a:rPr>
              <a:t>Wydrukuj i złóż dokumenty (osobiście, </a:t>
            </a:r>
            <a:r>
              <a:rPr lang="pl-PL" sz="2800" b="1" dirty="0" smtClean="0">
                <a:latin typeface="Roboto Regular"/>
              </a:rPr>
              <a:t>listownie, </a:t>
            </a:r>
            <a:br>
              <a:rPr lang="pl-PL" sz="2800" b="1" dirty="0" smtClean="0">
                <a:latin typeface="Roboto Regular"/>
              </a:rPr>
            </a:br>
            <a:r>
              <a:rPr lang="pl-PL" sz="2800" b="1" dirty="0" smtClean="0">
                <a:latin typeface="Roboto Regular"/>
              </a:rPr>
              <a:t>lub </a:t>
            </a:r>
            <a:r>
              <a:rPr lang="pl-PL" sz="2800" b="1" dirty="0">
                <a:latin typeface="Roboto Regular"/>
              </a:rPr>
              <a:t>przez </a:t>
            </a:r>
            <a:r>
              <a:rPr lang="pl-PL" sz="2800" b="1" dirty="0" err="1">
                <a:latin typeface="Roboto Regular"/>
              </a:rPr>
              <a:t>ePUAP</a:t>
            </a:r>
            <a:r>
              <a:rPr lang="pl-PL" sz="2800" b="1" dirty="0">
                <a:latin typeface="Roboto Regular"/>
              </a:rPr>
              <a:t>):</a:t>
            </a:r>
          </a:p>
          <a:p>
            <a:pPr>
              <a:defRPr/>
            </a:pPr>
            <a:endParaRPr lang="pl-PL" sz="2800" b="1" dirty="0">
              <a:latin typeface="Roboto Regular"/>
            </a:endParaRP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pl-PL" sz="2800" dirty="0" smtClean="0">
                <a:latin typeface="Roboto Regular"/>
              </a:rPr>
              <a:t>do </a:t>
            </a:r>
            <a:r>
              <a:rPr lang="pl-PL" sz="2800" dirty="0">
                <a:latin typeface="Roboto Regular"/>
              </a:rPr>
              <a:t>Urzędu Marszałkowskiego Województwa Małopolskiego 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pl-PL" sz="2800" dirty="0" smtClean="0">
                <a:latin typeface="Roboto Regular"/>
              </a:rPr>
              <a:t>do </a:t>
            </a:r>
            <a:r>
              <a:rPr lang="pl-PL" sz="2800" dirty="0">
                <a:latin typeface="Roboto Regular"/>
              </a:rPr>
              <a:t>jednej z Agend Zamiejscowych UMWM</a:t>
            </a:r>
          </a:p>
          <a:p>
            <a:pPr>
              <a:defRPr/>
            </a:pPr>
            <a:endParaRPr lang="pl-PL" dirty="0">
              <a:latin typeface="Roboto Regular"/>
            </a:endParaRPr>
          </a:p>
          <a:p>
            <a:pPr>
              <a:defRPr/>
            </a:pPr>
            <a:endParaRPr lang="pl-PL" dirty="0">
              <a:latin typeface="Roboto Regular"/>
            </a:endParaRPr>
          </a:p>
          <a:p>
            <a:pPr>
              <a:defRPr/>
            </a:pPr>
            <a:r>
              <a:rPr lang="pl-PL" dirty="0">
                <a:latin typeface="Roboto Regular"/>
              </a:rPr>
              <a:t> </a:t>
            </a:r>
          </a:p>
        </p:txBody>
      </p:sp>
      <p:sp>
        <p:nvSpPr>
          <p:cNvPr id="21509" name="Prostokąt 1"/>
          <p:cNvSpPr>
            <a:spLocks noChangeArrowheads="1"/>
          </p:cNvSpPr>
          <p:nvPr/>
        </p:nvSpPr>
        <p:spPr bwMode="auto">
          <a:xfrm>
            <a:off x="2717800" y="511175"/>
            <a:ext cx="846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altLang="pl-PL" sz="4800" b="1" dirty="0" smtClean="0">
                <a:solidFill>
                  <a:srgbClr val="0070C0"/>
                </a:solidFill>
                <a:latin typeface="Roboto Regular"/>
              </a:rPr>
              <a:t>Jak złożyć zadanie?</a:t>
            </a:r>
            <a:endParaRPr lang="pl-PL" altLang="pl-PL" sz="4800" b="1" dirty="0">
              <a:solidFill>
                <a:srgbClr val="0070C0"/>
              </a:solidFill>
              <a:latin typeface="Roboto Regular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7" y="2473344"/>
            <a:ext cx="1959843" cy="6172199"/>
          </a:xfrm>
          <a:prstGeom prst="rect">
            <a:avLst/>
          </a:prstGeom>
        </p:spPr>
      </p:pic>
      <p:pic>
        <p:nvPicPr>
          <p:cNvPr id="7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0154" y="397476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15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114</Words>
  <Application>Microsoft Office PowerPoint</Application>
  <PresentationFormat>Niestandardowy</PresentationFormat>
  <Paragraphs>85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Aller</vt:lpstr>
      <vt:lpstr>Arial</vt:lpstr>
      <vt:lpstr>Avenir Roman</vt:lpstr>
      <vt:lpstr>Bodoni SvtyTwo ITC TT-Book</vt:lpstr>
      <vt:lpstr>Calibri</vt:lpstr>
      <vt:lpstr>Palatino</vt:lpstr>
      <vt:lpstr>Roboto Regular</vt:lpstr>
      <vt:lpstr>Times New Roman</vt:lpstr>
      <vt:lpstr>Wingdings</vt:lpstr>
      <vt:lpstr>New_Template4</vt:lpstr>
      <vt:lpstr>1_Projekt niestandardowy</vt:lpstr>
      <vt:lpstr>Projekt niestandardowy</vt:lpstr>
      <vt:lpstr>Prezentacja programu PowerPoint</vt:lpstr>
      <vt:lpstr>Prezentacja programu PowerPoint</vt:lpstr>
      <vt:lpstr>6. edycja – ważne daty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Jaśkowiec, Dominik</dc:creator>
  <cp:lastModifiedBy>Mucha, Monika</cp:lastModifiedBy>
  <cp:revision>503</cp:revision>
  <dcterms:modified xsi:type="dcterms:W3CDTF">2022-09-02T13:05:26Z</dcterms:modified>
</cp:coreProperties>
</file>