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tiff" ContentType="image/tiff"/>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319" r:id="rId2"/>
    <p:sldId id="274" r:id="rId3"/>
    <p:sldId id="365" r:id="rId4"/>
    <p:sldId id="363" r:id="rId5"/>
    <p:sldId id="350" r:id="rId6"/>
    <p:sldId id="330" r:id="rId7"/>
    <p:sldId id="331" r:id="rId8"/>
    <p:sldId id="332" r:id="rId9"/>
    <p:sldId id="351" r:id="rId10"/>
    <p:sldId id="352" r:id="rId11"/>
    <p:sldId id="345" r:id="rId12"/>
    <p:sldId id="354" r:id="rId13"/>
    <p:sldId id="355" r:id="rId14"/>
    <p:sldId id="367" r:id="rId15"/>
    <p:sldId id="368" r:id="rId16"/>
    <p:sldId id="381" r:id="rId17"/>
    <p:sldId id="370" r:id="rId18"/>
    <p:sldId id="380" r:id="rId19"/>
    <p:sldId id="358" r:id="rId20"/>
    <p:sldId id="359" r:id="rId21"/>
    <p:sldId id="373" r:id="rId22"/>
    <p:sldId id="357" r:id="rId23"/>
    <p:sldId id="361" r:id="rId24"/>
    <p:sldId id="360" r:id="rId25"/>
    <p:sldId id="362" r:id="rId26"/>
    <p:sldId id="374" r:id="rId27"/>
    <p:sldId id="372" r:id="rId28"/>
    <p:sldId id="378" r:id="rId29"/>
    <p:sldId id="379" r:id="rId30"/>
    <p:sldId id="371" r:id="rId31"/>
    <p:sldId id="376" r:id="rId32"/>
    <p:sldId id="375" r:id="rId33"/>
    <p:sldId id="377" r:id="rId34"/>
    <p:sldId id="369" r:id="rId35"/>
  </p:sldIdLst>
  <p:sldSz cx="13004800" cy="9753600"/>
  <p:notesSz cx="6858000" cy="9144000"/>
  <p:defaultTextStyle>
    <a:lvl1pPr algn="ctr" defTabSz="584200">
      <a:defRPr sz="2400">
        <a:solidFill>
          <a:srgbClr val="414141"/>
        </a:solidFill>
        <a:latin typeface="Palatino"/>
        <a:ea typeface="Palatino"/>
        <a:cs typeface="Palatino"/>
        <a:sym typeface="Palatino"/>
      </a:defRPr>
    </a:lvl1pPr>
    <a:lvl2pPr indent="228600" algn="ctr" defTabSz="584200">
      <a:defRPr sz="2400">
        <a:solidFill>
          <a:srgbClr val="414141"/>
        </a:solidFill>
        <a:latin typeface="Palatino"/>
        <a:ea typeface="Palatino"/>
        <a:cs typeface="Palatino"/>
        <a:sym typeface="Palatino"/>
      </a:defRPr>
    </a:lvl2pPr>
    <a:lvl3pPr indent="457200" algn="ctr" defTabSz="584200">
      <a:defRPr sz="2400">
        <a:solidFill>
          <a:srgbClr val="414141"/>
        </a:solidFill>
        <a:latin typeface="Palatino"/>
        <a:ea typeface="Palatino"/>
        <a:cs typeface="Palatino"/>
        <a:sym typeface="Palatino"/>
      </a:defRPr>
    </a:lvl3pPr>
    <a:lvl4pPr indent="685800" algn="ctr" defTabSz="584200">
      <a:defRPr sz="2400">
        <a:solidFill>
          <a:srgbClr val="414141"/>
        </a:solidFill>
        <a:latin typeface="Palatino"/>
        <a:ea typeface="Palatino"/>
        <a:cs typeface="Palatino"/>
        <a:sym typeface="Palatino"/>
      </a:defRPr>
    </a:lvl4pPr>
    <a:lvl5pPr indent="914400" algn="ctr" defTabSz="584200">
      <a:defRPr sz="2400">
        <a:solidFill>
          <a:srgbClr val="414141"/>
        </a:solidFill>
        <a:latin typeface="Palatino"/>
        <a:ea typeface="Palatino"/>
        <a:cs typeface="Palatino"/>
        <a:sym typeface="Palatino"/>
      </a:defRPr>
    </a:lvl5pPr>
    <a:lvl6pPr indent="1143000" algn="ctr" defTabSz="584200">
      <a:defRPr sz="2400">
        <a:solidFill>
          <a:srgbClr val="414141"/>
        </a:solidFill>
        <a:latin typeface="Palatino"/>
        <a:ea typeface="Palatino"/>
        <a:cs typeface="Palatino"/>
        <a:sym typeface="Palatino"/>
      </a:defRPr>
    </a:lvl6pPr>
    <a:lvl7pPr indent="1371600" algn="ctr" defTabSz="584200">
      <a:defRPr sz="2400">
        <a:solidFill>
          <a:srgbClr val="414141"/>
        </a:solidFill>
        <a:latin typeface="Palatino"/>
        <a:ea typeface="Palatino"/>
        <a:cs typeface="Palatino"/>
        <a:sym typeface="Palatino"/>
      </a:defRPr>
    </a:lvl7pPr>
    <a:lvl8pPr indent="1600200" algn="ctr" defTabSz="584200">
      <a:defRPr sz="2400">
        <a:solidFill>
          <a:srgbClr val="414141"/>
        </a:solidFill>
        <a:latin typeface="Palatino"/>
        <a:ea typeface="Palatino"/>
        <a:cs typeface="Palatino"/>
        <a:sym typeface="Palatino"/>
      </a:defRPr>
    </a:lvl8pPr>
    <a:lvl9pPr indent="1828800" algn="ctr" defTabSz="584200">
      <a:defRPr sz="2400">
        <a:solidFill>
          <a:srgbClr val="414141"/>
        </a:solidFill>
        <a:latin typeface="Palatino"/>
        <a:ea typeface="Palatino"/>
        <a:cs typeface="Palatino"/>
        <a:sym typeface="Palatino"/>
      </a:defRPr>
    </a:lvl9pPr>
  </p:defaultTextStyle>
  <p:extLst>
    <p:ext uri="{EFAFB233-063F-42B5-8137-9DF3F51BA10A}">
      <p15:sldGuideLst xmlns=""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399"/>
    <a:srgbClr val="414241"/>
    <a:srgbClr val="FDC300"/>
    <a:srgbClr val="009FD5"/>
    <a:srgbClr val="68B133"/>
    <a:srgbClr val="FFD600"/>
    <a:srgbClr val="FAC81A"/>
    <a:srgbClr val="F2B01E"/>
    <a:srgbClr val="CC006A"/>
    <a:srgbClr val="DA518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Roboto Regular"/>
          <a:ea typeface="Roboto Regular"/>
          <a:cs typeface="Roboto Regular"/>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Roboto Regular"/>
          <a:ea typeface="Roboto Regular"/>
          <a:cs typeface="Roboto Regular"/>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B0564E"/>
          </a:solidFill>
        </a:fill>
      </a:tcStyle>
    </a:firstRow>
  </a:tblStyle>
  <a:tblStyle styleId="{C7B018BB-80A7-4F77-B60F-C8B233D01FF8}" styleName="">
    <a:tblBg/>
    <a:wholeTbl>
      <a:tcTxStyle b="off" i="off">
        <a:font>
          <a:latin typeface="Roboto Regular"/>
          <a:ea typeface="Roboto Regular"/>
          <a:cs typeface="Roboto Regular"/>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tcStyle>
    </a:firstRow>
  </a:tblStyle>
  <a:tblStyle styleId="{EEE7283C-3CF3-47DC-8721-378D4A62B228}" styleName="">
    <a:tblBg/>
    <a:wholeTbl>
      <a:tcTxStyle b="off" i="off">
        <a:font>
          <a:latin typeface="Roboto Regular"/>
          <a:ea typeface="Roboto Regular"/>
          <a:cs typeface="Roboto Regular"/>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Roboto Regular"/>
          <a:ea typeface="Roboto Regular"/>
          <a:cs typeface="Roboto Regular"/>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6C7C4E"/>
          </a:solidFill>
        </a:fill>
      </a:tcStyle>
    </a:firstRow>
  </a:tblStyle>
  <a:tblStyle styleId="{CF821DB8-F4EB-4A41-A1BA-3FCAFE7338EE}" styleName="">
    <a:tblBg/>
    <a:wholeTbl>
      <a:tcTxStyle b="off" i="off">
        <a:font>
          <a:latin typeface="Roboto Regular"/>
          <a:ea typeface="Roboto Regular"/>
          <a:cs typeface="Roboto Regular"/>
        </a:font>
        <a:srgbClr val="414141"/>
      </a:tcTxStyle>
      <a:tcStyle>
        <a:tcBdr>
          <a:left>
            <a:ln w="12700" cap="flat">
              <a:solidFill>
                <a:srgbClr val="A8C3DF"/>
              </a:solidFill>
              <a:prstDash val="solid"/>
              <a:miter lim="400000"/>
            </a:ln>
          </a:left>
          <a:right>
            <a:ln w="12700" cap="flat">
              <a:solidFill>
                <a:srgbClr val="A8C3DF"/>
              </a:solidFill>
              <a:prstDash val="solid"/>
              <a:miter lim="400000"/>
            </a:ln>
          </a:right>
          <a:top>
            <a:ln w="12700" cap="flat">
              <a:solidFill>
                <a:srgbClr val="A8C3DF"/>
              </a:solidFill>
              <a:prstDash val="solid"/>
              <a:miter lim="400000"/>
            </a:ln>
          </a:top>
          <a:bottom>
            <a:ln w="12700" cap="flat">
              <a:solidFill>
                <a:srgbClr val="A8C3DF"/>
              </a:solidFill>
              <a:prstDash val="solid"/>
              <a:miter lim="400000"/>
            </a:ln>
          </a:bottom>
          <a:insideH>
            <a:ln w="12700" cap="flat">
              <a:solidFill>
                <a:srgbClr val="A8C3DF"/>
              </a:solidFill>
              <a:prstDash val="solid"/>
              <a:miter lim="400000"/>
            </a:ln>
          </a:insideH>
          <a:insideV>
            <a:ln w="12700" cap="flat">
              <a:solidFill>
                <a:srgbClr val="A8C3DF"/>
              </a:solidFill>
              <a:prstDash val="solid"/>
              <a:miter lim="400000"/>
            </a:ln>
          </a:insideV>
        </a:tcBdr>
        <a:fill>
          <a:noFill/>
        </a:fill>
      </a:tcStyle>
    </a:wholeTbl>
    <a:band2H>
      <a:tcTxStyle/>
      <a:tcStyle>
        <a:tcBdr/>
        <a:fill>
          <a:solidFill>
            <a:srgbClr val="A8C3DF">
              <a:alpha val="3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8C3DF"/>
              </a:solidFill>
              <a:prstDash val="solid"/>
              <a:miter lim="400000"/>
            </a:ln>
          </a:insideH>
          <a:insideV>
            <a:ln w="12700" cap="flat">
              <a:noFill/>
              <a:miter lim="400000"/>
            </a:ln>
          </a:insideV>
        </a:tcBdr>
        <a:fill>
          <a:solidFill>
            <a:srgbClr val="314975"/>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8C3DF"/>
              </a:solidFill>
              <a:prstDash val="solid"/>
              <a:miter lim="400000"/>
            </a:ln>
          </a:insideH>
          <a:insideV>
            <a:ln w="12700" cap="flat">
              <a:noFill/>
              <a:miter lim="400000"/>
            </a:ln>
          </a:insideV>
        </a:tcBdr>
        <a:fill>
          <a:solidFill>
            <a:srgbClr val="496392"/>
          </a:solidFill>
        </a:fill>
      </a:tcStyle>
    </a:firstRow>
  </a:tblStyle>
  <a:tblStyle styleId="{33BA23B1-9221-436E-865A-0063620EA4FD}" styleName="">
    <a:tblBg/>
    <a:wholeTbl>
      <a:tcTxStyle b="off" i="off">
        <a:font>
          <a:latin typeface="Roboto Regular"/>
          <a:ea typeface="Roboto Regular"/>
          <a:cs typeface="Roboto Regular"/>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Roboto Regular"/>
          <a:ea typeface="Roboto Regular"/>
          <a:cs typeface="Roboto Regular"/>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Roboto Regular"/>
          <a:ea typeface="Roboto Regular"/>
          <a:cs typeface="Roboto Regular"/>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Roboto Regular"/>
          <a:ea typeface="Roboto Regular"/>
          <a:cs typeface="Roboto Regular"/>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Roboto Regular"/>
          <a:ea typeface="Roboto Regular"/>
          <a:cs typeface="Roboto Regular"/>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Roboto Regular"/>
          <a:ea typeface="Roboto Regular"/>
          <a:cs typeface="Roboto Regular"/>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 styleId="{284E427A-3D55-4303-BF80-6455036E1DE7}" styleName="Styl z motywem 1 — ak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Styl z motywem 2 — ak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Styl ciemny 1 — ak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72" autoAdjust="0"/>
    <p:restoredTop sz="94654" autoAdjust="0"/>
  </p:normalViewPr>
  <p:slideViewPr>
    <p:cSldViewPr snapToGrid="0" snapToObjects="1">
      <p:cViewPr varScale="1">
        <p:scale>
          <a:sx n="49" d="100"/>
          <a:sy n="49" d="100"/>
        </p:scale>
        <p:origin x="-972" y="-90"/>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Arkusz_programu_Microsoft_Office_Excel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Arkusz_programu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l-PL"/>
  <c:style val="26"/>
  <c:chart>
    <c:autoTitleDeleted val="1"/>
    <c:plotArea>
      <c:layout>
        <c:manualLayout>
          <c:layoutTarget val="inner"/>
          <c:xMode val="edge"/>
          <c:yMode val="edge"/>
          <c:x val="6.6551054512461572E-2"/>
          <c:y val="4.4267598212993184E-2"/>
          <c:w val="0.92441453264452644"/>
          <c:h val="0.79220426092912344"/>
        </c:manualLayout>
      </c:layout>
      <c:barChart>
        <c:barDir val="col"/>
        <c:grouping val="clustered"/>
        <c:axId val="179057408"/>
        <c:axId val="179062656"/>
      </c:barChart>
      <c:catAx>
        <c:axId val="179057408"/>
        <c:scaling>
          <c:orientation val="minMax"/>
        </c:scaling>
        <c:axPos val="b"/>
        <c:numFmt formatCode="General" sourceLinked="1"/>
        <c:tickLblPos val="nextTo"/>
        <c:crossAx val="179062656"/>
        <c:crosses val="autoZero"/>
        <c:auto val="1"/>
        <c:lblAlgn val="ctr"/>
        <c:lblOffset val="100"/>
      </c:catAx>
      <c:valAx>
        <c:axId val="179062656"/>
        <c:scaling>
          <c:orientation val="minMax"/>
        </c:scaling>
        <c:axPos val="l"/>
        <c:majorGridlines>
          <c:spPr>
            <a:ln>
              <a:solidFill>
                <a:srgbClr val="5B9BD5">
                  <a:lumMod val="40000"/>
                  <a:lumOff val="60000"/>
                </a:srgbClr>
              </a:solidFill>
            </a:ln>
          </c:spPr>
        </c:majorGridlines>
        <c:numFmt formatCode="#,##0" sourceLinked="0"/>
        <c:tickLblPos val="nextTo"/>
        <c:crossAx val="179057408"/>
        <c:crosses val="autoZero"/>
        <c:crossBetween val="between"/>
      </c:valAx>
    </c:plotArea>
    <c:plotVisOnly val="1"/>
    <c:dispBlanksAs val="gap"/>
  </c:chart>
  <c:txPr>
    <a:bodyPr/>
    <a:lstStyle/>
    <a:p>
      <a:pPr>
        <a:defRPr sz="1800" b="1">
          <a:latin typeface="Times New Roman" pitchFamily="18" charset="0"/>
          <a:cs typeface="Times New Roman" pitchFamily="18" charset="0"/>
        </a:defRPr>
      </a:pPr>
      <a:endParaRPr lang="pl-PL"/>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pl-PL"/>
  <c:chart>
    <c:plotArea>
      <c:layout>
        <c:manualLayout>
          <c:layoutTarget val="inner"/>
          <c:xMode val="edge"/>
          <c:yMode val="edge"/>
          <c:x val="9.5167766633663747E-2"/>
          <c:y val="3.3632810431052512E-2"/>
          <c:w val="0.89598267507339868"/>
          <c:h val="0.77409665513677173"/>
        </c:manualLayout>
      </c:layout>
      <c:barChart>
        <c:barDir val="col"/>
        <c:grouping val="clustered"/>
        <c:ser>
          <c:idx val="0"/>
          <c:order val="0"/>
          <c:tx>
            <c:strRef>
              <c:f>'Arkusz1'!$B$1</c:f>
              <c:strCache>
                <c:ptCount val="1"/>
                <c:pt idx="0">
                  <c:v>krajowcy</c:v>
                </c:pt>
              </c:strCache>
            </c:strRef>
          </c:tx>
          <c:spPr>
            <a:solidFill>
              <a:srgbClr val="FF0000"/>
            </a:solidFill>
          </c:spPr>
          <c:dLbls>
            <c:dLbl>
              <c:idx val="10"/>
              <c:layout>
                <c:manualLayout>
                  <c:x val="-6.3053102837180589E-2"/>
                  <c:y val="7.7343745242141743E-2"/>
                </c:manualLayout>
              </c:layout>
              <c:spPr/>
              <c:txPr>
                <a:bodyPr rot="0" vert="horz"/>
                <a:lstStyle/>
                <a:p>
                  <a:pPr>
                    <a:defRPr b="1"/>
                  </a:pPr>
                  <a:endParaRPr lang="pl-PL"/>
                </a:p>
              </c:txPr>
              <c:showVal val="1"/>
              <c:extLst>
                <c:ext xmlns:c15="http://schemas.microsoft.com/office/drawing/2012/chart" uri="{CE6537A1-D6FC-4f65-9D91-7224C49458BB}"/>
              </c:extLst>
            </c:dLbl>
            <c:spPr>
              <a:noFill/>
              <a:ln>
                <a:noFill/>
              </a:ln>
              <a:effectLst/>
            </c:spPr>
            <c:txPr>
              <a:bodyPr rot="-5400000" vert="horz"/>
              <a:lstStyle/>
              <a:p>
                <a:pPr>
                  <a:defRPr b="1"/>
                </a:pPr>
                <a:endParaRPr lang="pl-PL"/>
              </a:p>
            </c:txPr>
            <c:showVal val="1"/>
            <c:extLst>
              <c:ext xmlns:c15="http://schemas.microsoft.com/office/drawing/2012/chart" uri="{CE6537A1-D6FC-4f65-9D91-7224C49458BB}">
                <c15:showLeaderLines val="0"/>
              </c:ext>
            </c:extLst>
          </c:dLbls>
          <c:cat>
            <c:numRef>
              <c:f>'Arkusz1'!$A$2:$A$15</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'Arkusz1'!$B$2:$B$15</c:f>
              <c:numCache>
                <c:formatCode>0.00%</c:formatCode>
                <c:ptCount val="11"/>
                <c:pt idx="0">
                  <c:v>0.64100000000000024</c:v>
                </c:pt>
                <c:pt idx="1">
                  <c:v>0.10700000000000003</c:v>
                </c:pt>
                <c:pt idx="2">
                  <c:v>6.200000000000002E-2</c:v>
                </c:pt>
                <c:pt idx="3">
                  <c:v>4.7000000000000014E-2</c:v>
                </c:pt>
                <c:pt idx="4">
                  <c:v>2.1000000000000008E-2</c:v>
                </c:pt>
                <c:pt idx="5">
                  <c:v>3.500000000000001E-2</c:v>
                </c:pt>
                <c:pt idx="6">
                  <c:v>1.9000000000000006E-2</c:v>
                </c:pt>
                <c:pt idx="7">
                  <c:v>1.4999999999999998E-2</c:v>
                </c:pt>
                <c:pt idx="8">
                  <c:v>2.1000000000000008E-2</c:v>
                </c:pt>
                <c:pt idx="9">
                  <c:v>8.0000000000000054E-3</c:v>
                </c:pt>
                <c:pt idx="10">
                  <c:v>2.4E-2</c:v>
                </c:pt>
              </c:numCache>
            </c:numRef>
          </c:val>
        </c:ser>
        <c:ser>
          <c:idx val="1"/>
          <c:order val="1"/>
          <c:tx>
            <c:strRef>
              <c:f>'Arkusz1'!$C$1</c:f>
              <c:strCache>
                <c:ptCount val="1"/>
                <c:pt idx="0">
                  <c:v>obcokrajowcy</c:v>
                </c:pt>
              </c:strCache>
            </c:strRef>
          </c:tx>
          <c:spPr>
            <a:solidFill>
              <a:srgbClr val="003399"/>
            </a:solidFill>
          </c:spPr>
          <c:dLbls>
            <c:spPr>
              <a:noFill/>
              <a:ln>
                <a:noFill/>
              </a:ln>
              <a:effectLst/>
            </c:spPr>
            <c:txPr>
              <a:bodyPr rot="-5400000" vert="horz"/>
              <a:lstStyle/>
              <a:p>
                <a:pPr>
                  <a:defRPr b="1"/>
                </a:pPr>
                <a:endParaRPr lang="pl-PL"/>
              </a:p>
            </c:txPr>
            <c:showVal val="1"/>
            <c:extLst>
              <c:ext xmlns:c15="http://schemas.microsoft.com/office/drawing/2012/chart" uri="{CE6537A1-D6FC-4f65-9D91-7224C49458BB}">
                <c15:showLeaderLines val="0"/>
              </c:ext>
            </c:extLst>
          </c:dLbls>
          <c:cat>
            <c:numRef>
              <c:f>'Arkusz1'!$A$2:$A$15</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'Arkusz1'!$C$2:$C$15</c:f>
              <c:numCache>
                <c:formatCode>0.00%</c:formatCode>
                <c:ptCount val="11"/>
                <c:pt idx="0">
                  <c:v>0.39500000000000013</c:v>
                </c:pt>
                <c:pt idx="1">
                  <c:v>0.13200000000000001</c:v>
                </c:pt>
                <c:pt idx="2">
                  <c:v>9.3000000000000055E-2</c:v>
                </c:pt>
                <c:pt idx="3">
                  <c:v>6.4000000000000029E-2</c:v>
                </c:pt>
                <c:pt idx="4">
                  <c:v>6.6000000000000003E-2</c:v>
                </c:pt>
                <c:pt idx="5">
                  <c:v>7.9000000000000029E-2</c:v>
                </c:pt>
                <c:pt idx="6">
                  <c:v>3.6999999999999998E-2</c:v>
                </c:pt>
                <c:pt idx="7">
                  <c:v>4.1000000000000002E-2</c:v>
                </c:pt>
                <c:pt idx="8">
                  <c:v>4.5999999999999999E-2</c:v>
                </c:pt>
                <c:pt idx="9">
                  <c:v>2.3E-2</c:v>
                </c:pt>
                <c:pt idx="10">
                  <c:v>2.5000000000000001E-2</c:v>
                </c:pt>
              </c:numCache>
            </c:numRef>
          </c:val>
        </c:ser>
        <c:axId val="130020864"/>
        <c:axId val="130949120"/>
      </c:barChart>
      <c:catAx>
        <c:axId val="130020864"/>
        <c:scaling>
          <c:orientation val="minMax"/>
        </c:scaling>
        <c:axPos val="b"/>
        <c:numFmt formatCode="General" sourceLinked="1"/>
        <c:tickLblPos val="nextTo"/>
        <c:crossAx val="130949120"/>
        <c:crosses val="autoZero"/>
        <c:auto val="1"/>
        <c:lblAlgn val="ctr"/>
        <c:lblOffset val="100"/>
        <c:tickLblSkip val="1"/>
      </c:catAx>
      <c:valAx>
        <c:axId val="130949120"/>
        <c:scaling>
          <c:orientation val="minMax"/>
        </c:scaling>
        <c:axPos val="l"/>
        <c:majorGridlines/>
        <c:numFmt formatCode="0.00%" sourceLinked="1"/>
        <c:tickLblPos val="nextTo"/>
        <c:crossAx val="130020864"/>
        <c:crosses val="autoZero"/>
        <c:crossBetween val="between"/>
      </c:valAx>
      <c:spPr>
        <a:noFill/>
        <a:ln w="25400">
          <a:noFill/>
        </a:ln>
      </c:spPr>
    </c:plotArea>
    <c:legend>
      <c:legendPos val="b"/>
      <c:layout>
        <c:manualLayout>
          <c:xMode val="edge"/>
          <c:yMode val="edge"/>
          <c:x val="0"/>
          <c:y val="0.91334663484602663"/>
          <c:w val="0.81012366822204618"/>
          <c:h val="8.6653414945040946E-2"/>
        </c:manualLayout>
      </c:layout>
      <c:txPr>
        <a:bodyPr/>
        <a:lstStyle/>
        <a:p>
          <a:pPr>
            <a:defRPr sz="2800"/>
          </a:pPr>
          <a:endParaRPr lang="pl-PL"/>
        </a:p>
      </c:txPr>
    </c:legend>
    <c:plotVisOnly val="1"/>
    <c:dispBlanksAs val="gap"/>
  </c:chart>
  <c:txPr>
    <a:bodyPr/>
    <a:lstStyle/>
    <a:p>
      <a:pPr>
        <a:defRPr sz="1800"/>
      </a:pPr>
      <a:endParaRPr lang="pl-PL"/>
    </a:p>
  </c:txPr>
  <c:externalData r:id="rId1"/>
  <c:userShapes r:id="rId2"/>
</c:chartSpace>
</file>

<file path=ppt/drawings/_rels/drawing2.xml.rels><?xml version="1.0" encoding="UTF-8" standalone="yes"?>
<Relationships xmlns="http://schemas.openxmlformats.org/package/2006/relationships"><Relationship Id="rId1" Type="http://schemas.openxmlformats.org/officeDocument/2006/relationships/image" Target="../media/image40.png"/></Relationships>
</file>

<file path=ppt/drawings/drawing1.xml><?xml version="1.0" encoding="utf-8"?>
<c:userShapes xmlns:c="http://schemas.openxmlformats.org/drawingml/2006/chart">
  <cdr:relSizeAnchor xmlns:cdr="http://schemas.openxmlformats.org/drawingml/2006/chartDrawing">
    <cdr:from>
      <cdr:x>0.0246</cdr:x>
      <cdr:y>0</cdr:y>
    </cdr:from>
    <cdr:to>
      <cdr:x>1</cdr:x>
      <cdr:y>1</cdr:y>
    </cdr:to>
    <cdr:sp macro="" textlink="">
      <cdr:nvSpPr>
        <cdr:cNvPr id="3" name="pole tekstowe 2"/>
        <cdr:cNvSpPr txBox="1"/>
      </cdr:nvSpPr>
      <cdr:spPr>
        <a:xfrm xmlns:a="http://schemas.openxmlformats.org/drawingml/2006/main">
          <a:off x="278204" y="0"/>
          <a:ext cx="11030885" cy="54891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pl-PL" sz="3200" b="1" i="1" dirty="0">
              <a:latin typeface="+mn-lt"/>
              <a:ea typeface="+mn-ea"/>
              <a:cs typeface="+mn-cs"/>
            </a:rPr>
            <a:t>Net Fear </a:t>
          </a:r>
          <a:r>
            <a:rPr lang="pl-PL" sz="3200" b="1" i="1" dirty="0" smtClean="0">
              <a:latin typeface="+mn-lt"/>
              <a:ea typeface="+mn-ea"/>
              <a:cs typeface="+mn-cs"/>
            </a:rPr>
            <a:t>Score</a:t>
          </a:r>
          <a:r>
            <a:rPr lang="pl-PL" sz="3200" b="1" dirty="0" smtClean="0">
              <a:latin typeface="+mn-lt"/>
              <a:ea typeface="+mn-ea"/>
              <a:cs typeface="+mn-cs"/>
            </a:rPr>
            <a:t>, </a:t>
          </a:r>
          <a:r>
            <a:rPr lang="pl-PL" sz="3200" b="1" dirty="0" smtClean="0">
              <a:latin typeface="+mn-lt"/>
              <a:ea typeface="+mn-ea"/>
              <a:cs typeface="+mn-cs"/>
            </a:rPr>
            <a:t/>
          </a:r>
          <a:br>
            <a:rPr lang="pl-PL" sz="3200" b="1" dirty="0" smtClean="0">
              <a:latin typeface="+mn-lt"/>
              <a:ea typeface="+mn-ea"/>
              <a:cs typeface="+mn-cs"/>
            </a:rPr>
          </a:br>
          <a:r>
            <a:rPr lang="pl-PL" sz="3200" b="1" dirty="0" smtClean="0">
              <a:latin typeface="+mn-lt"/>
              <a:ea typeface="+mn-ea"/>
              <a:cs typeface="+mn-cs"/>
            </a:rPr>
            <a:t>zbadano </a:t>
          </a:r>
          <a:r>
            <a:rPr lang="pl-PL" sz="3200" b="1" dirty="0">
              <a:latin typeface="+mn-lt"/>
              <a:ea typeface="+mn-ea"/>
              <a:cs typeface="+mn-cs"/>
            </a:rPr>
            <a:t>zadając respondentom pytanie </a:t>
          </a:r>
          <a:endParaRPr lang="pl-PL" sz="3200" b="1" dirty="0" smtClean="0">
            <a:latin typeface="+mn-lt"/>
            <a:ea typeface="+mn-ea"/>
            <a:cs typeface="+mn-cs"/>
          </a:endParaRPr>
        </a:p>
        <a:p xmlns:a="http://schemas.openxmlformats.org/drawingml/2006/main">
          <a:pPr algn="ctr"/>
          <a:r>
            <a:rPr lang="pl-PL" sz="3200" b="1" dirty="0" smtClean="0">
              <a:latin typeface="+mn-lt"/>
              <a:ea typeface="+mn-ea"/>
              <a:cs typeface="+mn-cs"/>
            </a:rPr>
            <a:t>jak bardzo  </a:t>
          </a:r>
          <a:r>
            <a:rPr lang="pl-PL" sz="3200" b="1" dirty="0">
              <a:latin typeface="+mn-lt"/>
              <a:ea typeface="+mn-ea"/>
              <a:cs typeface="+mn-cs"/>
            </a:rPr>
            <a:t>obawiali się przyjechać do </a:t>
          </a:r>
          <a:r>
            <a:rPr lang="pl-PL" sz="3200" b="1" dirty="0" smtClean="0">
              <a:latin typeface="+mn-lt"/>
              <a:ea typeface="+mn-ea"/>
              <a:cs typeface="+mn-cs"/>
            </a:rPr>
            <a:t>Małopolski. </a:t>
          </a:r>
          <a:endParaRPr lang="pl-PL" sz="3200" b="1" dirty="0" smtClean="0">
            <a:latin typeface="+mn-lt"/>
            <a:ea typeface="+mn-ea"/>
            <a:cs typeface="+mn-cs"/>
          </a:endParaRPr>
        </a:p>
        <a:p xmlns:a="http://schemas.openxmlformats.org/drawingml/2006/main">
          <a:pPr algn="ctr"/>
          <a:r>
            <a:rPr lang="pl-PL" sz="3200" b="1" dirty="0" smtClean="0">
              <a:latin typeface="+mn-lt"/>
              <a:ea typeface="+mn-ea"/>
              <a:cs typeface="+mn-cs"/>
            </a:rPr>
            <a:t>Goście udzielali odpowiedzi za </a:t>
          </a:r>
          <a:r>
            <a:rPr lang="pl-PL" sz="3200" b="1" dirty="0">
              <a:latin typeface="+mn-lt"/>
              <a:ea typeface="+mn-ea"/>
              <a:cs typeface="+mn-cs"/>
            </a:rPr>
            <a:t>pomocą </a:t>
          </a:r>
          <a:r>
            <a:rPr lang="pl-PL" sz="3200" b="1" dirty="0" smtClean="0">
              <a:latin typeface="+mn-lt"/>
              <a:ea typeface="+mn-ea"/>
              <a:cs typeface="+mn-cs"/>
            </a:rPr>
            <a:t>11-stopniowej </a:t>
          </a:r>
          <a:br>
            <a:rPr lang="pl-PL" sz="3200" b="1" dirty="0" smtClean="0">
              <a:latin typeface="+mn-lt"/>
              <a:ea typeface="+mn-ea"/>
              <a:cs typeface="+mn-cs"/>
            </a:rPr>
          </a:br>
          <a:r>
            <a:rPr lang="pl-PL" sz="3200" b="1" dirty="0" smtClean="0">
              <a:latin typeface="+mn-lt"/>
              <a:ea typeface="+mn-ea"/>
              <a:cs typeface="+mn-cs"/>
            </a:rPr>
            <a:t>skali liczbowej</a:t>
          </a:r>
          <a:r>
            <a:rPr lang="pl-PL" sz="3200" b="1" dirty="0">
              <a:latin typeface="+mn-lt"/>
              <a:ea typeface="+mn-ea"/>
              <a:cs typeface="+mn-cs"/>
            </a:rPr>
            <a:t>, </a:t>
          </a:r>
          <a:r>
            <a:rPr lang="pl-PL" sz="3200" b="1" dirty="0" smtClean="0">
              <a:latin typeface="+mn-lt"/>
              <a:ea typeface="+mn-ea"/>
              <a:cs typeface="+mn-cs"/>
            </a:rPr>
            <a:t>tj</a:t>
          </a:r>
          <a:r>
            <a:rPr lang="pl-PL" sz="3200" b="1" dirty="0">
              <a:latin typeface="+mn-lt"/>
              <a:ea typeface="+mn-ea"/>
              <a:cs typeface="+mn-cs"/>
            </a:rPr>
            <a:t>. od 0 do 10, </a:t>
          </a:r>
          <a:r>
            <a:rPr lang="pl-PL" sz="3200" b="1" dirty="0" smtClean="0">
              <a:latin typeface="+mn-lt"/>
              <a:ea typeface="+mn-ea"/>
              <a:cs typeface="+mn-cs"/>
            </a:rPr>
            <a:t/>
          </a:r>
          <a:br>
            <a:rPr lang="pl-PL" sz="3200" b="1" dirty="0" smtClean="0">
              <a:latin typeface="+mn-lt"/>
              <a:ea typeface="+mn-ea"/>
              <a:cs typeface="+mn-cs"/>
            </a:rPr>
          </a:br>
          <a:r>
            <a:rPr lang="pl-PL" sz="3200" b="1" dirty="0" smtClean="0">
              <a:latin typeface="+mn-lt"/>
              <a:ea typeface="+mn-ea"/>
              <a:cs typeface="+mn-cs"/>
            </a:rPr>
            <a:t>gdzie </a:t>
          </a:r>
          <a:r>
            <a:rPr lang="pl-PL" sz="3200" b="1" dirty="0">
              <a:latin typeface="+mn-lt"/>
              <a:ea typeface="+mn-ea"/>
              <a:cs typeface="+mn-cs"/>
            </a:rPr>
            <a:t>„0” oznaczało </a:t>
          </a:r>
          <a:r>
            <a:rPr lang="pl-PL" sz="3200" b="1" dirty="0" smtClean="0">
              <a:latin typeface="+mn-lt"/>
              <a:ea typeface="+mn-ea"/>
              <a:cs typeface="+mn-cs"/>
            </a:rPr>
            <a:t>całkowity brak obaw</a:t>
          </a:r>
          <a:br>
            <a:rPr lang="pl-PL" sz="3200" b="1" dirty="0" smtClean="0">
              <a:latin typeface="+mn-lt"/>
              <a:ea typeface="+mn-ea"/>
              <a:cs typeface="+mn-cs"/>
            </a:rPr>
          </a:br>
          <a:r>
            <a:rPr lang="pl-PL" sz="3200" b="1" dirty="0" smtClean="0">
              <a:latin typeface="+mn-lt"/>
              <a:ea typeface="+mn-ea"/>
              <a:cs typeface="+mn-cs"/>
            </a:rPr>
            <a:t>  </a:t>
          </a:r>
          <a:r>
            <a:rPr lang="pl-PL" sz="3200" b="1" dirty="0">
              <a:latin typeface="+mn-lt"/>
              <a:ea typeface="+mn-ea"/>
              <a:cs typeface="+mn-cs"/>
            </a:rPr>
            <a:t>i strachu </a:t>
          </a:r>
          <a:r>
            <a:rPr lang="pl-PL" sz="3200" b="1" dirty="0" smtClean="0">
              <a:latin typeface="+mn-lt"/>
              <a:ea typeface="+mn-ea"/>
              <a:cs typeface="+mn-cs"/>
            </a:rPr>
            <a:t>by </a:t>
          </a:r>
          <a:r>
            <a:rPr lang="pl-PL" sz="3200" b="1" dirty="0">
              <a:latin typeface="+mn-lt"/>
              <a:ea typeface="+mn-ea"/>
              <a:cs typeface="+mn-cs"/>
            </a:rPr>
            <a:t>przyjechać do </a:t>
          </a:r>
          <a:r>
            <a:rPr lang="pl-PL" sz="3200" b="1" dirty="0" smtClean="0">
              <a:latin typeface="+mn-lt"/>
              <a:ea typeface="+mn-ea"/>
              <a:cs typeface="+mn-cs"/>
            </a:rPr>
            <a:t>Małopolski, </a:t>
          </a:r>
          <a:endParaRPr lang="pl-PL" sz="3200" b="1" dirty="0" smtClean="0">
            <a:latin typeface="+mn-lt"/>
            <a:ea typeface="+mn-ea"/>
            <a:cs typeface="+mn-cs"/>
          </a:endParaRPr>
        </a:p>
        <a:p xmlns:a="http://schemas.openxmlformats.org/drawingml/2006/main">
          <a:pPr algn="ctr"/>
          <a:endParaRPr lang="pl-PL" sz="3200" b="1" dirty="0" smtClean="0">
            <a:latin typeface="+mn-lt"/>
            <a:ea typeface="+mn-ea"/>
            <a:cs typeface="+mn-cs"/>
          </a:endParaRPr>
        </a:p>
        <a:p xmlns:a="http://schemas.openxmlformats.org/drawingml/2006/main">
          <a:pPr algn="ctr"/>
          <a:r>
            <a:rPr lang="pl-PL" sz="3200" b="1" dirty="0" smtClean="0">
              <a:latin typeface="+mn-lt"/>
              <a:ea typeface="+mn-ea"/>
              <a:cs typeface="+mn-cs"/>
            </a:rPr>
            <a:t>a </a:t>
          </a:r>
          <a:r>
            <a:rPr lang="pl-PL" sz="3200" b="1" dirty="0">
              <a:latin typeface="+mn-lt"/>
              <a:ea typeface="+mn-ea"/>
              <a:cs typeface="+mn-cs"/>
            </a:rPr>
            <a:t>„10” świadczyło o pełnej bojaźni </a:t>
          </a:r>
          <a:r>
            <a:rPr lang="pl-PL" sz="3200" b="1" dirty="0" smtClean="0">
              <a:latin typeface="+mn-lt"/>
              <a:ea typeface="+mn-ea"/>
              <a:cs typeface="+mn-cs"/>
            </a:rPr>
            <a:t>respondenta  </a:t>
          </a:r>
        </a:p>
        <a:p xmlns:a="http://schemas.openxmlformats.org/drawingml/2006/main">
          <a:pPr algn="ctr"/>
          <a:r>
            <a:rPr lang="pl-PL" sz="3200" b="1" dirty="0" smtClean="0">
              <a:latin typeface="+mn-lt"/>
              <a:ea typeface="+mn-ea"/>
              <a:cs typeface="+mn-cs"/>
            </a:rPr>
            <a:t>przed </a:t>
          </a:r>
          <a:r>
            <a:rPr lang="pl-PL" sz="3200" b="1" dirty="0">
              <a:latin typeface="+mn-lt"/>
              <a:ea typeface="+mn-ea"/>
              <a:cs typeface="+mn-cs"/>
            </a:rPr>
            <a:t>podróżą do </a:t>
          </a:r>
          <a:r>
            <a:rPr lang="pl-PL" sz="3200" b="1" dirty="0" smtClean="0">
              <a:latin typeface="+mn-lt"/>
              <a:ea typeface="+mn-ea"/>
              <a:cs typeface="+mn-cs"/>
            </a:rPr>
            <a:t>Małopolski. </a:t>
          </a:r>
          <a:endParaRPr lang="pl-PL" sz="3200" b="1" dirty="0">
            <a:latin typeface="+mn-lt"/>
            <a:ea typeface="+mn-ea"/>
            <a:cs typeface="+mn-cs"/>
          </a:endParaRPr>
        </a:p>
        <a:p xmlns:a="http://schemas.openxmlformats.org/drawingml/2006/main">
          <a:pPr algn="ctr"/>
          <a:endParaRPr lang="pl-PL" sz="3200" b="1" dirty="0"/>
        </a:p>
      </cdr:txBody>
    </cdr:sp>
  </cdr:relSizeAnchor>
  <cdr:relSizeAnchor xmlns:cdr="http://schemas.openxmlformats.org/drawingml/2006/chartDrawing">
    <cdr:from>
      <cdr:x>0.2569</cdr:x>
      <cdr:y>0.21154</cdr:y>
    </cdr:from>
    <cdr:to>
      <cdr:x>0.33776</cdr:x>
      <cdr:y>0.37812</cdr:y>
    </cdr:to>
    <cdr:sp macro="" textlink="">
      <cdr:nvSpPr>
        <cdr:cNvPr id="5" name="pole tekstowe 4"/>
        <cdr:cNvSpPr txBox="1"/>
      </cdr:nvSpPr>
      <cdr:spPr>
        <a:xfrm xmlns:a="http://schemas.openxmlformats.org/drawingml/2006/main">
          <a:off x="2905317" y="116114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pl-PL"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0.56611</cdr:x>
      <cdr:y>0</cdr:y>
    </cdr:from>
    <cdr:to>
      <cdr:x>1</cdr:x>
      <cdr:y>0.60217</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364270" y="0"/>
          <a:ext cx="4877817" cy="4113984"/>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 xmlns:p14="http://schemas.microsoft.com/office/powerpoint/2010/main" val="3477791822"/>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ytuł i podtytuł">
    <p:spTree>
      <p:nvGrpSpPr>
        <p:cNvPr id="1" name=""/>
        <p:cNvGrpSpPr/>
        <p:nvPr/>
      </p:nvGrpSpPr>
      <p:grpSpPr>
        <a:xfrm>
          <a:off x="0" y="0"/>
          <a:ext cx="0" cy="0"/>
          <a:chOff x="0" y="0"/>
          <a:chExt cx="0" cy="0"/>
        </a:xfrm>
      </p:grpSpPr>
      <p:sp>
        <p:nvSpPr>
          <p:cNvPr id="6" name="Shape 6"/>
          <p:cNvSpPr/>
          <p:nvPr/>
        </p:nvSpPr>
        <p:spPr>
          <a:xfrm rot="16200000">
            <a:off x="7172923" y="53476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 name="Shape 7"/>
          <p:cNvSpPr>
            <a:spLocks noGrp="1"/>
          </p:cNvSpPr>
          <p:nvPr>
            <p:ph type="title"/>
          </p:nvPr>
        </p:nvSpPr>
        <p:spPr>
          <a:xfrm>
            <a:off x="508000" y="4140200"/>
            <a:ext cx="7200900" cy="2413000"/>
          </a:xfrm>
          <a:prstGeom prst="rect">
            <a:avLst/>
          </a:prstGeom>
        </p:spPr>
        <p:txBody>
          <a:bodyPr/>
          <a:lstStyle>
            <a:lvl1pPr>
              <a:defRPr sz="7000"/>
            </a:lvl1pPr>
          </a:lstStyle>
          <a:p>
            <a:pPr lvl="0">
              <a:defRPr sz="1800" b="0">
                <a:solidFill>
                  <a:srgbClr val="000000"/>
                </a:solidFill>
              </a:defRPr>
            </a:pPr>
            <a:r>
              <a:rPr lang="pl-PL" sz="7000" b="1" dirty="0" smtClean="0">
                <a:solidFill>
                  <a:srgbClr val="414241"/>
                </a:solidFill>
              </a:rPr>
              <a:t>Kliknij, aby edytować styl</a:t>
            </a:r>
            <a:endParaRPr sz="7000" b="1" dirty="0">
              <a:solidFill>
                <a:srgbClr val="414241"/>
              </a:solidFill>
            </a:endParaRPr>
          </a:p>
        </p:txBody>
      </p:sp>
      <p:sp>
        <p:nvSpPr>
          <p:cNvPr id="8" name="Shape 8"/>
          <p:cNvSpPr>
            <a:spLocks noGrp="1"/>
          </p:cNvSpPr>
          <p:nvPr>
            <p:ph type="body" idx="1"/>
          </p:nvPr>
        </p:nvSpPr>
        <p:spPr>
          <a:xfrm>
            <a:off x="8280400" y="4140200"/>
            <a:ext cx="4241800" cy="2413000"/>
          </a:xfrm>
          <a:prstGeom prst="rect">
            <a:avLst/>
          </a:prstGeom>
        </p:spPr>
        <p:txBody>
          <a:bodyPr/>
          <a:lstStyle>
            <a:lvl1pPr marL="0" indent="0">
              <a:lnSpc>
                <a:spcPct val="90000"/>
              </a:lnSpc>
              <a:spcBef>
                <a:spcPts val="0"/>
              </a:spcBef>
              <a:buSzTx/>
              <a:buNone/>
            </a:lvl1pPr>
            <a:lvl2pPr marL="0" indent="228600">
              <a:lnSpc>
                <a:spcPct val="90000"/>
              </a:lnSpc>
              <a:spcBef>
                <a:spcPts val="0"/>
              </a:spcBef>
              <a:buSzTx/>
              <a:buNone/>
            </a:lvl2pPr>
            <a:lvl3pPr marL="0" indent="457200">
              <a:lnSpc>
                <a:spcPct val="90000"/>
              </a:lnSpc>
              <a:spcBef>
                <a:spcPts val="0"/>
              </a:spcBef>
              <a:buSzTx/>
              <a:buNone/>
            </a:lvl3pPr>
            <a:lvl4pPr marL="0" indent="685800">
              <a:lnSpc>
                <a:spcPct val="90000"/>
              </a:lnSpc>
              <a:spcBef>
                <a:spcPts val="0"/>
              </a:spcBef>
              <a:buSzTx/>
              <a:buNone/>
            </a:lvl4pPr>
            <a:lvl5pPr marL="0" indent="914400">
              <a:lnSpc>
                <a:spcPct val="90000"/>
              </a:lnSpc>
              <a:spcBef>
                <a:spcPts val="0"/>
              </a:spcBef>
              <a:buSzTx/>
              <a:buNone/>
            </a:lvl5pPr>
          </a:lstStyle>
          <a:p>
            <a:pPr lvl="0">
              <a:defRPr sz="1800">
                <a:solidFill>
                  <a:srgbClr val="000000"/>
                </a:solidFill>
              </a:defRPr>
            </a:pPr>
            <a:r>
              <a:rPr lang="pl-PL" sz="2400" smtClean="0">
                <a:solidFill>
                  <a:srgbClr val="414141"/>
                </a:solidFill>
              </a:rPr>
              <a:t>Kliknij, aby edytować style wzorca tekstu</a:t>
            </a:r>
          </a:p>
          <a:p>
            <a:pPr lvl="1">
              <a:defRPr sz="1800">
                <a:solidFill>
                  <a:srgbClr val="000000"/>
                </a:solidFill>
              </a:defRPr>
            </a:pPr>
            <a:r>
              <a:rPr lang="pl-PL" sz="2400" smtClean="0">
                <a:solidFill>
                  <a:srgbClr val="414141"/>
                </a:solidFill>
              </a:rPr>
              <a:t>Drugi poziom</a:t>
            </a:r>
          </a:p>
          <a:p>
            <a:pPr lvl="2">
              <a:defRPr sz="1800">
                <a:solidFill>
                  <a:srgbClr val="000000"/>
                </a:solidFill>
              </a:defRPr>
            </a:pPr>
            <a:r>
              <a:rPr lang="pl-PL" sz="2400" smtClean="0">
                <a:solidFill>
                  <a:srgbClr val="414141"/>
                </a:solidFill>
              </a:rPr>
              <a:t>Trzeci poziom</a:t>
            </a:r>
          </a:p>
          <a:p>
            <a:pPr lvl="3">
              <a:defRPr sz="1800">
                <a:solidFill>
                  <a:srgbClr val="000000"/>
                </a:solidFill>
              </a:defRPr>
            </a:pPr>
            <a:r>
              <a:rPr lang="pl-PL" sz="2400" smtClean="0">
                <a:solidFill>
                  <a:srgbClr val="414141"/>
                </a:solidFill>
              </a:rPr>
              <a:t>Czwarty poziom</a:t>
            </a:r>
          </a:p>
          <a:p>
            <a:pPr lvl="4">
              <a:defRPr sz="1800">
                <a:solidFill>
                  <a:srgbClr val="000000"/>
                </a:solidFill>
              </a:defRPr>
            </a:pPr>
            <a:r>
              <a:rPr lang="pl-PL" sz="2400" smtClean="0">
                <a:solidFill>
                  <a:srgbClr val="414141"/>
                </a:solidFill>
              </a:rPr>
              <a:t>Piąty poziom</a:t>
            </a:r>
            <a:endParaRPr sz="2400">
              <a:solidFill>
                <a:srgbClr val="414141"/>
              </a:solidFill>
            </a:endParaRPr>
          </a:p>
        </p:txBody>
      </p:sp>
      <p:pic>
        <p:nvPicPr>
          <p:cNvPr id="9" name="pasted-image.tif"/>
          <p:cNvPicPr/>
          <p:nvPr/>
        </p:nvPicPr>
        <p:blipFill>
          <a:blip r:embed="rId2" cstate="print">
            <a:extLst/>
          </a:blip>
          <a:stretch>
            <a:fillRect/>
          </a:stretch>
        </p:blipFill>
        <p:spPr>
          <a:xfrm>
            <a:off x="605498" y="684991"/>
            <a:ext cx="615605" cy="2262344"/>
          </a:xfrm>
          <a:prstGeom prst="rect">
            <a:avLst/>
          </a:prstGeom>
          <a:ln w="12700">
            <a:miter lim="400000"/>
          </a:ln>
        </p:spPr>
      </p:pic>
      <p:pic>
        <p:nvPicPr>
          <p:cNvPr id="10" name="pasted-image.tif"/>
          <p:cNvPicPr/>
          <p:nvPr/>
        </p:nvPicPr>
        <p:blipFill>
          <a:blip r:embed="rId3" cstate="print">
            <a:extLst/>
          </a:blip>
          <a:stretch>
            <a:fillRect/>
          </a:stretch>
        </p:blipFill>
        <p:spPr>
          <a:xfrm>
            <a:off x="9144000" y="635000"/>
            <a:ext cx="3051487" cy="419100"/>
          </a:xfrm>
          <a:prstGeom prst="rect">
            <a:avLst/>
          </a:prstGeom>
          <a:ln w="12700">
            <a:miter lim="400000"/>
          </a:ln>
        </p:spPr>
      </p:pic>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Zdjęcie (pionowo)">
    <p:spTree>
      <p:nvGrpSpPr>
        <p:cNvPr id="1" name=""/>
        <p:cNvGrpSpPr/>
        <p:nvPr/>
      </p:nvGrpSpPr>
      <p:grpSpPr>
        <a:xfrm>
          <a:off x="0" y="0"/>
          <a:ext cx="0" cy="0"/>
          <a:chOff x="0" y="0"/>
          <a:chExt cx="0" cy="0"/>
        </a:xfrm>
      </p:grpSpPr>
      <p:sp>
        <p:nvSpPr>
          <p:cNvPr id="36" name="Shape 36"/>
          <p:cNvSpPr>
            <a:spLocks noGrp="1"/>
          </p:cNvSpPr>
          <p:nvPr>
            <p:ph type="title"/>
          </p:nvPr>
        </p:nvSpPr>
        <p:spPr>
          <a:xfrm>
            <a:off x="508000" y="2806700"/>
            <a:ext cx="5676900" cy="2032000"/>
          </a:xfrm>
          <a:prstGeom prst="rect">
            <a:avLst/>
          </a:prstGeom>
        </p:spPr>
        <p:txBody>
          <a:bodyPr/>
          <a:lstStyle/>
          <a:p>
            <a:pPr lvl="0">
              <a:defRPr sz="1800" b="0">
                <a:solidFill>
                  <a:srgbClr val="000000"/>
                </a:solidFill>
              </a:defRPr>
            </a:pPr>
            <a:r>
              <a:rPr lang="pl-PL" sz="4800" b="1" dirty="0" smtClean="0">
                <a:solidFill>
                  <a:srgbClr val="414241"/>
                </a:solidFill>
              </a:rPr>
              <a:t>Kliknij, aby edytować styl</a:t>
            </a:r>
            <a:endParaRPr sz="4800" b="1" dirty="0">
              <a:solidFill>
                <a:srgbClr val="414241"/>
              </a:solidFill>
            </a:endParaRPr>
          </a:p>
        </p:txBody>
      </p:sp>
      <p:sp>
        <p:nvSpPr>
          <p:cNvPr id="37" name="Shape 37"/>
          <p:cNvSpPr>
            <a:spLocks noGrp="1"/>
          </p:cNvSpPr>
          <p:nvPr>
            <p:ph type="body" idx="1"/>
          </p:nvPr>
        </p:nvSpPr>
        <p:spPr>
          <a:xfrm>
            <a:off x="508000" y="5029200"/>
            <a:ext cx="5676900" cy="4013200"/>
          </a:xfrm>
          <a:prstGeom prst="rect">
            <a:avLst/>
          </a:prstGeom>
        </p:spPr>
        <p:txBody>
          <a:bodyPr anchor="t"/>
          <a:lstStyle>
            <a:lvl1pPr marL="0" indent="0">
              <a:lnSpc>
                <a:spcPct val="90000"/>
              </a:lnSpc>
              <a:spcBef>
                <a:spcPts val="0"/>
              </a:spcBef>
              <a:buSzTx/>
              <a:buNone/>
              <a:defRPr>
                <a:latin typeface="Roboto Regular"/>
                <a:ea typeface="Roboto Regular"/>
                <a:cs typeface="Helvetica"/>
                <a:sym typeface="Helvetica"/>
              </a:defRPr>
            </a:lvl1pPr>
            <a:lvl2pPr marL="0" indent="228600">
              <a:lnSpc>
                <a:spcPct val="90000"/>
              </a:lnSpc>
              <a:spcBef>
                <a:spcPts val="0"/>
              </a:spcBef>
              <a:buSzTx/>
              <a:buNone/>
              <a:defRPr>
                <a:latin typeface="Roboto Regular"/>
                <a:ea typeface="Roboto Regular"/>
                <a:cs typeface="Helvetica"/>
                <a:sym typeface="Helvetica"/>
              </a:defRPr>
            </a:lvl2pPr>
            <a:lvl3pPr marL="0" indent="457200">
              <a:lnSpc>
                <a:spcPct val="90000"/>
              </a:lnSpc>
              <a:spcBef>
                <a:spcPts val="0"/>
              </a:spcBef>
              <a:buSzTx/>
              <a:buNone/>
              <a:defRPr>
                <a:latin typeface="Roboto Regular"/>
                <a:ea typeface="Roboto Regular"/>
                <a:cs typeface="Helvetica"/>
                <a:sym typeface="Helvetica"/>
              </a:defRPr>
            </a:lvl3pPr>
            <a:lvl4pPr marL="0" indent="685800">
              <a:lnSpc>
                <a:spcPct val="90000"/>
              </a:lnSpc>
              <a:spcBef>
                <a:spcPts val="0"/>
              </a:spcBef>
              <a:buSzTx/>
              <a:buNone/>
              <a:defRPr>
                <a:latin typeface="Roboto Regular"/>
                <a:ea typeface="Roboto Regular"/>
                <a:cs typeface="Helvetica"/>
                <a:sym typeface="Helvetica"/>
              </a:defRPr>
            </a:lvl4pPr>
            <a:lvl5pPr marL="0" indent="914400">
              <a:lnSpc>
                <a:spcPct val="90000"/>
              </a:lnSpc>
              <a:spcBef>
                <a:spcPts val="0"/>
              </a:spcBef>
              <a:buSzTx/>
              <a:buNone/>
              <a:defRPr>
                <a:latin typeface="Roboto Regular"/>
                <a:ea typeface="Roboto Regular"/>
                <a:cs typeface="Helvetica"/>
                <a:sym typeface="Helvetica"/>
              </a:defRPr>
            </a:lvl5pPr>
          </a:lstStyle>
          <a:p>
            <a:pPr lvl="0">
              <a:defRPr sz="1800">
                <a:solidFill>
                  <a:srgbClr val="000000"/>
                </a:solidFill>
              </a:defRPr>
            </a:pPr>
            <a:r>
              <a:rPr lang="pl-PL" sz="2400" dirty="0" smtClean="0">
                <a:solidFill>
                  <a:srgbClr val="414141"/>
                </a:solidFill>
              </a:rPr>
              <a:t>Kliknij, aby edytować style wzorca tekstu</a:t>
            </a:r>
          </a:p>
          <a:p>
            <a:pPr lvl="1">
              <a:defRPr sz="1800">
                <a:solidFill>
                  <a:srgbClr val="000000"/>
                </a:solidFill>
              </a:defRPr>
            </a:pPr>
            <a:r>
              <a:rPr lang="pl-PL" sz="2400" dirty="0" smtClean="0">
                <a:solidFill>
                  <a:srgbClr val="414141"/>
                </a:solidFill>
              </a:rPr>
              <a:t>Drugi poziom</a:t>
            </a:r>
          </a:p>
          <a:p>
            <a:pPr lvl="2">
              <a:defRPr sz="1800">
                <a:solidFill>
                  <a:srgbClr val="000000"/>
                </a:solidFill>
              </a:defRPr>
            </a:pPr>
            <a:r>
              <a:rPr lang="pl-PL" sz="2400" dirty="0" smtClean="0">
                <a:solidFill>
                  <a:srgbClr val="414141"/>
                </a:solidFill>
              </a:rPr>
              <a:t>Trzeci poziom</a:t>
            </a:r>
          </a:p>
          <a:p>
            <a:pPr lvl="3">
              <a:defRPr sz="1800">
                <a:solidFill>
                  <a:srgbClr val="000000"/>
                </a:solidFill>
              </a:defRPr>
            </a:pPr>
            <a:r>
              <a:rPr lang="pl-PL" sz="2400" dirty="0" smtClean="0">
                <a:solidFill>
                  <a:srgbClr val="414141"/>
                </a:solidFill>
              </a:rPr>
              <a:t>Czwarty poziom</a:t>
            </a:r>
          </a:p>
          <a:p>
            <a:pPr lvl="4">
              <a:defRPr sz="1800">
                <a:solidFill>
                  <a:srgbClr val="000000"/>
                </a:solidFill>
              </a:defRPr>
            </a:pPr>
            <a:r>
              <a:rPr lang="pl-PL" sz="2400" dirty="0" smtClean="0">
                <a:solidFill>
                  <a:srgbClr val="414141"/>
                </a:solidFill>
              </a:rPr>
              <a:t>Piąty poziom</a:t>
            </a:r>
            <a:endParaRPr sz="2400" dirty="0">
              <a:solidFill>
                <a:srgbClr val="414141"/>
              </a:solidFill>
            </a:endParaRPr>
          </a:p>
        </p:txBody>
      </p:sp>
      <p:pic>
        <p:nvPicPr>
          <p:cNvPr id="38" name="pasted-image.tif"/>
          <p:cNvPicPr/>
          <p:nvPr/>
        </p:nvPicPr>
        <p:blipFill>
          <a:blip r:embed="rId2" cstate="print">
            <a:extLst/>
          </a:blip>
          <a:stretch>
            <a:fillRect/>
          </a:stretch>
        </p:blipFill>
        <p:spPr>
          <a:xfrm>
            <a:off x="11768798" y="5396691"/>
            <a:ext cx="615605" cy="2262345"/>
          </a:xfrm>
          <a:prstGeom prst="rect">
            <a:avLst/>
          </a:prstGeom>
          <a:ln w="12700">
            <a:miter lim="400000"/>
          </a:ln>
        </p:spPr>
      </p:pic>
      <p:pic>
        <p:nvPicPr>
          <p:cNvPr id="6" name="pasted-image.tif"/>
          <p:cNvPicPr/>
          <p:nvPr userDrawn="1"/>
        </p:nvPicPr>
        <p:blipFill>
          <a:blip r:embed="rId3" cstate="print">
            <a:extLst/>
          </a:blip>
          <a:stretch>
            <a:fillRect/>
          </a:stretch>
        </p:blipFill>
        <p:spPr>
          <a:xfrm>
            <a:off x="508000" y="8572500"/>
            <a:ext cx="3051487" cy="419100"/>
          </a:xfrm>
          <a:prstGeom prst="rect">
            <a:avLst/>
          </a:prstGeom>
          <a:ln w="12700">
            <a:miter lim="400000"/>
          </a:ln>
        </p:spPr>
      </p:pic>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ytuł i punktory">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p>
            <a:pPr lvl="0">
              <a:defRPr sz="1800" b="0">
                <a:solidFill>
                  <a:srgbClr val="000000"/>
                </a:solidFill>
              </a:defRPr>
            </a:pPr>
            <a:r>
              <a:rPr lang="pl-PL" sz="4800" b="1" dirty="0" smtClean="0">
                <a:solidFill>
                  <a:srgbClr val="414241"/>
                </a:solidFill>
              </a:rPr>
              <a:t>Kliknij, aby edytować styl</a:t>
            </a:r>
            <a:endParaRPr sz="4800" b="1" dirty="0">
              <a:solidFill>
                <a:srgbClr val="414241"/>
              </a:solidFill>
            </a:endParaRPr>
          </a:p>
        </p:txBody>
      </p:sp>
      <p:sp>
        <p:nvSpPr>
          <p:cNvPr id="43" name="Shape 43"/>
          <p:cNvSpPr>
            <a:spLocks noGrp="1"/>
          </p:cNvSpPr>
          <p:nvPr>
            <p:ph type="body" idx="1"/>
          </p:nvPr>
        </p:nvSpPr>
        <p:spPr>
          <a:prstGeom prst="rect">
            <a:avLst/>
          </a:prstGeom>
        </p:spPr>
        <p:txBody>
          <a:bodyPr/>
          <a:lstStyle>
            <a:lvl2pPr marL="939800" indent="-469900"/>
            <a:lvl3pPr marL="1409700" indent="-469900"/>
            <a:lvl4pPr marL="1879600" indent="-469900"/>
            <a:lvl5pPr marL="2349500" indent="-469900"/>
          </a:lstStyle>
          <a:p>
            <a:pPr lvl="0">
              <a:defRPr sz="1800">
                <a:solidFill>
                  <a:srgbClr val="000000"/>
                </a:solidFill>
              </a:defRPr>
            </a:pPr>
            <a:r>
              <a:rPr lang="pl-PL" sz="2400" dirty="0" smtClean="0">
                <a:solidFill>
                  <a:srgbClr val="414141"/>
                </a:solidFill>
              </a:rPr>
              <a:t>Kliknij, aby edytować style wzorca tekstu</a:t>
            </a:r>
          </a:p>
          <a:p>
            <a:pPr lvl="1">
              <a:defRPr sz="1800">
                <a:solidFill>
                  <a:srgbClr val="000000"/>
                </a:solidFill>
              </a:defRPr>
            </a:pPr>
            <a:r>
              <a:rPr lang="pl-PL" sz="2400" dirty="0" smtClean="0">
                <a:solidFill>
                  <a:srgbClr val="414141"/>
                </a:solidFill>
              </a:rPr>
              <a:t>Drugi poziom</a:t>
            </a:r>
          </a:p>
          <a:p>
            <a:pPr lvl="2">
              <a:defRPr sz="1800">
                <a:solidFill>
                  <a:srgbClr val="000000"/>
                </a:solidFill>
              </a:defRPr>
            </a:pPr>
            <a:r>
              <a:rPr lang="pl-PL" sz="2400" dirty="0" smtClean="0">
                <a:solidFill>
                  <a:srgbClr val="414141"/>
                </a:solidFill>
              </a:rPr>
              <a:t>Trzeci poziom</a:t>
            </a:r>
          </a:p>
          <a:p>
            <a:pPr lvl="3">
              <a:defRPr sz="1800">
                <a:solidFill>
                  <a:srgbClr val="000000"/>
                </a:solidFill>
              </a:defRPr>
            </a:pPr>
            <a:r>
              <a:rPr lang="pl-PL" sz="2400" dirty="0" smtClean="0">
                <a:solidFill>
                  <a:srgbClr val="414141"/>
                </a:solidFill>
              </a:rPr>
              <a:t>Czwarty poziom</a:t>
            </a:r>
          </a:p>
          <a:p>
            <a:pPr lvl="4">
              <a:defRPr sz="1800">
                <a:solidFill>
                  <a:srgbClr val="000000"/>
                </a:solidFill>
              </a:defRPr>
            </a:pPr>
            <a:r>
              <a:rPr lang="pl-PL" sz="2400" dirty="0" smtClean="0">
                <a:solidFill>
                  <a:srgbClr val="414141"/>
                </a:solidFill>
              </a:rPr>
              <a:t>Piąty poziom</a:t>
            </a:r>
            <a:endParaRPr sz="2400" dirty="0">
              <a:solidFill>
                <a:srgbClr val="414141"/>
              </a:solidFill>
            </a:endParaRPr>
          </a:p>
        </p:txBody>
      </p:sp>
      <p:pic>
        <p:nvPicPr>
          <p:cNvPr id="4" name="pasted-image.tif"/>
          <p:cNvPicPr/>
          <p:nvPr userDrawn="1"/>
        </p:nvPicPr>
        <p:blipFill>
          <a:blip r:embed="rId2" cstate="print">
            <a:extLst/>
          </a:blip>
          <a:stretch>
            <a:fillRect/>
          </a:stretch>
        </p:blipFill>
        <p:spPr>
          <a:xfrm>
            <a:off x="508000" y="8572500"/>
            <a:ext cx="3051487" cy="419100"/>
          </a:xfrm>
          <a:prstGeom prst="rect">
            <a:avLst/>
          </a:prstGeom>
          <a:ln w="12700">
            <a:miter lim="400000"/>
          </a:ln>
        </p:spPr>
      </p:pic>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ytuł i punktory ze zdjęciem">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pPr lvl="0">
              <a:defRPr sz="1800" b="0">
                <a:solidFill>
                  <a:srgbClr val="000000"/>
                </a:solidFill>
              </a:defRPr>
            </a:pPr>
            <a:r>
              <a:rPr lang="pl-PL" sz="4800" b="1" dirty="0" smtClean="0">
                <a:solidFill>
                  <a:srgbClr val="414241"/>
                </a:solidFill>
              </a:rPr>
              <a:t>Kliknij, aby edytować styl</a:t>
            </a:r>
            <a:endParaRPr sz="4800" b="1" dirty="0">
              <a:solidFill>
                <a:srgbClr val="414241"/>
              </a:solidFill>
            </a:endParaRPr>
          </a:p>
        </p:txBody>
      </p:sp>
      <p:sp>
        <p:nvSpPr>
          <p:cNvPr id="46" name="Shape 46"/>
          <p:cNvSpPr>
            <a:spLocks noGrp="1"/>
          </p:cNvSpPr>
          <p:nvPr>
            <p:ph type="body" idx="1"/>
          </p:nvPr>
        </p:nvSpPr>
        <p:spPr>
          <a:xfrm>
            <a:off x="508000" y="2730500"/>
            <a:ext cx="5816600" cy="6350000"/>
          </a:xfrm>
          <a:prstGeom prst="rect">
            <a:avLst/>
          </a:prstGeom>
        </p:spPr>
        <p:txBody>
          <a:bodyPr/>
          <a:lstStyle>
            <a:lvl1pPr marL="313266" indent="-313266"/>
          </a:lstStyle>
          <a:p>
            <a:pPr lvl="0">
              <a:defRPr sz="1800">
                <a:solidFill>
                  <a:srgbClr val="000000"/>
                </a:solidFill>
              </a:defRPr>
            </a:pPr>
            <a:r>
              <a:rPr lang="pl-PL" sz="2400" dirty="0" smtClean="0">
                <a:solidFill>
                  <a:srgbClr val="414141"/>
                </a:solidFill>
              </a:rPr>
              <a:t>Kliknij, aby edytować style wzorca tekstu</a:t>
            </a:r>
          </a:p>
          <a:p>
            <a:pPr lvl="1">
              <a:defRPr sz="1800">
                <a:solidFill>
                  <a:srgbClr val="000000"/>
                </a:solidFill>
              </a:defRPr>
            </a:pPr>
            <a:r>
              <a:rPr lang="pl-PL" sz="2400" dirty="0" smtClean="0">
                <a:solidFill>
                  <a:srgbClr val="414141"/>
                </a:solidFill>
              </a:rPr>
              <a:t>Drugi poziom</a:t>
            </a:r>
          </a:p>
          <a:p>
            <a:pPr lvl="2">
              <a:defRPr sz="1800">
                <a:solidFill>
                  <a:srgbClr val="000000"/>
                </a:solidFill>
              </a:defRPr>
            </a:pPr>
            <a:r>
              <a:rPr lang="pl-PL" sz="2400" dirty="0" smtClean="0">
                <a:solidFill>
                  <a:srgbClr val="414141"/>
                </a:solidFill>
              </a:rPr>
              <a:t>Trzeci poziom</a:t>
            </a:r>
          </a:p>
          <a:p>
            <a:pPr lvl="3">
              <a:defRPr sz="1800">
                <a:solidFill>
                  <a:srgbClr val="000000"/>
                </a:solidFill>
              </a:defRPr>
            </a:pPr>
            <a:r>
              <a:rPr lang="pl-PL" sz="2400" dirty="0" smtClean="0">
                <a:solidFill>
                  <a:srgbClr val="414141"/>
                </a:solidFill>
              </a:rPr>
              <a:t>Czwarty poziom</a:t>
            </a:r>
          </a:p>
          <a:p>
            <a:pPr lvl="4">
              <a:defRPr sz="1800">
                <a:solidFill>
                  <a:srgbClr val="000000"/>
                </a:solidFill>
              </a:defRPr>
            </a:pPr>
            <a:r>
              <a:rPr lang="pl-PL" sz="2400" dirty="0" smtClean="0">
                <a:solidFill>
                  <a:srgbClr val="414141"/>
                </a:solidFill>
              </a:rPr>
              <a:t>Piąty poziom</a:t>
            </a:r>
            <a:endParaRPr sz="2400" dirty="0">
              <a:solidFill>
                <a:srgbClr val="414141"/>
              </a:solid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Zdjęcie (3 sztuki)">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Układ niestandardowy">
    <p:spTree>
      <p:nvGrpSpPr>
        <p:cNvPr id="1" name=""/>
        <p:cNvGrpSpPr/>
        <p:nvPr/>
      </p:nvGrpSpPr>
      <p:grpSpPr>
        <a:xfrm>
          <a:off x="0" y="0"/>
          <a:ext cx="0" cy="0"/>
          <a:chOff x="0" y="0"/>
          <a:chExt cx="0" cy="0"/>
        </a:xfrm>
      </p:grpSpPr>
      <p:sp>
        <p:nvSpPr>
          <p:cNvPr id="3" name="Prostokąt 2"/>
          <p:cNvSpPr/>
          <p:nvPr userDrawn="1"/>
        </p:nvSpPr>
        <p:spPr>
          <a:xfrm>
            <a:off x="0" y="0"/>
            <a:ext cx="13004800" cy="9753600"/>
          </a:xfrm>
          <a:prstGeom prst="rect">
            <a:avLst/>
          </a:prstGeom>
          <a:solidFill>
            <a:srgbClr val="FAC8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tlo PP yellow 2.jpg"/>
          <p:cNvPicPr/>
          <p:nvPr userDrawn="1"/>
        </p:nvPicPr>
        <p:blipFill>
          <a:blip r:embed="rId2" cstate="print">
            <a:extLst/>
          </a:blip>
          <a:srcRect t="3" b="3"/>
          <a:stretch>
            <a:fillRect/>
          </a:stretch>
        </p:blipFill>
        <p:spPr>
          <a:xfrm>
            <a:off x="0" y="0"/>
            <a:ext cx="12992100" cy="9977933"/>
          </a:xfrm>
          <a:prstGeom prst="rect">
            <a:avLst/>
          </a:prstGeom>
          <a:ln w="12700">
            <a:miter lim="400000"/>
          </a:ln>
        </p:spPr>
      </p:pic>
      <p:pic>
        <p:nvPicPr>
          <p:cNvPr id="5" name="pasted-image.png"/>
          <p:cNvPicPr/>
          <p:nvPr userDrawn="1"/>
        </p:nvPicPr>
        <p:blipFill>
          <a:blip r:embed="rId3" cstate="print">
            <a:extLst/>
          </a:blip>
          <a:stretch>
            <a:fillRect/>
          </a:stretch>
        </p:blipFill>
        <p:spPr>
          <a:xfrm>
            <a:off x="508000" y="8572500"/>
            <a:ext cx="2946400" cy="423048"/>
          </a:xfrm>
          <a:prstGeom prst="rect">
            <a:avLst/>
          </a:prstGeom>
          <a:ln w="12700">
            <a:miter lim="400000"/>
          </a:ln>
        </p:spPr>
      </p:pic>
    </p:spTree>
    <p:extLst>
      <p:ext uri="{BB962C8B-B14F-4D97-AF65-F5344CB8AC3E}">
        <p14:creationId xmlns="" xmlns:p14="http://schemas.microsoft.com/office/powerpoint/2010/main" val="10826120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4" name="Prostokąt 3"/>
          <p:cNvSpPr/>
          <p:nvPr userDrawn="1"/>
        </p:nvSpPr>
        <p:spPr>
          <a:xfrm>
            <a:off x="0" y="0"/>
            <a:ext cx="13004800" cy="9753600"/>
          </a:xfrm>
          <a:prstGeom prst="rect">
            <a:avLst/>
          </a:prstGeom>
          <a:solidFill>
            <a:srgbClr val="33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5" name="pasted-image.png"/>
          <p:cNvPicPr/>
          <p:nvPr userDrawn="1"/>
        </p:nvPicPr>
        <p:blipFill>
          <a:blip r:embed="rId2" cstate="print">
            <a:extLst/>
          </a:blip>
          <a:stretch>
            <a:fillRect/>
          </a:stretch>
        </p:blipFill>
        <p:spPr>
          <a:xfrm>
            <a:off x="508000" y="8572500"/>
            <a:ext cx="2941326" cy="422319"/>
          </a:xfrm>
          <a:prstGeom prst="rect">
            <a:avLst/>
          </a:prstGeom>
          <a:ln w="12700">
            <a:miter lim="400000"/>
          </a:ln>
        </p:spPr>
      </p:pic>
      <p:sp>
        <p:nvSpPr>
          <p:cNvPr id="6" name="Dowolny kształt 5"/>
          <p:cNvSpPr/>
          <p:nvPr userDrawn="1"/>
        </p:nvSpPr>
        <p:spPr>
          <a:xfrm>
            <a:off x="-14111" y="2582147"/>
            <a:ext cx="13038313" cy="5234843"/>
          </a:xfrm>
          <a:custGeom>
            <a:avLst/>
            <a:gdLst>
              <a:gd name="connsiteX0" fmla="*/ 14111 w 13038313"/>
              <a:gd name="connsiteY0" fmla="*/ 2483375 h 5234843"/>
              <a:gd name="connsiteX1" fmla="*/ 13038313 w 13038313"/>
              <a:gd name="connsiteY1" fmla="*/ 0 h 5234843"/>
              <a:gd name="connsiteX2" fmla="*/ 13024203 w 13038313"/>
              <a:gd name="connsiteY2" fmla="*/ 2737357 h 5234843"/>
              <a:gd name="connsiteX3" fmla="*/ 0 w 13038313"/>
              <a:gd name="connsiteY3" fmla="*/ 5234843 h 5234843"/>
              <a:gd name="connsiteX4" fmla="*/ 14111 w 13038313"/>
              <a:gd name="connsiteY4" fmla="*/ 2483375 h 5234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8313" h="5234843">
                <a:moveTo>
                  <a:pt x="14111" y="2483375"/>
                </a:moveTo>
                <a:lnTo>
                  <a:pt x="13038313" y="0"/>
                </a:lnTo>
                <a:cubicBezTo>
                  <a:pt x="13033610" y="912452"/>
                  <a:pt x="13028906" y="1824905"/>
                  <a:pt x="13024203" y="2737357"/>
                </a:cubicBezTo>
                <a:lnTo>
                  <a:pt x="0" y="5234843"/>
                </a:lnTo>
                <a:cubicBezTo>
                  <a:pt x="4704" y="4317687"/>
                  <a:pt x="9407" y="3400531"/>
                  <a:pt x="14111" y="2483375"/>
                </a:cubicBezTo>
                <a:close/>
              </a:path>
            </a:pathLst>
          </a:custGeom>
          <a:solidFill>
            <a:schemeClr val="accent1">
              <a:lumMod val="40000"/>
              <a:lumOff val="60000"/>
              <a:alpha val="13000"/>
            </a:schemeClr>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Dowolny kształt 6"/>
          <p:cNvSpPr/>
          <p:nvPr userDrawn="1"/>
        </p:nvSpPr>
        <p:spPr>
          <a:xfrm>
            <a:off x="-16933" y="50799"/>
            <a:ext cx="13038666" cy="5232400"/>
          </a:xfrm>
          <a:custGeom>
            <a:avLst/>
            <a:gdLst>
              <a:gd name="connsiteX0" fmla="*/ 13038666 w 13038666"/>
              <a:gd name="connsiteY0" fmla="*/ 5232400 h 5232400"/>
              <a:gd name="connsiteX1" fmla="*/ 0 w 13038666"/>
              <a:gd name="connsiteY1" fmla="*/ 2726266 h 5232400"/>
              <a:gd name="connsiteX2" fmla="*/ 16933 w 13038666"/>
              <a:gd name="connsiteY2" fmla="*/ 0 h 5232400"/>
              <a:gd name="connsiteX3" fmla="*/ 457200 w 13038666"/>
              <a:gd name="connsiteY3" fmla="*/ 0 h 5232400"/>
              <a:gd name="connsiteX4" fmla="*/ 13038666 w 13038666"/>
              <a:gd name="connsiteY4" fmla="*/ 2455333 h 5232400"/>
              <a:gd name="connsiteX5" fmla="*/ 13038666 w 13038666"/>
              <a:gd name="connsiteY5" fmla="*/ 5232400 h 523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8666" h="5232400">
                <a:moveTo>
                  <a:pt x="13038666" y="5232400"/>
                </a:moveTo>
                <a:lnTo>
                  <a:pt x="0" y="2726266"/>
                </a:lnTo>
                <a:lnTo>
                  <a:pt x="16933" y="0"/>
                </a:lnTo>
                <a:lnTo>
                  <a:pt x="457200" y="0"/>
                </a:lnTo>
                <a:lnTo>
                  <a:pt x="13038666" y="2455333"/>
                </a:lnTo>
                <a:lnTo>
                  <a:pt x="13038666" y="5232400"/>
                </a:lnTo>
                <a:close/>
              </a:path>
            </a:pathLst>
          </a:custGeom>
          <a:solidFill>
            <a:schemeClr val="accent1">
              <a:lumMod val="20000"/>
              <a:lumOff val="80000"/>
              <a:alpha val="6000"/>
            </a:schemeClr>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8" name="Dowolny kształt 7"/>
          <p:cNvSpPr/>
          <p:nvPr userDrawn="1"/>
        </p:nvSpPr>
        <p:spPr>
          <a:xfrm>
            <a:off x="-67733" y="-16933"/>
            <a:ext cx="13072533" cy="2675466"/>
          </a:xfrm>
          <a:custGeom>
            <a:avLst/>
            <a:gdLst>
              <a:gd name="connsiteX0" fmla="*/ 33866 w 13072533"/>
              <a:gd name="connsiteY0" fmla="*/ 0 h 2675466"/>
              <a:gd name="connsiteX1" fmla="*/ 13072533 w 13072533"/>
              <a:gd name="connsiteY1" fmla="*/ 0 h 2675466"/>
              <a:gd name="connsiteX2" fmla="*/ 13072533 w 13072533"/>
              <a:gd name="connsiteY2" fmla="*/ 186266 h 2675466"/>
              <a:gd name="connsiteX3" fmla="*/ 0 w 13072533"/>
              <a:gd name="connsiteY3" fmla="*/ 2675466 h 2675466"/>
              <a:gd name="connsiteX4" fmla="*/ 33866 w 13072533"/>
              <a:gd name="connsiteY4" fmla="*/ 0 h 2675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2533" h="2675466">
                <a:moveTo>
                  <a:pt x="33866" y="0"/>
                </a:moveTo>
                <a:lnTo>
                  <a:pt x="13072533" y="0"/>
                </a:lnTo>
                <a:lnTo>
                  <a:pt x="13072533" y="186266"/>
                </a:lnTo>
                <a:lnTo>
                  <a:pt x="0" y="2675466"/>
                </a:lnTo>
                <a:lnTo>
                  <a:pt x="33866" y="0"/>
                </a:lnTo>
                <a:close/>
              </a:path>
            </a:pathLst>
          </a:custGeom>
          <a:solidFill>
            <a:schemeClr val="accent1">
              <a:lumMod val="40000"/>
              <a:lumOff val="60000"/>
              <a:alpha val="7000"/>
            </a:schemeClr>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 xmlns:p14="http://schemas.microsoft.com/office/powerpoint/2010/main" val="29878951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100"/>
                                        <p:tgtEl>
                                          <p:spTgt spid="7"/>
                                        </p:tgtEl>
                                      </p:cBhvr>
                                    </p:animEffect>
                                  </p:childTnLst>
                                </p:cTn>
                              </p:par>
                            </p:childTnLst>
                          </p:cTn>
                        </p:par>
                        <p:par>
                          <p:cTn id="12" fill="hold">
                            <p:stCondLst>
                              <p:cond delay="210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1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ytuł na środku">
    <p:spTree>
      <p:nvGrpSpPr>
        <p:cNvPr id="1" name=""/>
        <p:cNvGrpSpPr/>
        <p:nvPr/>
      </p:nvGrpSpPr>
      <p:grpSpPr>
        <a:xfrm>
          <a:off x="0" y="0"/>
          <a:ext cx="0" cy="0"/>
          <a:chOff x="0" y="0"/>
          <a:chExt cx="0" cy="0"/>
        </a:xfrm>
      </p:grpSpPr>
      <p:pic>
        <p:nvPicPr>
          <p:cNvPr id="24" name="pasted-image.tif"/>
          <p:cNvPicPr/>
          <p:nvPr/>
        </p:nvPicPr>
        <p:blipFill>
          <a:blip r:embed="rId2" cstate="print">
            <a:extLst/>
          </a:blip>
          <a:stretch>
            <a:fillRect/>
          </a:stretch>
        </p:blipFill>
        <p:spPr>
          <a:xfrm>
            <a:off x="0" y="0"/>
            <a:ext cx="12997658" cy="9982200"/>
          </a:xfrm>
          <a:prstGeom prst="rect">
            <a:avLst/>
          </a:prstGeom>
          <a:ln w="12700">
            <a:miter lim="400000"/>
          </a:ln>
        </p:spPr>
      </p:pic>
      <p:pic>
        <p:nvPicPr>
          <p:cNvPr id="28" name="pasted-image.png"/>
          <p:cNvPicPr/>
          <p:nvPr/>
        </p:nvPicPr>
        <p:blipFill>
          <a:blip r:embed="rId3" cstate="print">
            <a:extLst/>
          </a:blip>
          <a:stretch>
            <a:fillRect/>
          </a:stretch>
        </p:blipFill>
        <p:spPr>
          <a:xfrm>
            <a:off x="508000" y="8572500"/>
            <a:ext cx="2941326" cy="422319"/>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tiff"/><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b="0">
                <a:solidFill>
                  <a:srgbClr val="000000"/>
                </a:solidFill>
              </a:defRPr>
            </a:pPr>
            <a:r>
              <a:rPr sz="4800" b="1" dirty="0">
                <a:solidFill>
                  <a:srgbClr val="414241"/>
                </a:solidFill>
              </a:rPr>
              <a:t>Tekst tytułowy</a:t>
            </a:r>
          </a:p>
        </p:txBody>
      </p:sp>
      <p:sp>
        <p:nvSpPr>
          <p:cNvPr id="3" name="Shape 3"/>
          <p:cNvSpPr>
            <a:spLocks noGrp="1"/>
          </p:cNvSpPr>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2pPr marL="939800" indent="-469900"/>
            <a:lvl3pPr marL="1409700" indent="-469900"/>
            <a:lvl4pPr marL="1879600" indent="-469900"/>
            <a:lvl5pPr marL="2349500" indent="-469900"/>
          </a:lstStyle>
          <a:p>
            <a:pPr lvl="0">
              <a:defRPr sz="1800">
                <a:solidFill>
                  <a:srgbClr val="000000"/>
                </a:solidFill>
              </a:defRPr>
            </a:pPr>
            <a:r>
              <a:rPr sz="2400" dirty="0" err="1">
                <a:solidFill>
                  <a:srgbClr val="414141"/>
                </a:solidFill>
              </a:rPr>
              <a:t>Treść</a:t>
            </a:r>
            <a:r>
              <a:rPr sz="2400" dirty="0">
                <a:solidFill>
                  <a:srgbClr val="414141"/>
                </a:solidFill>
              </a:rPr>
              <a:t> - </a:t>
            </a:r>
            <a:r>
              <a:rPr sz="2400" dirty="0" err="1">
                <a:solidFill>
                  <a:srgbClr val="414141"/>
                </a:solidFill>
              </a:rPr>
              <a:t>poziom</a:t>
            </a:r>
            <a:r>
              <a:rPr sz="2400" dirty="0">
                <a:solidFill>
                  <a:srgbClr val="414141"/>
                </a:solidFill>
              </a:rPr>
              <a:t> 1</a:t>
            </a:r>
          </a:p>
          <a:p>
            <a:pPr lvl="1">
              <a:defRPr sz="1800">
                <a:solidFill>
                  <a:srgbClr val="000000"/>
                </a:solidFill>
              </a:defRPr>
            </a:pPr>
            <a:r>
              <a:rPr sz="2400" dirty="0" err="1">
                <a:solidFill>
                  <a:srgbClr val="414141"/>
                </a:solidFill>
              </a:rPr>
              <a:t>Treść</a:t>
            </a:r>
            <a:r>
              <a:rPr sz="2400" dirty="0">
                <a:solidFill>
                  <a:srgbClr val="414141"/>
                </a:solidFill>
              </a:rPr>
              <a:t> - </a:t>
            </a:r>
            <a:r>
              <a:rPr sz="2400" dirty="0" err="1">
                <a:solidFill>
                  <a:srgbClr val="414141"/>
                </a:solidFill>
              </a:rPr>
              <a:t>poziom</a:t>
            </a:r>
            <a:r>
              <a:rPr sz="2400" dirty="0">
                <a:solidFill>
                  <a:srgbClr val="414141"/>
                </a:solidFill>
              </a:rPr>
              <a:t> 2</a:t>
            </a:r>
          </a:p>
          <a:p>
            <a:pPr lvl="2">
              <a:defRPr sz="1800">
                <a:solidFill>
                  <a:srgbClr val="000000"/>
                </a:solidFill>
              </a:defRPr>
            </a:pPr>
            <a:r>
              <a:rPr sz="2400" dirty="0" err="1">
                <a:solidFill>
                  <a:srgbClr val="414141"/>
                </a:solidFill>
              </a:rPr>
              <a:t>Treść</a:t>
            </a:r>
            <a:r>
              <a:rPr sz="2400" dirty="0">
                <a:solidFill>
                  <a:srgbClr val="414141"/>
                </a:solidFill>
              </a:rPr>
              <a:t> - </a:t>
            </a:r>
            <a:r>
              <a:rPr sz="2400" dirty="0" err="1">
                <a:solidFill>
                  <a:srgbClr val="414141"/>
                </a:solidFill>
              </a:rPr>
              <a:t>poziom</a:t>
            </a:r>
            <a:r>
              <a:rPr sz="2400" dirty="0">
                <a:solidFill>
                  <a:srgbClr val="414141"/>
                </a:solidFill>
              </a:rPr>
              <a:t> 3</a:t>
            </a:r>
          </a:p>
          <a:p>
            <a:pPr lvl="3">
              <a:defRPr sz="1800">
                <a:solidFill>
                  <a:srgbClr val="000000"/>
                </a:solidFill>
              </a:defRPr>
            </a:pPr>
            <a:r>
              <a:rPr sz="2400" dirty="0" err="1">
                <a:solidFill>
                  <a:srgbClr val="414141"/>
                </a:solidFill>
              </a:rPr>
              <a:t>Treść</a:t>
            </a:r>
            <a:r>
              <a:rPr sz="2400" dirty="0">
                <a:solidFill>
                  <a:srgbClr val="414141"/>
                </a:solidFill>
              </a:rPr>
              <a:t> - </a:t>
            </a:r>
            <a:r>
              <a:rPr sz="2400" dirty="0" err="1">
                <a:solidFill>
                  <a:srgbClr val="414141"/>
                </a:solidFill>
              </a:rPr>
              <a:t>poziom</a:t>
            </a:r>
            <a:r>
              <a:rPr sz="2400" dirty="0">
                <a:solidFill>
                  <a:srgbClr val="414141"/>
                </a:solidFill>
              </a:rPr>
              <a:t> 4</a:t>
            </a:r>
          </a:p>
          <a:p>
            <a:pPr lvl="4">
              <a:defRPr sz="1800">
                <a:solidFill>
                  <a:srgbClr val="000000"/>
                </a:solidFill>
              </a:defRPr>
            </a:pPr>
            <a:r>
              <a:rPr sz="2400" dirty="0" err="1">
                <a:solidFill>
                  <a:srgbClr val="414141"/>
                </a:solidFill>
              </a:rPr>
              <a:t>Treść</a:t>
            </a:r>
            <a:r>
              <a:rPr sz="2400" dirty="0">
                <a:solidFill>
                  <a:srgbClr val="414141"/>
                </a:solidFill>
              </a:rPr>
              <a:t> - </a:t>
            </a:r>
            <a:r>
              <a:rPr sz="2400" dirty="0" err="1">
                <a:solidFill>
                  <a:srgbClr val="414141"/>
                </a:solidFill>
              </a:rPr>
              <a:t>poziom</a:t>
            </a:r>
            <a:r>
              <a:rPr sz="2400" dirty="0">
                <a:solidFill>
                  <a:srgbClr val="414141"/>
                </a:solidFill>
              </a:rPr>
              <a:t> 5</a:t>
            </a:r>
          </a:p>
        </p:txBody>
      </p:sp>
      <p:pic>
        <p:nvPicPr>
          <p:cNvPr id="4" name="pasted-image.tif"/>
          <p:cNvPicPr/>
          <p:nvPr/>
        </p:nvPicPr>
        <p:blipFill>
          <a:blip r:embed="rId11" cstate="print">
            <a:extLst/>
          </a:blip>
          <a:stretch>
            <a:fillRect/>
          </a:stretch>
        </p:blipFill>
        <p:spPr>
          <a:xfrm>
            <a:off x="11756098" y="684991"/>
            <a:ext cx="615605" cy="2262344"/>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4" r:id="rId2"/>
    <p:sldLayoutId id="2147483656" r:id="rId3"/>
    <p:sldLayoutId id="2147483657" r:id="rId4"/>
    <p:sldLayoutId id="2147483659" r:id="rId5"/>
    <p:sldLayoutId id="2147483684" r:id="rId6"/>
    <p:sldLayoutId id="2147483683" r:id="rId7"/>
    <p:sldLayoutId id="2147483685" r:id="rId8"/>
  </p:sldLayoutIdLst>
  <p:transition spd="med"/>
  <p:timing>
    <p:tnLst>
      <p:par>
        <p:cTn id="1" dur="indefinite" restart="never" nodeType="tmRoot"/>
      </p:par>
    </p:tnLst>
  </p:timing>
  <p:txStyles>
    <p:titleStyle>
      <a:lvl1pPr defTabSz="584200" eaLnBrk="1" hangingPunct="1">
        <a:lnSpc>
          <a:spcPct val="90000"/>
        </a:lnSpc>
        <a:spcBef>
          <a:spcPts val="1600"/>
        </a:spcBef>
        <a:defRPr sz="4800" b="0" i="0">
          <a:solidFill>
            <a:srgbClr val="414241"/>
          </a:solidFill>
          <a:latin typeface="Roboto Bold"/>
          <a:ea typeface="Aller"/>
          <a:cs typeface="Roboto Bold"/>
          <a:sym typeface="Aller"/>
        </a:defRPr>
      </a:lvl1pPr>
      <a:lvl2pPr indent="228600" defTabSz="584200" eaLnBrk="1" hangingPunct="1">
        <a:lnSpc>
          <a:spcPct val="90000"/>
        </a:lnSpc>
        <a:spcBef>
          <a:spcPts val="1600"/>
        </a:spcBef>
        <a:defRPr sz="4800" b="1">
          <a:solidFill>
            <a:srgbClr val="414241"/>
          </a:solidFill>
          <a:latin typeface="Aller"/>
          <a:ea typeface="Aller"/>
          <a:cs typeface="Aller"/>
          <a:sym typeface="Aller"/>
        </a:defRPr>
      </a:lvl2pPr>
      <a:lvl3pPr indent="457200" defTabSz="584200" eaLnBrk="1" hangingPunct="1">
        <a:lnSpc>
          <a:spcPct val="90000"/>
        </a:lnSpc>
        <a:spcBef>
          <a:spcPts val="1600"/>
        </a:spcBef>
        <a:defRPr sz="4800" b="1">
          <a:solidFill>
            <a:srgbClr val="414241"/>
          </a:solidFill>
          <a:latin typeface="Aller"/>
          <a:ea typeface="Aller"/>
          <a:cs typeface="Aller"/>
          <a:sym typeface="Aller"/>
        </a:defRPr>
      </a:lvl3pPr>
      <a:lvl4pPr indent="685800" defTabSz="584200" eaLnBrk="1" hangingPunct="1">
        <a:lnSpc>
          <a:spcPct val="90000"/>
        </a:lnSpc>
        <a:spcBef>
          <a:spcPts val="1600"/>
        </a:spcBef>
        <a:defRPr sz="4800" b="1">
          <a:solidFill>
            <a:srgbClr val="414241"/>
          </a:solidFill>
          <a:latin typeface="Aller"/>
          <a:ea typeface="Aller"/>
          <a:cs typeface="Aller"/>
          <a:sym typeface="Aller"/>
        </a:defRPr>
      </a:lvl4pPr>
      <a:lvl5pPr indent="914400" defTabSz="584200" eaLnBrk="1" hangingPunct="1">
        <a:lnSpc>
          <a:spcPct val="90000"/>
        </a:lnSpc>
        <a:spcBef>
          <a:spcPts val="1600"/>
        </a:spcBef>
        <a:defRPr sz="4800" b="1">
          <a:solidFill>
            <a:srgbClr val="414241"/>
          </a:solidFill>
          <a:latin typeface="Aller"/>
          <a:ea typeface="Aller"/>
          <a:cs typeface="Aller"/>
          <a:sym typeface="Aller"/>
        </a:defRPr>
      </a:lvl5pPr>
      <a:lvl6pPr indent="1143000" defTabSz="584200" eaLnBrk="1" hangingPunct="1">
        <a:lnSpc>
          <a:spcPct val="90000"/>
        </a:lnSpc>
        <a:spcBef>
          <a:spcPts val="1600"/>
        </a:spcBef>
        <a:defRPr sz="4800" b="1">
          <a:solidFill>
            <a:srgbClr val="414241"/>
          </a:solidFill>
          <a:latin typeface="Aller"/>
          <a:ea typeface="Aller"/>
          <a:cs typeface="Aller"/>
          <a:sym typeface="Aller"/>
        </a:defRPr>
      </a:lvl6pPr>
      <a:lvl7pPr indent="1371600" defTabSz="584200" eaLnBrk="1" hangingPunct="1">
        <a:lnSpc>
          <a:spcPct val="90000"/>
        </a:lnSpc>
        <a:spcBef>
          <a:spcPts val="1600"/>
        </a:spcBef>
        <a:defRPr sz="4800" b="1">
          <a:solidFill>
            <a:srgbClr val="414241"/>
          </a:solidFill>
          <a:latin typeface="Aller"/>
          <a:ea typeface="Aller"/>
          <a:cs typeface="Aller"/>
          <a:sym typeface="Aller"/>
        </a:defRPr>
      </a:lvl7pPr>
      <a:lvl8pPr indent="1600200" defTabSz="584200" eaLnBrk="1" hangingPunct="1">
        <a:lnSpc>
          <a:spcPct val="90000"/>
        </a:lnSpc>
        <a:spcBef>
          <a:spcPts val="1600"/>
        </a:spcBef>
        <a:defRPr sz="4800" b="1">
          <a:solidFill>
            <a:srgbClr val="414241"/>
          </a:solidFill>
          <a:latin typeface="Aller"/>
          <a:ea typeface="Aller"/>
          <a:cs typeface="Aller"/>
          <a:sym typeface="Aller"/>
        </a:defRPr>
      </a:lvl8pPr>
      <a:lvl9pPr indent="1828800" defTabSz="584200" eaLnBrk="1" hangingPunct="1">
        <a:lnSpc>
          <a:spcPct val="90000"/>
        </a:lnSpc>
        <a:spcBef>
          <a:spcPts val="1600"/>
        </a:spcBef>
        <a:defRPr sz="4800" b="1">
          <a:solidFill>
            <a:srgbClr val="414241"/>
          </a:solidFill>
          <a:latin typeface="Aller"/>
          <a:ea typeface="Aller"/>
          <a:cs typeface="Aller"/>
          <a:sym typeface="Aller"/>
        </a:defRPr>
      </a:lvl9pPr>
    </p:titleStyle>
    <p:bodyStyle>
      <a:lvl1pPr marL="469900" indent="-469900"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1pPr>
      <a:lvl2pPr marL="7831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2pPr>
      <a:lvl3pPr marL="12530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3pPr>
      <a:lvl4pPr marL="17229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4pPr>
      <a:lvl5pPr marL="21928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5pPr>
      <a:lvl6pPr marL="26627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6pPr>
      <a:lvl7pPr marL="31326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7pPr>
      <a:lvl8pPr marL="36025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8pPr>
      <a:lvl9pPr marL="40724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9pPr>
    </p:bodyStyle>
    <p:otherStyle>
      <a:lvl1pPr algn="ctr" defTabSz="584200" eaLnBrk="1" hangingPunct="1">
        <a:defRPr>
          <a:solidFill>
            <a:schemeClr val="tx1"/>
          </a:solidFill>
          <a:latin typeface="+mn-lt"/>
          <a:ea typeface="+mn-ea"/>
          <a:cs typeface="+mn-cs"/>
          <a:sym typeface="Palatino"/>
        </a:defRPr>
      </a:lvl1pPr>
      <a:lvl2pPr indent="228600" algn="ctr" defTabSz="584200" eaLnBrk="1" hangingPunct="1">
        <a:defRPr>
          <a:solidFill>
            <a:schemeClr val="tx1"/>
          </a:solidFill>
          <a:latin typeface="+mn-lt"/>
          <a:ea typeface="+mn-ea"/>
          <a:cs typeface="+mn-cs"/>
          <a:sym typeface="Palatino"/>
        </a:defRPr>
      </a:lvl2pPr>
      <a:lvl3pPr indent="457200" algn="ctr" defTabSz="584200" eaLnBrk="1" hangingPunct="1">
        <a:defRPr>
          <a:solidFill>
            <a:schemeClr val="tx1"/>
          </a:solidFill>
          <a:latin typeface="+mn-lt"/>
          <a:ea typeface="+mn-ea"/>
          <a:cs typeface="+mn-cs"/>
          <a:sym typeface="Palatino"/>
        </a:defRPr>
      </a:lvl3pPr>
      <a:lvl4pPr indent="685800" algn="ctr" defTabSz="584200" eaLnBrk="1" hangingPunct="1">
        <a:defRPr>
          <a:solidFill>
            <a:schemeClr val="tx1"/>
          </a:solidFill>
          <a:latin typeface="+mn-lt"/>
          <a:ea typeface="+mn-ea"/>
          <a:cs typeface="+mn-cs"/>
          <a:sym typeface="Palatino"/>
        </a:defRPr>
      </a:lvl4pPr>
      <a:lvl5pPr indent="914400" algn="ctr" defTabSz="584200" eaLnBrk="1" hangingPunct="1">
        <a:defRPr>
          <a:solidFill>
            <a:schemeClr val="tx1"/>
          </a:solidFill>
          <a:latin typeface="+mn-lt"/>
          <a:ea typeface="+mn-ea"/>
          <a:cs typeface="+mn-cs"/>
          <a:sym typeface="Palatino"/>
        </a:defRPr>
      </a:lvl5pPr>
      <a:lvl6pPr indent="1143000" algn="ctr" defTabSz="584200" eaLnBrk="1" hangingPunct="1">
        <a:defRPr>
          <a:solidFill>
            <a:schemeClr val="tx1"/>
          </a:solidFill>
          <a:latin typeface="+mn-lt"/>
          <a:ea typeface="+mn-ea"/>
          <a:cs typeface="+mn-cs"/>
          <a:sym typeface="Palatino"/>
        </a:defRPr>
      </a:lvl6pPr>
      <a:lvl7pPr indent="1371600" algn="ctr" defTabSz="584200" eaLnBrk="1" hangingPunct="1">
        <a:defRPr>
          <a:solidFill>
            <a:schemeClr val="tx1"/>
          </a:solidFill>
          <a:latin typeface="+mn-lt"/>
          <a:ea typeface="+mn-ea"/>
          <a:cs typeface="+mn-cs"/>
          <a:sym typeface="Palatino"/>
        </a:defRPr>
      </a:lvl7pPr>
      <a:lvl8pPr indent="1600200" algn="ctr" defTabSz="584200" eaLnBrk="1" hangingPunct="1">
        <a:defRPr>
          <a:solidFill>
            <a:schemeClr val="tx1"/>
          </a:solidFill>
          <a:latin typeface="+mn-lt"/>
          <a:ea typeface="+mn-ea"/>
          <a:cs typeface="+mn-cs"/>
          <a:sym typeface="Palatino"/>
        </a:defRPr>
      </a:lvl8pPr>
      <a:lvl9pPr indent="1828800" algn="ctr" defTabSz="584200" eaLnBrk="1" hangingPunct="1">
        <a:defRPr>
          <a:solidFill>
            <a:schemeClr val="tx1"/>
          </a:solidFill>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emf"/></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emf"/><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emf"/><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rot="16200000">
            <a:off x="7172923" y="53476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 name="Tytuł 6"/>
          <p:cNvSpPr>
            <a:spLocks noGrp="1"/>
          </p:cNvSpPr>
          <p:nvPr>
            <p:ph type="title"/>
          </p:nvPr>
        </p:nvSpPr>
        <p:spPr>
          <a:xfrm>
            <a:off x="507306" y="4269154"/>
            <a:ext cx="7200900" cy="2413000"/>
          </a:xfrm>
        </p:spPr>
        <p:txBody>
          <a:bodyPr>
            <a:noAutofit/>
          </a:bodyPr>
          <a:lstStyle/>
          <a:p>
            <a:r>
              <a:rPr lang="pl-PL" sz="6300" b="1" dirty="0" smtClean="0">
                <a:solidFill>
                  <a:schemeClr val="tx1"/>
                </a:solidFill>
              </a:rPr>
              <a:t>Ruch turystyczny   w Małopolsce </a:t>
            </a:r>
            <a:br>
              <a:rPr lang="pl-PL" sz="6300" b="1" dirty="0" smtClean="0">
                <a:solidFill>
                  <a:schemeClr val="tx1"/>
                </a:solidFill>
              </a:rPr>
            </a:br>
            <a:r>
              <a:rPr lang="pl-PL" sz="6300" b="1" dirty="0" smtClean="0">
                <a:ln w="1905"/>
                <a:solidFill>
                  <a:schemeClr val="tx1"/>
                </a:solidFill>
              </a:rPr>
              <a:t>w 2018 r.</a:t>
            </a:r>
            <a:endParaRPr lang="pl-PL" sz="6300" dirty="0">
              <a:solidFill>
                <a:schemeClr val="tx1"/>
              </a:solidFill>
            </a:endParaRPr>
          </a:p>
        </p:txBody>
      </p:sp>
      <p:sp>
        <p:nvSpPr>
          <p:cNvPr id="8" name="Symbol zastępczy tekstu 7"/>
          <p:cNvSpPr>
            <a:spLocks noGrp="1"/>
          </p:cNvSpPr>
          <p:nvPr>
            <p:ph type="body" idx="1"/>
          </p:nvPr>
        </p:nvSpPr>
        <p:spPr>
          <a:xfrm>
            <a:off x="8263000" y="4269154"/>
            <a:ext cx="4241800" cy="2413000"/>
          </a:xfrm>
        </p:spPr>
        <p:txBody>
          <a:bodyPr/>
          <a:lstStyle/>
          <a:p>
            <a:pPr algn="ctr"/>
            <a:r>
              <a:rPr lang="pl-PL" dirty="0" smtClean="0"/>
              <a:t>Badania zrealizowane przez </a:t>
            </a:r>
            <a:br>
              <a:rPr lang="pl-PL" dirty="0" smtClean="0"/>
            </a:br>
            <a:r>
              <a:rPr lang="pl-PL" dirty="0" smtClean="0"/>
              <a:t>Małopolską Organizację Turystyczną </a:t>
            </a:r>
            <a:br>
              <a:rPr lang="pl-PL" dirty="0" smtClean="0"/>
            </a:br>
            <a:r>
              <a:rPr lang="pl-PL" dirty="0" smtClean="0"/>
              <a:t>dla </a:t>
            </a:r>
            <a:br>
              <a:rPr lang="pl-PL" dirty="0" smtClean="0"/>
            </a:br>
            <a:r>
              <a:rPr lang="pl-PL" dirty="0" smtClean="0"/>
              <a:t>Urzędu Marszałkowskiego Województwa Małopolskiego</a:t>
            </a:r>
            <a:endParaRPr lang="pl-PL" dirty="0"/>
          </a:p>
        </p:txBody>
      </p:sp>
      <p:pic>
        <p:nvPicPr>
          <p:cNvPr id="6" name="Obraz 5"/>
          <p:cNvPicPr>
            <a:picLocks noChangeAspect="1"/>
          </p:cNvPicPr>
          <p:nvPr/>
        </p:nvPicPr>
        <p:blipFill>
          <a:blip r:embed="rId2" cstate="print"/>
          <a:stretch>
            <a:fillRect/>
          </a:stretch>
        </p:blipFill>
        <p:spPr>
          <a:xfrm>
            <a:off x="7936524" y="8300942"/>
            <a:ext cx="2419716" cy="934443"/>
          </a:xfrm>
          <a:prstGeom prst="rect">
            <a:avLst/>
          </a:prstGeom>
        </p:spPr>
      </p:pic>
      <p:pic>
        <p:nvPicPr>
          <p:cNvPr id="9" name="Obraz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5609" y="0"/>
            <a:ext cx="12929191" cy="9753600"/>
          </a:xfrm>
          <a:prstGeom prst="rect">
            <a:avLst/>
          </a:prstGeom>
        </p:spPr>
      </p:pic>
      <p:pic>
        <p:nvPicPr>
          <p:cNvPr id="5" name="Obraz 4"/>
          <p:cNvPicPr>
            <a:picLocks noChangeAspect="1"/>
          </p:cNvPicPr>
          <p:nvPr/>
        </p:nvPicPr>
        <p:blipFill>
          <a:blip r:embed="rId3" cstate="print"/>
          <a:stretch>
            <a:fillRect/>
          </a:stretch>
        </p:blipFill>
        <p:spPr>
          <a:xfrm>
            <a:off x="11775627" y="5275384"/>
            <a:ext cx="647355" cy="2366439"/>
          </a:xfrm>
          <a:prstGeom prst="rect">
            <a:avLst/>
          </a:prstGeom>
        </p:spPr>
      </p:pic>
      <p:pic>
        <p:nvPicPr>
          <p:cNvPr id="8" name="Obraz 7"/>
          <p:cNvPicPr>
            <a:picLocks noChangeAspect="1"/>
          </p:cNvPicPr>
          <p:nvPr/>
        </p:nvPicPr>
        <p:blipFill>
          <a:blip r:embed="rId4" cstate="print"/>
          <a:stretch>
            <a:fillRect/>
          </a:stretch>
        </p:blipFill>
        <p:spPr>
          <a:xfrm>
            <a:off x="5516808" y="8300944"/>
            <a:ext cx="2419716" cy="934443"/>
          </a:xfrm>
          <a:prstGeom prst="rect">
            <a:avLst/>
          </a:prstGeom>
        </p:spPr>
      </p:pic>
      <p:pic>
        <p:nvPicPr>
          <p:cNvPr id="9" name="Obraz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extLst>
      <p:ext uri="{BB962C8B-B14F-4D97-AF65-F5344CB8AC3E}">
        <p14:creationId xmlns="" xmlns:p14="http://schemas.microsoft.com/office/powerpoint/2010/main" val="23786534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804" y="0"/>
            <a:ext cx="12966996" cy="9782120"/>
          </a:xfrm>
          <a:prstGeom prst="rect">
            <a:avLst/>
          </a:prstGeom>
        </p:spPr>
      </p:pic>
      <p:pic>
        <p:nvPicPr>
          <p:cNvPr id="5" name="Obraz 4"/>
          <p:cNvPicPr>
            <a:picLocks noChangeAspect="1"/>
          </p:cNvPicPr>
          <p:nvPr/>
        </p:nvPicPr>
        <p:blipFill>
          <a:blip r:embed="rId3"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cstate="print"/>
          <a:stretch>
            <a:fillRect/>
          </a:stretch>
        </p:blipFill>
        <p:spPr>
          <a:xfrm>
            <a:off x="5516808" y="8300944"/>
            <a:ext cx="2419716" cy="934443"/>
          </a:xfrm>
          <a:prstGeom prst="rect">
            <a:avLst/>
          </a:prstGeom>
        </p:spPr>
      </p:pic>
      <p:pic>
        <p:nvPicPr>
          <p:cNvPr id="8" name="Obraz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pic>
        <p:nvPicPr>
          <p:cNvPr id="5" name="Obraz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28519"/>
            <a:ext cx="12813323" cy="9666191"/>
          </a:xfrm>
          <a:prstGeom prst="rect">
            <a:avLst/>
          </a:prstGeom>
        </p:spPr>
      </p:pic>
    </p:spTree>
    <p:extLst>
      <p:ext uri="{BB962C8B-B14F-4D97-AF65-F5344CB8AC3E}">
        <p14:creationId xmlns="" xmlns:p14="http://schemas.microsoft.com/office/powerpoint/2010/main" val="336605544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cstate="print"/>
          <a:stretch>
            <a:fillRect/>
          </a:stretch>
        </p:blipFill>
        <p:spPr>
          <a:xfrm>
            <a:off x="5516808" y="8300944"/>
            <a:ext cx="2419716" cy="934443"/>
          </a:xfrm>
          <a:prstGeom prst="rect">
            <a:avLst/>
          </a:prstGeom>
        </p:spPr>
      </p:pic>
      <p:pic>
        <p:nvPicPr>
          <p:cNvPr id="8" name="Obraz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pic>
        <p:nvPicPr>
          <p:cNvPr id="3" name="Obraz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75920"/>
            <a:ext cx="12929191" cy="9753600"/>
          </a:xfrm>
          <a:prstGeom prst="rect">
            <a:avLst/>
          </a:prstGeom>
        </p:spPr>
      </p:pic>
    </p:spTree>
    <p:extLst>
      <p:ext uri="{BB962C8B-B14F-4D97-AF65-F5344CB8AC3E}">
        <p14:creationId xmlns="" xmlns:p14="http://schemas.microsoft.com/office/powerpoint/2010/main" val="131197700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31008" y="0"/>
            <a:ext cx="12773792" cy="9636369"/>
          </a:xfrm>
          <a:prstGeom prst="rect">
            <a:avLst/>
          </a:prstGeom>
        </p:spPr>
      </p:pic>
      <p:pic>
        <p:nvPicPr>
          <p:cNvPr id="5" name="Obraz 4"/>
          <p:cNvPicPr>
            <a:picLocks noChangeAspect="1"/>
          </p:cNvPicPr>
          <p:nvPr/>
        </p:nvPicPr>
        <p:blipFill>
          <a:blip r:embed="rId3" cstate="print"/>
          <a:stretch>
            <a:fillRect/>
          </a:stretch>
        </p:blipFill>
        <p:spPr>
          <a:xfrm>
            <a:off x="11763904" y="5357446"/>
            <a:ext cx="622143" cy="2274277"/>
          </a:xfrm>
          <a:prstGeom prst="rect">
            <a:avLst/>
          </a:prstGeom>
        </p:spPr>
      </p:pic>
      <p:pic>
        <p:nvPicPr>
          <p:cNvPr id="7" name="Obraz 6"/>
          <p:cNvPicPr>
            <a:picLocks noChangeAspect="1"/>
          </p:cNvPicPr>
          <p:nvPr/>
        </p:nvPicPr>
        <p:blipFill>
          <a:blip r:embed="rId4" cstate="print"/>
          <a:stretch>
            <a:fillRect/>
          </a:stretch>
        </p:blipFill>
        <p:spPr>
          <a:xfrm>
            <a:off x="5516808" y="8300944"/>
            <a:ext cx="2419716" cy="934443"/>
          </a:xfrm>
          <a:prstGeom prst="rect">
            <a:avLst/>
          </a:prstGeom>
        </p:spPr>
      </p:pic>
      <p:pic>
        <p:nvPicPr>
          <p:cNvPr id="8" name="Obraz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extLst>
      <p:ext uri="{BB962C8B-B14F-4D97-AF65-F5344CB8AC3E}">
        <p14:creationId xmlns="" xmlns:p14="http://schemas.microsoft.com/office/powerpoint/2010/main" val="3647308595"/>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804" y="0"/>
            <a:ext cx="12966996" cy="9782120"/>
          </a:xfrm>
          <a:prstGeom prst="rect">
            <a:avLst/>
          </a:prstGeom>
        </p:spPr>
      </p:pic>
      <p:pic>
        <p:nvPicPr>
          <p:cNvPr id="5" name="Obraz 4"/>
          <p:cNvPicPr>
            <a:picLocks noChangeAspect="1"/>
          </p:cNvPicPr>
          <p:nvPr/>
        </p:nvPicPr>
        <p:blipFill>
          <a:blip r:embed="rId3" cstate="print"/>
          <a:stretch>
            <a:fillRect/>
          </a:stretch>
        </p:blipFill>
        <p:spPr>
          <a:xfrm>
            <a:off x="11763904" y="5357446"/>
            <a:ext cx="622143" cy="2274277"/>
          </a:xfrm>
          <a:prstGeom prst="rect">
            <a:avLst/>
          </a:prstGeom>
        </p:spPr>
      </p:pic>
      <p:pic>
        <p:nvPicPr>
          <p:cNvPr id="7" name="Obraz 6"/>
          <p:cNvPicPr>
            <a:picLocks noChangeAspect="1"/>
          </p:cNvPicPr>
          <p:nvPr/>
        </p:nvPicPr>
        <p:blipFill>
          <a:blip r:embed="rId4" cstate="print"/>
          <a:stretch>
            <a:fillRect/>
          </a:stretch>
        </p:blipFill>
        <p:spPr>
          <a:xfrm>
            <a:off x="5516808" y="8300944"/>
            <a:ext cx="2419716" cy="934443"/>
          </a:xfrm>
          <a:prstGeom prst="rect">
            <a:avLst/>
          </a:prstGeom>
        </p:spPr>
      </p:pic>
      <p:pic>
        <p:nvPicPr>
          <p:cNvPr id="8" name="Obraz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extLst>
      <p:ext uri="{BB962C8B-B14F-4D97-AF65-F5344CB8AC3E}">
        <p14:creationId xmlns="" xmlns:p14="http://schemas.microsoft.com/office/powerpoint/2010/main" val="3379517863"/>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804" y="0"/>
            <a:ext cx="12966996" cy="9782120"/>
          </a:xfrm>
          <a:prstGeom prst="rect">
            <a:avLst/>
          </a:prstGeom>
        </p:spPr>
      </p:pic>
      <p:pic>
        <p:nvPicPr>
          <p:cNvPr id="5" name="Obraz 4"/>
          <p:cNvPicPr>
            <a:picLocks noChangeAspect="1"/>
          </p:cNvPicPr>
          <p:nvPr/>
        </p:nvPicPr>
        <p:blipFill>
          <a:blip r:embed="rId3" cstate="print"/>
          <a:stretch>
            <a:fillRect/>
          </a:stretch>
        </p:blipFill>
        <p:spPr>
          <a:xfrm>
            <a:off x="11763904" y="5357446"/>
            <a:ext cx="622143" cy="2274277"/>
          </a:xfrm>
          <a:prstGeom prst="rect">
            <a:avLst/>
          </a:prstGeom>
        </p:spPr>
      </p:pic>
      <p:pic>
        <p:nvPicPr>
          <p:cNvPr id="7" name="Obraz 6"/>
          <p:cNvPicPr>
            <a:picLocks noChangeAspect="1"/>
          </p:cNvPicPr>
          <p:nvPr/>
        </p:nvPicPr>
        <p:blipFill>
          <a:blip r:embed="rId4" cstate="print"/>
          <a:stretch>
            <a:fillRect/>
          </a:stretch>
        </p:blipFill>
        <p:spPr>
          <a:xfrm>
            <a:off x="5516808" y="8300944"/>
            <a:ext cx="2419716" cy="934443"/>
          </a:xfrm>
          <a:prstGeom prst="rect">
            <a:avLst/>
          </a:prstGeom>
        </p:spPr>
      </p:pic>
      <p:pic>
        <p:nvPicPr>
          <p:cNvPr id="8" name="Obraz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pic>
        <p:nvPicPr>
          <p:cNvPr id="45058" name="Picture 2"/>
          <p:cNvPicPr>
            <a:picLocks noChangeAspect="1" noChangeArrowheads="1"/>
          </p:cNvPicPr>
          <p:nvPr/>
        </p:nvPicPr>
        <p:blipFill>
          <a:blip r:embed="rId6" cstate="print"/>
          <a:srcRect/>
          <a:stretch>
            <a:fillRect/>
          </a:stretch>
        </p:blipFill>
        <p:spPr bwMode="auto">
          <a:xfrm>
            <a:off x="313582" y="3067049"/>
            <a:ext cx="9549334" cy="4851266"/>
          </a:xfrm>
          <a:prstGeom prst="rect">
            <a:avLst/>
          </a:prstGeom>
          <a:noFill/>
          <a:ln w="9525">
            <a:noFill/>
            <a:miter lim="800000"/>
            <a:headEnd/>
            <a:tailEnd/>
          </a:ln>
        </p:spPr>
      </p:pic>
    </p:spTree>
    <p:extLst>
      <p:ext uri="{BB962C8B-B14F-4D97-AF65-F5344CB8AC3E}">
        <p14:creationId xmlns="" xmlns:p14="http://schemas.microsoft.com/office/powerpoint/2010/main" val="3379517863"/>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pic>
        <p:nvPicPr>
          <p:cNvPr id="7" name="Obraz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7804" y="0"/>
            <a:ext cx="12447273" cy="9390048"/>
          </a:xfrm>
          <a:prstGeom prst="rect">
            <a:avLst/>
          </a:prstGeom>
        </p:spPr>
      </p:pic>
    </p:spTree>
    <p:extLst>
      <p:ext uri="{BB962C8B-B14F-4D97-AF65-F5344CB8AC3E}">
        <p14:creationId xmlns="" xmlns:p14="http://schemas.microsoft.com/office/powerpoint/2010/main" val="415340058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pic>
        <p:nvPicPr>
          <p:cNvPr id="3074" name="Picture 2"/>
          <p:cNvPicPr>
            <a:picLocks noChangeAspect="1" noChangeArrowheads="1"/>
          </p:cNvPicPr>
          <p:nvPr/>
        </p:nvPicPr>
        <p:blipFill>
          <a:blip r:embed="rId4" cstate="print"/>
          <a:srcRect/>
          <a:stretch>
            <a:fillRect/>
          </a:stretch>
        </p:blipFill>
        <p:spPr bwMode="auto">
          <a:xfrm>
            <a:off x="1050580" y="222704"/>
            <a:ext cx="10252953" cy="8115582"/>
          </a:xfrm>
          <a:prstGeom prst="rect">
            <a:avLst/>
          </a:prstGeom>
          <a:noFill/>
          <a:ln w="9525">
            <a:noFill/>
            <a:miter lim="800000"/>
            <a:headEnd/>
            <a:tailEnd/>
          </a:ln>
        </p:spPr>
      </p:pic>
    </p:spTree>
    <p:extLst>
      <p:ext uri="{BB962C8B-B14F-4D97-AF65-F5344CB8AC3E}">
        <p14:creationId xmlns="" xmlns:p14="http://schemas.microsoft.com/office/powerpoint/2010/main" val="415340058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
            <a:ext cx="13037972" cy="9835663"/>
          </a:xfrm>
          <a:prstGeom prst="rect">
            <a:avLst/>
          </a:prstGeom>
        </p:spPr>
      </p:pic>
      <p:grpSp>
        <p:nvGrpSpPr>
          <p:cNvPr id="5" name="Grupa 4"/>
          <p:cNvGrpSpPr/>
          <p:nvPr/>
        </p:nvGrpSpPr>
        <p:grpSpPr>
          <a:xfrm>
            <a:off x="-59093" y="8987438"/>
            <a:ext cx="13122985" cy="934443"/>
            <a:chOff x="-59093" y="8987438"/>
            <a:chExt cx="13122985" cy="934443"/>
          </a:xfrm>
        </p:grpSpPr>
        <p:sp>
          <p:nvSpPr>
            <p:cNvPr id="6" name="Prostokąt 5"/>
            <p:cNvSpPr/>
            <p:nvPr/>
          </p:nvSpPr>
          <p:spPr>
            <a:xfrm>
              <a:off x="-59093" y="9073662"/>
              <a:ext cx="13122985" cy="76200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7" name="Obraz 6"/>
            <p:cNvPicPr>
              <a:picLocks noChangeAspect="1"/>
            </p:cNvPicPr>
            <p:nvPr/>
          </p:nvPicPr>
          <p:blipFill>
            <a:blip r:embed="rId3" cstate="print"/>
            <a:stretch>
              <a:fillRect/>
            </a:stretch>
          </p:blipFill>
          <p:spPr>
            <a:xfrm>
              <a:off x="6098514" y="8987438"/>
              <a:ext cx="2419716" cy="934443"/>
            </a:xfrm>
            <a:prstGeom prst="rect">
              <a:avLst/>
            </a:prstGeom>
          </p:spPr>
        </p:pic>
        <p:pic>
          <p:nvPicPr>
            <p:cNvPr id="8" name="Obraz 7"/>
            <p:cNvPicPr>
              <a:picLocks noChangeAspect="1"/>
            </p:cNvPicPr>
            <p:nvPr/>
          </p:nvPicPr>
          <p:blipFill rotWithShape="1">
            <a:blip r:embed="rId4" cstate="print">
              <a:extLst>
                <a:ext uri="{28A0092B-C50C-407E-A947-70E740481C1C}">
                  <a14:useLocalDpi xmlns="" xmlns:a14="http://schemas.microsoft.com/office/drawing/2010/main" val="0"/>
                </a:ext>
              </a:extLst>
            </a:blip>
            <a:srcRect l="24820" t="43486" r="24418" b="42401"/>
            <a:stretch/>
          </p:blipFill>
          <p:spPr>
            <a:xfrm>
              <a:off x="187571" y="9132276"/>
              <a:ext cx="3280528" cy="644769"/>
            </a:xfrm>
            <a:prstGeom prst="rect">
              <a:avLst/>
            </a:prstGeom>
          </p:spPr>
        </p:pic>
        <p:pic>
          <p:nvPicPr>
            <p:cNvPr id="9" name="Obraz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406554" y="9202574"/>
              <a:ext cx="1371600" cy="481432"/>
            </a:xfrm>
            <a:prstGeom prst="rect">
              <a:avLst/>
            </a:prstGeom>
          </p:spPr>
        </p:pic>
      </p:grpSp>
    </p:spTree>
    <p:extLst>
      <p:ext uri="{BB962C8B-B14F-4D97-AF65-F5344CB8AC3E}">
        <p14:creationId xmlns="" xmlns:p14="http://schemas.microsoft.com/office/powerpoint/2010/main" val="2522903883"/>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rot="16200000">
            <a:off x="7172923" y="53476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 name="Tytuł 6"/>
          <p:cNvSpPr>
            <a:spLocks noGrp="1"/>
          </p:cNvSpPr>
          <p:nvPr>
            <p:ph type="title"/>
          </p:nvPr>
        </p:nvSpPr>
        <p:spPr>
          <a:xfrm>
            <a:off x="707293" y="4444192"/>
            <a:ext cx="7200900" cy="2413000"/>
          </a:xfrm>
        </p:spPr>
        <p:txBody>
          <a:bodyPr>
            <a:noAutofit/>
          </a:bodyPr>
          <a:lstStyle/>
          <a:p>
            <a:pPr>
              <a:lnSpc>
                <a:spcPct val="114000"/>
              </a:lnSpc>
            </a:pPr>
            <a:r>
              <a:rPr lang="pl-PL" sz="2400" dirty="0" smtClean="0"/>
              <a:t>AUTORZY</a:t>
            </a:r>
            <a:br>
              <a:rPr lang="pl-PL" sz="2400" dirty="0" smtClean="0"/>
            </a:br>
            <a:r>
              <a:rPr lang="pl-PL" sz="2400" dirty="0" smtClean="0"/>
              <a:t>dr Krzysztof Borkowski PhDr. </a:t>
            </a:r>
            <a:r>
              <a:rPr lang="pl-PL" sz="2400" i="1" dirty="0" smtClean="0"/>
              <a:t> </a:t>
            </a:r>
            <a:r>
              <a:rPr lang="pl-PL" sz="2400" dirty="0" smtClean="0"/>
              <a:t>Kierownik projektu</a:t>
            </a:r>
            <a:br>
              <a:rPr lang="pl-PL" sz="2400" dirty="0" smtClean="0"/>
            </a:br>
            <a:r>
              <a:rPr lang="pl-PL" sz="2400" dirty="0" smtClean="0"/>
              <a:t>prof. dr hab. Tadeusz Grabiński</a:t>
            </a:r>
            <a:br>
              <a:rPr lang="pl-PL" sz="2400" dirty="0" smtClean="0"/>
            </a:br>
            <a:r>
              <a:rPr lang="pl-PL" sz="2400" dirty="0" smtClean="0"/>
              <a:t>prof. UEK  dr hab. </a:t>
            </a:r>
            <a:r>
              <a:rPr lang="it-IT" sz="2400" dirty="0" smtClean="0"/>
              <a:t>Renata Seweryn</a:t>
            </a:r>
            <a:r>
              <a:rPr lang="pl-PL" sz="2400" dirty="0" smtClean="0"/>
              <a:t/>
            </a:r>
            <a:br>
              <a:rPr lang="pl-PL" sz="2400" dirty="0" smtClean="0"/>
            </a:br>
            <a:r>
              <a:rPr lang="it-IT" sz="2400" dirty="0" smtClean="0"/>
              <a:t>dr hab. Lucyna Rotter</a:t>
            </a:r>
            <a:r>
              <a:rPr lang="pl-PL" sz="2400" dirty="0" smtClean="0"/>
              <a:t/>
            </a:r>
            <a:br>
              <a:rPr lang="pl-PL" sz="2400" dirty="0" smtClean="0"/>
            </a:br>
            <a:r>
              <a:rPr lang="it-IT" sz="2400" dirty="0" smtClean="0"/>
              <a:t>mgr Leszek Mazanek</a:t>
            </a:r>
            <a:r>
              <a:rPr lang="pl-PL" sz="2400" dirty="0" smtClean="0"/>
              <a:t/>
            </a:r>
            <a:br>
              <a:rPr lang="pl-PL" sz="2400" dirty="0" smtClean="0"/>
            </a:br>
            <a:r>
              <a:rPr lang="pl-PL" sz="2400" dirty="0" smtClean="0"/>
              <a:t>dr Ewa Grabińska </a:t>
            </a:r>
            <a:br>
              <a:rPr lang="pl-PL" sz="2400" dirty="0" smtClean="0"/>
            </a:br>
            <a:r>
              <a:rPr lang="pl-PL" sz="2400" dirty="0" smtClean="0"/>
              <a:t>dr Bożena Alejziak</a:t>
            </a:r>
            <a:endParaRPr lang="pl-PL" sz="2400" dirty="0"/>
          </a:p>
        </p:txBody>
      </p:sp>
      <p:sp>
        <p:nvSpPr>
          <p:cNvPr id="9" name="Shape 61"/>
          <p:cNvSpPr txBox="1">
            <a:spLocks/>
          </p:cNvSpPr>
          <p:nvPr/>
        </p:nvSpPr>
        <p:spPr>
          <a:xfrm>
            <a:off x="7899278" y="3131973"/>
            <a:ext cx="4913923" cy="44313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marL="0" indent="0" defTabSz="584200" eaLnBrk="1" hangingPunct="1">
              <a:lnSpc>
                <a:spcPct val="90000"/>
              </a:lnSpc>
              <a:spcBef>
                <a:spcPts val="0"/>
              </a:spcBef>
              <a:buSzTx/>
              <a:buNone/>
              <a:defRPr sz="2400">
                <a:solidFill>
                  <a:srgbClr val="414141"/>
                </a:solidFill>
                <a:latin typeface="Roboto Regular"/>
                <a:ea typeface="Roboto Regular"/>
                <a:cs typeface="Roboto Regular"/>
                <a:sym typeface="Roboto Regular"/>
              </a:defRPr>
            </a:lvl1pPr>
            <a:lvl2pPr marL="0" indent="228600" defTabSz="584200" eaLnBrk="1" hangingPunct="1">
              <a:lnSpc>
                <a:spcPct val="90000"/>
              </a:lnSpc>
              <a:spcBef>
                <a:spcPts val="0"/>
              </a:spcBef>
              <a:buSzTx/>
              <a:buNone/>
              <a:defRPr sz="2400">
                <a:solidFill>
                  <a:srgbClr val="414141"/>
                </a:solidFill>
                <a:latin typeface="Roboto Regular"/>
                <a:ea typeface="Roboto Regular"/>
                <a:cs typeface="Roboto Regular"/>
                <a:sym typeface="Roboto Regular"/>
              </a:defRPr>
            </a:lvl2pPr>
            <a:lvl3pPr marL="0" indent="457200" defTabSz="584200" eaLnBrk="1" hangingPunct="1">
              <a:lnSpc>
                <a:spcPct val="90000"/>
              </a:lnSpc>
              <a:spcBef>
                <a:spcPts val="0"/>
              </a:spcBef>
              <a:buSzTx/>
              <a:buNone/>
              <a:defRPr sz="2400">
                <a:solidFill>
                  <a:srgbClr val="414141"/>
                </a:solidFill>
                <a:latin typeface="Roboto Regular"/>
                <a:ea typeface="Roboto Regular"/>
                <a:cs typeface="Roboto Regular"/>
                <a:sym typeface="Roboto Regular"/>
              </a:defRPr>
            </a:lvl3pPr>
            <a:lvl4pPr marL="0" indent="685800" defTabSz="584200" eaLnBrk="1" hangingPunct="1">
              <a:lnSpc>
                <a:spcPct val="90000"/>
              </a:lnSpc>
              <a:spcBef>
                <a:spcPts val="0"/>
              </a:spcBef>
              <a:buSzTx/>
              <a:buNone/>
              <a:defRPr sz="2400">
                <a:solidFill>
                  <a:srgbClr val="414141"/>
                </a:solidFill>
                <a:latin typeface="Roboto Regular"/>
                <a:ea typeface="Roboto Regular"/>
                <a:cs typeface="Roboto Regular"/>
                <a:sym typeface="Roboto Regular"/>
              </a:defRPr>
            </a:lvl4pPr>
            <a:lvl5pPr marL="0" indent="914400" defTabSz="584200" eaLnBrk="1" hangingPunct="1">
              <a:lnSpc>
                <a:spcPct val="90000"/>
              </a:lnSpc>
              <a:spcBef>
                <a:spcPts val="0"/>
              </a:spcBef>
              <a:buSzTx/>
              <a:buNone/>
              <a:defRPr sz="2400">
                <a:solidFill>
                  <a:srgbClr val="414141"/>
                </a:solidFill>
                <a:latin typeface="Roboto Regular"/>
                <a:ea typeface="Roboto Regular"/>
                <a:cs typeface="Roboto Regular"/>
                <a:sym typeface="Roboto Regular"/>
              </a:defRPr>
            </a:lvl5pPr>
            <a:lvl6pPr marL="26627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6pPr>
            <a:lvl7pPr marL="31326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7pPr>
            <a:lvl8pPr marL="36025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8pPr>
            <a:lvl9pPr marL="4072466" indent="-313266" defTabSz="584200" eaLnBrk="1" hangingPunct="1">
              <a:spcBef>
                <a:spcPts val="2200"/>
              </a:spcBef>
              <a:buSzPct val="75000"/>
              <a:buChar char="•"/>
              <a:defRPr sz="2400">
                <a:solidFill>
                  <a:srgbClr val="414141"/>
                </a:solidFill>
                <a:latin typeface="Roboto Regular"/>
                <a:ea typeface="Roboto Regular"/>
                <a:cs typeface="Roboto Regular"/>
                <a:sym typeface="Roboto Regular"/>
              </a:defRPr>
            </a:lvl9pPr>
          </a:lstStyle>
          <a:p>
            <a:pPr>
              <a:lnSpc>
                <a:spcPct val="110000"/>
              </a:lnSpc>
              <a:defRPr sz="1800">
                <a:solidFill>
                  <a:srgbClr val="000000"/>
                </a:solidFill>
              </a:defRPr>
            </a:pPr>
            <a:r>
              <a:rPr lang="pl-PL" sz="2000" dirty="0" smtClean="0">
                <a:solidFill>
                  <a:srgbClr val="414241"/>
                </a:solidFill>
              </a:rPr>
              <a:t>Podstawowe wyniki analizy danych ankietowych charakteryzujących </a:t>
            </a:r>
            <a:br>
              <a:rPr lang="pl-PL" sz="2000" dirty="0" smtClean="0">
                <a:solidFill>
                  <a:srgbClr val="414241"/>
                </a:solidFill>
              </a:rPr>
            </a:br>
            <a:r>
              <a:rPr lang="pl-PL" sz="2000" dirty="0" smtClean="0">
                <a:solidFill>
                  <a:srgbClr val="414241"/>
                </a:solidFill>
              </a:rPr>
              <a:t>ruch turystyczny</a:t>
            </a:r>
            <a:br>
              <a:rPr lang="pl-PL" sz="2000" dirty="0" smtClean="0">
                <a:solidFill>
                  <a:srgbClr val="414241"/>
                </a:solidFill>
              </a:rPr>
            </a:br>
            <a:r>
              <a:rPr lang="pl-PL" sz="2000" dirty="0" smtClean="0">
                <a:solidFill>
                  <a:srgbClr val="414241"/>
                </a:solidFill>
              </a:rPr>
              <a:t> w Małopolsce w roku 2018</a:t>
            </a:r>
            <a:endParaRPr lang="pl-PL" sz="2000" dirty="0">
              <a:solidFill>
                <a:srgbClr val="414241"/>
              </a:solidFill>
            </a:endParaRPr>
          </a:p>
        </p:txBody>
      </p:sp>
      <p:pic>
        <p:nvPicPr>
          <p:cNvPr id="10" name="Obraz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pic>
        <p:nvPicPr>
          <p:cNvPr id="11" name="Obraz 10"/>
          <p:cNvPicPr>
            <a:picLocks noChangeAspect="1"/>
          </p:cNvPicPr>
          <p:nvPr/>
        </p:nvPicPr>
        <p:blipFill>
          <a:blip r:embed="rId3" cstate="print"/>
          <a:stretch>
            <a:fillRect/>
          </a:stretch>
        </p:blipFill>
        <p:spPr>
          <a:xfrm>
            <a:off x="7936524" y="8300942"/>
            <a:ext cx="2419716" cy="934443"/>
          </a:xfrm>
          <a:prstGeom prst="rect">
            <a:avLst/>
          </a:prstGeom>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8519"/>
            <a:ext cx="12966995" cy="9782119"/>
          </a:xfrm>
          <a:prstGeom prst="rect">
            <a:avLst/>
          </a:prstGeom>
        </p:spPr>
      </p:pic>
      <p:pic>
        <p:nvPicPr>
          <p:cNvPr id="6" name="Obraz 5"/>
          <p:cNvPicPr>
            <a:picLocks noChangeAspect="1"/>
          </p:cNvPicPr>
          <p:nvPr/>
        </p:nvPicPr>
        <p:blipFill>
          <a:blip r:embed="rId3" cstate="print"/>
          <a:stretch>
            <a:fillRect/>
          </a:stretch>
        </p:blipFill>
        <p:spPr>
          <a:xfrm>
            <a:off x="5516808" y="8300944"/>
            <a:ext cx="2419716" cy="934443"/>
          </a:xfrm>
          <a:prstGeom prst="rect">
            <a:avLst/>
          </a:prstGeom>
        </p:spPr>
      </p:pic>
      <p:pic>
        <p:nvPicPr>
          <p:cNvPr id="7" name="Obraz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extLst>
      <p:ext uri="{BB962C8B-B14F-4D97-AF65-F5344CB8AC3E}">
        <p14:creationId xmlns="" xmlns:p14="http://schemas.microsoft.com/office/powerpoint/2010/main" val="3365519637"/>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cstate="print"/>
          <a:stretch>
            <a:fillRect/>
          </a:stretch>
        </p:blipFill>
        <p:spPr>
          <a:xfrm>
            <a:off x="5516808" y="8300944"/>
            <a:ext cx="2419716" cy="934443"/>
          </a:xfrm>
          <a:prstGeom prst="rect">
            <a:avLst/>
          </a:prstGeom>
        </p:spPr>
      </p:pic>
      <p:pic>
        <p:nvPicPr>
          <p:cNvPr id="7" name="Obraz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477757" y="2820736"/>
            <a:ext cx="11104643" cy="4494464"/>
          </a:xfrm>
          <a:prstGeom prst="rect">
            <a:avLst/>
          </a:prstGeom>
          <a:noFill/>
          <a:ln w="9525">
            <a:noFill/>
            <a:miter lim="800000"/>
            <a:headEnd/>
            <a:tailEnd/>
          </a:ln>
        </p:spPr>
      </p:pic>
      <p:sp>
        <p:nvSpPr>
          <p:cNvPr id="8" name="pole tekstowe 7"/>
          <p:cNvSpPr txBox="1"/>
          <p:nvPr/>
        </p:nvSpPr>
        <p:spPr>
          <a:xfrm>
            <a:off x="477757" y="1125539"/>
            <a:ext cx="11482360"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da-DK" sz="2800" b="1" dirty="0" smtClean="0"/>
              <a:t>Szacunkowe wpływy Małopolski z tytułu przyjazdowego ruchu </a:t>
            </a:r>
            <a:r>
              <a:rPr lang="pl-PL" sz="2800" b="1" dirty="0" smtClean="0"/>
              <a:t/>
            </a:r>
            <a:br>
              <a:rPr lang="pl-PL" sz="2800" b="1" dirty="0" smtClean="0"/>
            </a:br>
            <a:r>
              <a:rPr lang="da-DK" sz="2800" b="1" dirty="0" smtClean="0"/>
              <a:t>turystycznego </a:t>
            </a:r>
            <a:r>
              <a:rPr lang="da-DK" sz="2800" b="1" dirty="0" smtClean="0"/>
              <a:t>w latach 2013-2018 (w mln zł)</a:t>
            </a:r>
            <a:endParaRPr lang="pl-PL" sz="2800" b="1" dirty="0" smtClean="0"/>
          </a:p>
          <a:p>
            <a:pPr marL="0" marR="0" indent="0" algn="ctr" defTabSz="584200" rtl="0" fontAlgn="auto" latinLnBrk="1" hangingPunct="0">
              <a:lnSpc>
                <a:spcPct val="100000"/>
              </a:lnSpc>
              <a:spcBef>
                <a:spcPts val="0"/>
              </a:spcBef>
              <a:spcAft>
                <a:spcPts val="0"/>
              </a:spcAft>
              <a:buClrTx/>
              <a:buSzTx/>
              <a:buFontTx/>
              <a:buNone/>
              <a:tabLst/>
            </a:pPr>
            <a:endParaRPr kumimoji="0" lang="pl-PL" sz="2400" b="0" i="0" u="none" strike="noStrike" cap="none" spc="0" normalizeH="0" baseline="0" dirty="0">
              <a:ln>
                <a:noFill/>
              </a:ln>
              <a:solidFill>
                <a:srgbClr val="414141"/>
              </a:solidFill>
              <a:effectLst/>
              <a:uFillTx/>
              <a:latin typeface="Palatino"/>
              <a:ea typeface="Palatino"/>
              <a:cs typeface="Palatino"/>
              <a:sym typeface="Palatino"/>
            </a:endParaRPr>
          </a:p>
        </p:txBody>
      </p:sp>
    </p:spTree>
    <p:extLst>
      <p:ext uri="{BB962C8B-B14F-4D97-AF65-F5344CB8AC3E}">
        <p14:creationId xmlns="" xmlns:p14="http://schemas.microsoft.com/office/powerpoint/2010/main" val="3365519637"/>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804" y="-117230"/>
            <a:ext cx="12966996" cy="9782120"/>
          </a:xfrm>
          <a:prstGeom prst="rect">
            <a:avLst/>
          </a:prstGeom>
        </p:spPr>
      </p:pic>
      <p:pic>
        <p:nvPicPr>
          <p:cNvPr id="5" name="pasted-image.tif"/>
          <p:cNvPicPr/>
          <p:nvPr/>
        </p:nvPicPr>
        <p:blipFill>
          <a:blip r:embed="rId3" cstate="print">
            <a:extLst/>
          </a:blip>
          <a:stretch>
            <a:fillRect/>
          </a:stretch>
        </p:blipFill>
        <p:spPr>
          <a:xfrm>
            <a:off x="11757075" y="720509"/>
            <a:ext cx="615605" cy="2262345"/>
          </a:xfrm>
          <a:prstGeom prst="rect">
            <a:avLst/>
          </a:prstGeom>
          <a:ln w="12700">
            <a:miter lim="400000"/>
          </a:ln>
        </p:spPr>
      </p:pic>
      <p:pic>
        <p:nvPicPr>
          <p:cNvPr id="8" name="Obraz 7"/>
          <p:cNvPicPr>
            <a:picLocks noChangeAspect="1"/>
          </p:cNvPicPr>
          <p:nvPr/>
        </p:nvPicPr>
        <p:blipFill>
          <a:blip r:embed="rId4" cstate="print"/>
          <a:stretch>
            <a:fillRect/>
          </a:stretch>
        </p:blipFill>
        <p:spPr>
          <a:xfrm>
            <a:off x="5516808" y="8300944"/>
            <a:ext cx="2419716" cy="934443"/>
          </a:xfrm>
          <a:prstGeom prst="rect">
            <a:avLst/>
          </a:prstGeom>
        </p:spPr>
      </p:pic>
      <p:pic>
        <p:nvPicPr>
          <p:cNvPr id="9" name="Obraz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extLst>
      <p:ext uri="{BB962C8B-B14F-4D97-AF65-F5344CB8AC3E}">
        <p14:creationId xmlns="" xmlns:p14="http://schemas.microsoft.com/office/powerpoint/2010/main" val="1009803291"/>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57038"/>
            <a:ext cx="13004800" cy="9810638"/>
          </a:xfrm>
          <a:prstGeom prst="rect">
            <a:avLst/>
          </a:prstGeom>
        </p:spPr>
      </p:pic>
      <p:grpSp>
        <p:nvGrpSpPr>
          <p:cNvPr id="9" name="Grupa 8"/>
          <p:cNvGrpSpPr/>
          <p:nvPr/>
        </p:nvGrpSpPr>
        <p:grpSpPr>
          <a:xfrm>
            <a:off x="-59093" y="8987438"/>
            <a:ext cx="13122985" cy="934443"/>
            <a:chOff x="-59093" y="8987438"/>
            <a:chExt cx="13122985" cy="934443"/>
          </a:xfrm>
        </p:grpSpPr>
        <p:sp>
          <p:nvSpPr>
            <p:cNvPr id="10" name="Prostokąt 9"/>
            <p:cNvSpPr/>
            <p:nvPr/>
          </p:nvSpPr>
          <p:spPr>
            <a:xfrm>
              <a:off x="-59093" y="9073662"/>
              <a:ext cx="13122985" cy="76200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Obraz 10"/>
            <p:cNvPicPr>
              <a:picLocks noChangeAspect="1"/>
            </p:cNvPicPr>
            <p:nvPr/>
          </p:nvPicPr>
          <p:blipFill>
            <a:blip r:embed="rId3" cstate="print"/>
            <a:stretch>
              <a:fillRect/>
            </a:stretch>
          </p:blipFill>
          <p:spPr>
            <a:xfrm>
              <a:off x="6098514" y="8987438"/>
              <a:ext cx="2419716" cy="934443"/>
            </a:xfrm>
            <a:prstGeom prst="rect">
              <a:avLst/>
            </a:prstGeom>
          </p:spPr>
        </p:pic>
        <p:pic>
          <p:nvPicPr>
            <p:cNvPr id="12" name="Obraz 11"/>
            <p:cNvPicPr>
              <a:picLocks noChangeAspect="1"/>
            </p:cNvPicPr>
            <p:nvPr/>
          </p:nvPicPr>
          <p:blipFill rotWithShape="1">
            <a:blip r:embed="rId4" cstate="print">
              <a:extLst>
                <a:ext uri="{28A0092B-C50C-407E-A947-70E740481C1C}">
                  <a14:useLocalDpi xmlns="" xmlns:a14="http://schemas.microsoft.com/office/drawing/2010/main" val="0"/>
                </a:ext>
              </a:extLst>
            </a:blip>
            <a:srcRect l="24820" t="43486" r="24418" b="42401"/>
            <a:stretch/>
          </p:blipFill>
          <p:spPr>
            <a:xfrm>
              <a:off x="187571" y="9132276"/>
              <a:ext cx="3280528" cy="644769"/>
            </a:xfrm>
            <a:prstGeom prst="rect">
              <a:avLst/>
            </a:prstGeom>
          </p:spPr>
        </p:pic>
        <p:pic>
          <p:nvPicPr>
            <p:cNvPr id="13" name="Obraz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406554" y="9202574"/>
              <a:ext cx="1371600" cy="481432"/>
            </a:xfrm>
            <a:prstGeom prst="rect">
              <a:avLst/>
            </a:prstGeom>
          </p:spPr>
        </p:pic>
      </p:grpSp>
    </p:spTree>
    <p:extLst>
      <p:ext uri="{BB962C8B-B14F-4D97-AF65-F5344CB8AC3E}">
        <p14:creationId xmlns="" xmlns:p14="http://schemas.microsoft.com/office/powerpoint/2010/main" val="29821836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804" y="0"/>
            <a:ext cx="12929191" cy="9753600"/>
          </a:xfrm>
          <a:prstGeom prst="rect">
            <a:avLst/>
          </a:prstGeom>
        </p:spPr>
      </p:pic>
      <p:pic>
        <p:nvPicPr>
          <p:cNvPr id="5" name="Obraz 4"/>
          <p:cNvPicPr>
            <a:picLocks noChangeAspect="1"/>
          </p:cNvPicPr>
          <p:nvPr/>
        </p:nvPicPr>
        <p:blipFill>
          <a:blip r:embed="rId3"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pic>
        <p:nvPicPr>
          <p:cNvPr id="2" name="Obraz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921681" y="0"/>
            <a:ext cx="10770873" cy="8125395"/>
          </a:xfrm>
          <a:prstGeom prst="rect">
            <a:avLst/>
          </a:prstGeom>
        </p:spPr>
      </p:pic>
    </p:spTree>
    <p:extLst>
      <p:ext uri="{BB962C8B-B14F-4D97-AF65-F5344CB8AC3E}">
        <p14:creationId xmlns="" xmlns:p14="http://schemas.microsoft.com/office/powerpoint/2010/main" val="1513221271"/>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
            <a:ext cx="12966995" cy="9782119"/>
          </a:xfrm>
          <a:prstGeom prst="rect">
            <a:avLst/>
          </a:prstGeom>
        </p:spPr>
      </p:pic>
      <p:pic>
        <p:nvPicPr>
          <p:cNvPr id="5" name="Obraz 4"/>
          <p:cNvPicPr>
            <a:picLocks noChangeAspect="1"/>
          </p:cNvPicPr>
          <p:nvPr/>
        </p:nvPicPr>
        <p:blipFill>
          <a:blip r:embed="rId3"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extLst>
      <p:ext uri="{BB962C8B-B14F-4D97-AF65-F5344CB8AC3E}">
        <p14:creationId xmlns="" xmlns:p14="http://schemas.microsoft.com/office/powerpoint/2010/main" val="2235577832"/>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pic>
        <p:nvPicPr>
          <p:cNvPr id="2050" name="Picture 2"/>
          <p:cNvPicPr>
            <a:picLocks noChangeAspect="1" noChangeArrowheads="1"/>
          </p:cNvPicPr>
          <p:nvPr/>
        </p:nvPicPr>
        <p:blipFill>
          <a:blip r:embed="rId4" cstate="print"/>
          <a:srcRect/>
          <a:stretch>
            <a:fillRect/>
          </a:stretch>
        </p:blipFill>
        <p:spPr bwMode="auto">
          <a:xfrm>
            <a:off x="311285" y="1828801"/>
            <a:ext cx="11412225" cy="6662272"/>
          </a:xfrm>
          <a:prstGeom prst="rect">
            <a:avLst/>
          </a:prstGeom>
          <a:noFill/>
          <a:ln w="9525">
            <a:noFill/>
            <a:miter lim="800000"/>
            <a:headEnd/>
            <a:tailEnd/>
          </a:ln>
        </p:spPr>
      </p:pic>
      <p:sp>
        <p:nvSpPr>
          <p:cNvPr id="7" name="pole tekstowe 6"/>
          <p:cNvSpPr txBox="1"/>
          <p:nvPr/>
        </p:nvSpPr>
        <p:spPr>
          <a:xfrm>
            <a:off x="1039978" y="622889"/>
            <a:ext cx="10046020"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da-DK" b="1" dirty="0" smtClean="0"/>
              <a:t>Średnie oceny oferty turystycznej województwa w opinii krajowców </a:t>
            </a:r>
            <a:br>
              <a:rPr lang="da-DK" b="1" dirty="0" smtClean="0"/>
            </a:br>
            <a:r>
              <a:rPr lang="da-DK" b="1" dirty="0" smtClean="0"/>
              <a:t>i obcokrajowców odwiedzających  Małopolskę w 2018 roku </a:t>
            </a:r>
            <a:endParaRPr lang="pl-PL" b="1" dirty="0" smtClean="0"/>
          </a:p>
          <a:p>
            <a:pPr marL="0" marR="0" indent="0" algn="ctr" defTabSz="584200" rtl="0" fontAlgn="auto" latinLnBrk="1" hangingPunct="0">
              <a:lnSpc>
                <a:spcPct val="100000"/>
              </a:lnSpc>
              <a:spcBef>
                <a:spcPts val="0"/>
              </a:spcBef>
              <a:spcAft>
                <a:spcPts val="0"/>
              </a:spcAft>
              <a:buClrTx/>
              <a:buSzTx/>
              <a:buFontTx/>
              <a:buNone/>
              <a:tabLst/>
            </a:pPr>
            <a:endParaRPr kumimoji="0" lang="pl-PL" sz="2400" b="0" i="0" u="none" strike="noStrike" cap="none" spc="0" normalizeH="0" baseline="0" dirty="0">
              <a:ln>
                <a:noFill/>
              </a:ln>
              <a:solidFill>
                <a:srgbClr val="414141"/>
              </a:solidFill>
              <a:effectLst/>
              <a:uFillTx/>
              <a:latin typeface="Palatino"/>
              <a:ea typeface="Palatino"/>
              <a:cs typeface="Palatino"/>
              <a:sym typeface="Palatino"/>
            </a:endParaRPr>
          </a:p>
        </p:txBody>
      </p:sp>
    </p:spTree>
    <p:extLst>
      <p:ext uri="{BB962C8B-B14F-4D97-AF65-F5344CB8AC3E}">
        <p14:creationId xmlns="" xmlns:p14="http://schemas.microsoft.com/office/powerpoint/2010/main" val="2235577832"/>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
            <a:ext cx="13004800" cy="9810639"/>
          </a:xfrm>
          <a:prstGeom prst="rect">
            <a:avLst/>
          </a:prstGeom>
        </p:spPr>
      </p:pic>
      <p:grpSp>
        <p:nvGrpSpPr>
          <p:cNvPr id="3" name="Grupa 2"/>
          <p:cNvGrpSpPr/>
          <p:nvPr/>
        </p:nvGrpSpPr>
        <p:grpSpPr>
          <a:xfrm>
            <a:off x="-59093" y="8987438"/>
            <a:ext cx="13122985" cy="934443"/>
            <a:chOff x="-59093" y="8987438"/>
            <a:chExt cx="13122985" cy="934443"/>
          </a:xfrm>
        </p:grpSpPr>
        <p:sp>
          <p:nvSpPr>
            <p:cNvPr id="4" name="Prostokąt 3"/>
            <p:cNvSpPr/>
            <p:nvPr/>
          </p:nvSpPr>
          <p:spPr>
            <a:xfrm>
              <a:off x="-59093" y="9073662"/>
              <a:ext cx="13122985" cy="76200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5" name="Obraz 4"/>
            <p:cNvPicPr>
              <a:picLocks noChangeAspect="1"/>
            </p:cNvPicPr>
            <p:nvPr/>
          </p:nvPicPr>
          <p:blipFill>
            <a:blip r:embed="rId3" cstate="print"/>
            <a:stretch>
              <a:fillRect/>
            </a:stretch>
          </p:blipFill>
          <p:spPr>
            <a:xfrm>
              <a:off x="6098514" y="8987438"/>
              <a:ext cx="2419716" cy="934443"/>
            </a:xfrm>
            <a:prstGeom prst="rect">
              <a:avLst/>
            </a:prstGeom>
          </p:spPr>
        </p:pic>
        <p:pic>
          <p:nvPicPr>
            <p:cNvPr id="6" name="Obraz 5"/>
            <p:cNvPicPr>
              <a:picLocks noChangeAspect="1"/>
            </p:cNvPicPr>
            <p:nvPr/>
          </p:nvPicPr>
          <p:blipFill rotWithShape="1">
            <a:blip r:embed="rId4" cstate="print">
              <a:extLst>
                <a:ext uri="{28A0092B-C50C-407E-A947-70E740481C1C}">
                  <a14:useLocalDpi xmlns="" xmlns:a14="http://schemas.microsoft.com/office/drawing/2010/main" val="0"/>
                </a:ext>
              </a:extLst>
            </a:blip>
            <a:srcRect l="24820" t="43486" r="24418" b="42401"/>
            <a:stretch/>
          </p:blipFill>
          <p:spPr>
            <a:xfrm>
              <a:off x="187571" y="9132276"/>
              <a:ext cx="3280528" cy="644769"/>
            </a:xfrm>
            <a:prstGeom prst="rect">
              <a:avLst/>
            </a:prstGeom>
          </p:spPr>
        </p:pic>
        <p:pic>
          <p:nvPicPr>
            <p:cNvPr id="7" name="Obraz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406554" y="9202574"/>
              <a:ext cx="1371600" cy="481432"/>
            </a:xfrm>
            <a:prstGeom prst="rect">
              <a:avLst/>
            </a:prstGeom>
          </p:spPr>
        </p:pic>
      </p:grpSp>
    </p:spTree>
    <p:extLst>
      <p:ext uri="{BB962C8B-B14F-4D97-AF65-F5344CB8AC3E}">
        <p14:creationId xmlns="" xmlns:p14="http://schemas.microsoft.com/office/powerpoint/2010/main" val="3333424952"/>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p:cNvGrpSpPr/>
          <p:nvPr/>
        </p:nvGrpSpPr>
        <p:grpSpPr>
          <a:xfrm>
            <a:off x="-59093" y="8987438"/>
            <a:ext cx="13122985" cy="934443"/>
            <a:chOff x="-59093" y="8987438"/>
            <a:chExt cx="13122985" cy="934443"/>
          </a:xfrm>
        </p:grpSpPr>
        <p:sp>
          <p:nvSpPr>
            <p:cNvPr id="4" name="Prostokąt 3"/>
            <p:cNvSpPr/>
            <p:nvPr/>
          </p:nvSpPr>
          <p:spPr>
            <a:xfrm>
              <a:off x="-59093" y="9073662"/>
              <a:ext cx="13122985" cy="76200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5" name="Obraz 4"/>
            <p:cNvPicPr>
              <a:picLocks noChangeAspect="1"/>
            </p:cNvPicPr>
            <p:nvPr/>
          </p:nvPicPr>
          <p:blipFill>
            <a:blip r:embed="rId2" cstate="print"/>
            <a:stretch>
              <a:fillRect/>
            </a:stretch>
          </p:blipFill>
          <p:spPr>
            <a:xfrm>
              <a:off x="6098514" y="8987438"/>
              <a:ext cx="2419716" cy="934443"/>
            </a:xfrm>
            <a:prstGeom prst="rect">
              <a:avLst/>
            </a:prstGeom>
          </p:spPr>
        </p:pic>
        <p:pic>
          <p:nvPicPr>
            <p:cNvPr id="6" name="Obraz 5"/>
            <p:cNvPicPr>
              <a:picLocks noChangeAspect="1"/>
            </p:cNvPicPr>
            <p:nvPr/>
          </p:nvPicPr>
          <p:blipFill rotWithShape="1">
            <a:blip r:embed="rId3" cstate="print">
              <a:extLst>
                <a:ext uri="{28A0092B-C50C-407E-A947-70E740481C1C}">
                  <a14:useLocalDpi xmlns="" xmlns:a14="http://schemas.microsoft.com/office/drawing/2010/main" val="0"/>
                </a:ext>
              </a:extLst>
            </a:blip>
            <a:srcRect l="24820" t="43486" r="24418" b="42401"/>
            <a:stretch/>
          </p:blipFill>
          <p:spPr>
            <a:xfrm>
              <a:off x="187571" y="9132276"/>
              <a:ext cx="3280528" cy="644769"/>
            </a:xfrm>
            <a:prstGeom prst="rect">
              <a:avLst/>
            </a:prstGeom>
          </p:spPr>
        </p:pic>
        <p:pic>
          <p:nvPicPr>
            <p:cNvPr id="7" name="Obraz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406554" y="9202574"/>
              <a:ext cx="1371600" cy="481432"/>
            </a:xfrm>
            <a:prstGeom prst="rect">
              <a:avLst/>
            </a:prstGeom>
          </p:spPr>
        </p:pic>
      </p:grpSp>
      <p:sp>
        <p:nvSpPr>
          <p:cNvPr id="8" name="Prostokąt 7"/>
          <p:cNvSpPr/>
          <p:nvPr/>
        </p:nvSpPr>
        <p:spPr>
          <a:xfrm>
            <a:off x="187571" y="2983974"/>
            <a:ext cx="12590583" cy="5078313"/>
          </a:xfrm>
          <a:prstGeom prst="rect">
            <a:avLst/>
          </a:prstGeom>
        </p:spPr>
        <p:txBody>
          <a:bodyPr wrap="square">
            <a:spAutoFit/>
          </a:bodyPr>
          <a:lstStyle/>
          <a:p>
            <a:pPr algn="just"/>
            <a:r>
              <a:rPr lang="pl-PL" sz="3600" b="1" dirty="0" smtClean="0"/>
              <a:t>Obliczając NPS respondentów dzieli się </a:t>
            </a:r>
            <a:br>
              <a:rPr lang="pl-PL" sz="3600" b="1" dirty="0" smtClean="0"/>
            </a:br>
            <a:r>
              <a:rPr lang="pl-PL" sz="3600" b="1" dirty="0" smtClean="0"/>
              <a:t>na trzy grupy: </a:t>
            </a:r>
          </a:p>
          <a:p>
            <a:pPr algn="just"/>
            <a:r>
              <a:rPr lang="pl-PL" sz="3600" b="1" dirty="0" smtClean="0">
                <a:solidFill>
                  <a:srgbClr val="FF0000"/>
                </a:solidFill>
              </a:rPr>
              <a:t>krytyków</a:t>
            </a:r>
            <a:r>
              <a:rPr lang="pl-PL" sz="3600" b="1" dirty="0" smtClean="0"/>
              <a:t> (tych, którzy udzielili odpowiedzi w przedziale od 0 do 6), </a:t>
            </a:r>
          </a:p>
          <a:p>
            <a:pPr algn="just"/>
            <a:r>
              <a:rPr lang="pl-PL" sz="3600" b="1" dirty="0" smtClean="0">
                <a:solidFill>
                  <a:srgbClr val="FF0000"/>
                </a:solidFill>
              </a:rPr>
              <a:t>pasywnych</a:t>
            </a:r>
            <a:r>
              <a:rPr lang="pl-PL" sz="3600" b="1" dirty="0" smtClean="0"/>
              <a:t> (odpowiadających w przedziale 7-8), </a:t>
            </a:r>
            <a:r>
              <a:rPr lang="pl-PL" sz="3600" b="1" dirty="0" smtClean="0">
                <a:solidFill>
                  <a:srgbClr val="FF0000"/>
                </a:solidFill>
              </a:rPr>
              <a:t>promotorów</a:t>
            </a:r>
            <a:r>
              <a:rPr lang="pl-PL" sz="3600" b="1" dirty="0" smtClean="0"/>
              <a:t> (osób, które zadeklarowały chęć do wyrażenia swojej pozytywnej opinii oraz rekomendowania firmy / produktu itd. swoim znajomym w przedziale 9-10). </a:t>
            </a:r>
            <a:endParaRPr lang="pl-PL" sz="3600" b="1" dirty="0" smtClean="0"/>
          </a:p>
        </p:txBody>
      </p:sp>
      <p:sp>
        <p:nvSpPr>
          <p:cNvPr id="9" name="pole tekstowe 8"/>
          <p:cNvSpPr txBox="1"/>
          <p:nvPr/>
        </p:nvSpPr>
        <p:spPr>
          <a:xfrm>
            <a:off x="202103" y="399314"/>
            <a:ext cx="12268757"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pl-PL" sz="3200" b="1" dirty="0" smtClean="0">
                <a:solidFill>
                  <a:schemeClr val="tx1"/>
                </a:solidFill>
                <a:latin typeface="Verdana" pitchFamily="34" charset="0"/>
              </a:rPr>
              <a:t>Wskaźnik NPS (</a:t>
            </a:r>
            <a:r>
              <a:rPr lang="pl-PL" sz="3200" b="1" i="1" dirty="0" smtClean="0">
                <a:solidFill>
                  <a:schemeClr val="tx1"/>
                </a:solidFill>
                <a:latin typeface="Verdana" pitchFamily="34" charset="0"/>
              </a:rPr>
              <a:t>Net </a:t>
            </a:r>
            <a:r>
              <a:rPr lang="pl-PL" sz="3200" b="1" i="1" dirty="0" err="1" smtClean="0">
                <a:solidFill>
                  <a:schemeClr val="tx1"/>
                </a:solidFill>
                <a:latin typeface="Verdana" pitchFamily="34" charset="0"/>
              </a:rPr>
              <a:t>Promoter</a:t>
            </a:r>
            <a:r>
              <a:rPr lang="pl-PL" sz="3200" b="1" i="1" dirty="0" smtClean="0">
                <a:solidFill>
                  <a:schemeClr val="tx1"/>
                </a:solidFill>
                <a:latin typeface="Verdana" pitchFamily="34" charset="0"/>
              </a:rPr>
              <a:t> Score</a:t>
            </a:r>
            <a:r>
              <a:rPr lang="pl-PL" sz="3200" b="1" dirty="0" smtClean="0">
                <a:solidFill>
                  <a:schemeClr val="tx1"/>
                </a:solidFill>
                <a:latin typeface="Verdana" pitchFamily="34" charset="0"/>
              </a:rPr>
              <a:t>) </a:t>
            </a:r>
          </a:p>
          <a:p>
            <a:r>
              <a:rPr lang="pl-PL" sz="3200" b="1" dirty="0" smtClean="0">
                <a:solidFill>
                  <a:schemeClr val="tx1"/>
                </a:solidFill>
                <a:latin typeface="Verdana" pitchFamily="34" charset="0"/>
              </a:rPr>
              <a:t>dla odwiedzających </a:t>
            </a:r>
            <a:r>
              <a:rPr lang="pl-PL" sz="3200" b="1" dirty="0" smtClean="0">
                <a:solidFill>
                  <a:schemeClr val="tx1"/>
                </a:solidFill>
                <a:latin typeface="Verdana" pitchFamily="34" charset="0"/>
              </a:rPr>
              <a:t>MAŁOPOLSKĘ </a:t>
            </a:r>
            <a:r>
              <a:rPr lang="pl-PL" sz="3200" b="1" dirty="0" smtClean="0">
                <a:solidFill>
                  <a:schemeClr val="tx1"/>
                </a:solidFill>
                <a:latin typeface="Verdana" pitchFamily="34" charset="0"/>
              </a:rPr>
              <a:t>w 2018 r.</a:t>
            </a:r>
          </a:p>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dirty="0">
              <a:ln>
                <a:noFill/>
              </a:ln>
              <a:solidFill>
                <a:schemeClr val="tx1"/>
              </a:solidFill>
              <a:effectLst/>
              <a:uFillTx/>
              <a:latin typeface="Palatino"/>
              <a:ea typeface="Palatino"/>
              <a:cs typeface="Palatino"/>
              <a:sym typeface="Palatino"/>
            </a:endParaRPr>
          </a:p>
        </p:txBody>
      </p:sp>
    </p:spTree>
    <p:extLst>
      <p:ext uri="{BB962C8B-B14F-4D97-AF65-F5344CB8AC3E}">
        <p14:creationId xmlns="" xmlns:p14="http://schemas.microsoft.com/office/powerpoint/2010/main" val="333342495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2"/>
          <p:cNvGrpSpPr/>
          <p:nvPr/>
        </p:nvGrpSpPr>
        <p:grpSpPr>
          <a:xfrm>
            <a:off x="-59093" y="8987438"/>
            <a:ext cx="13122985" cy="934443"/>
            <a:chOff x="-59093" y="8987438"/>
            <a:chExt cx="13122985" cy="934443"/>
          </a:xfrm>
        </p:grpSpPr>
        <p:sp>
          <p:nvSpPr>
            <p:cNvPr id="4" name="Prostokąt 3"/>
            <p:cNvSpPr/>
            <p:nvPr/>
          </p:nvSpPr>
          <p:spPr>
            <a:xfrm>
              <a:off x="-59093" y="9073662"/>
              <a:ext cx="13122985" cy="76200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5" name="Obraz 4"/>
            <p:cNvPicPr>
              <a:picLocks noChangeAspect="1"/>
            </p:cNvPicPr>
            <p:nvPr/>
          </p:nvPicPr>
          <p:blipFill>
            <a:blip r:embed="rId2" cstate="print"/>
            <a:stretch>
              <a:fillRect/>
            </a:stretch>
          </p:blipFill>
          <p:spPr>
            <a:xfrm>
              <a:off x="6098514" y="8987438"/>
              <a:ext cx="2419716" cy="934443"/>
            </a:xfrm>
            <a:prstGeom prst="rect">
              <a:avLst/>
            </a:prstGeom>
          </p:spPr>
        </p:pic>
        <p:pic>
          <p:nvPicPr>
            <p:cNvPr id="6" name="Obraz 5"/>
            <p:cNvPicPr>
              <a:picLocks noChangeAspect="1"/>
            </p:cNvPicPr>
            <p:nvPr/>
          </p:nvPicPr>
          <p:blipFill rotWithShape="1">
            <a:blip r:embed="rId3" cstate="print">
              <a:extLst>
                <a:ext uri="{28A0092B-C50C-407E-A947-70E740481C1C}">
                  <a14:useLocalDpi xmlns="" xmlns:a14="http://schemas.microsoft.com/office/drawing/2010/main" val="0"/>
                </a:ext>
              </a:extLst>
            </a:blip>
            <a:srcRect l="24820" t="43486" r="24418" b="42401"/>
            <a:stretch/>
          </p:blipFill>
          <p:spPr>
            <a:xfrm>
              <a:off x="187571" y="9132276"/>
              <a:ext cx="3280528" cy="644769"/>
            </a:xfrm>
            <a:prstGeom prst="rect">
              <a:avLst/>
            </a:prstGeom>
          </p:spPr>
        </p:pic>
        <p:pic>
          <p:nvPicPr>
            <p:cNvPr id="7" name="Obraz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406554" y="9202574"/>
              <a:ext cx="1371600" cy="481432"/>
            </a:xfrm>
            <a:prstGeom prst="rect">
              <a:avLst/>
            </a:prstGeom>
          </p:spPr>
        </p:pic>
      </p:grpSp>
      <p:sp>
        <p:nvSpPr>
          <p:cNvPr id="8" name="Prostokąt 7"/>
          <p:cNvSpPr/>
          <p:nvPr/>
        </p:nvSpPr>
        <p:spPr>
          <a:xfrm>
            <a:off x="187571" y="2983974"/>
            <a:ext cx="12590583" cy="5632311"/>
          </a:xfrm>
          <a:prstGeom prst="rect">
            <a:avLst/>
          </a:prstGeom>
        </p:spPr>
        <p:txBody>
          <a:bodyPr wrap="square">
            <a:spAutoFit/>
          </a:bodyPr>
          <a:lstStyle/>
          <a:p>
            <a:pPr algn="just"/>
            <a:r>
              <a:rPr lang="pl-PL" sz="3600" b="1" dirty="0" smtClean="0"/>
              <a:t>Sam </a:t>
            </a:r>
            <a:r>
              <a:rPr lang="pl-PL" sz="3600" b="1" dirty="0" smtClean="0"/>
              <a:t>wskaźnik NPS jest wynikiem prostego równania </a:t>
            </a:r>
            <a:br>
              <a:rPr lang="pl-PL" sz="3600" b="1" dirty="0" smtClean="0"/>
            </a:br>
            <a:r>
              <a:rPr lang="pl-PL" sz="3600" b="1" dirty="0" smtClean="0"/>
              <a:t>i otrzymuje się go po odjęciu procenta czynnych krytyków od procenta promotorów. </a:t>
            </a:r>
            <a:endParaRPr lang="pl-PL" sz="3600" b="1" dirty="0" smtClean="0"/>
          </a:p>
          <a:p>
            <a:pPr algn="just"/>
            <a:r>
              <a:rPr lang="pl-PL" sz="3600" b="1" dirty="0" smtClean="0"/>
              <a:t>Wynik </a:t>
            </a:r>
            <a:r>
              <a:rPr lang="pl-PL" sz="3600" b="1" dirty="0" smtClean="0"/>
              <a:t>może być ujemny lub dodatni – w przedziale od -100% (kiedy wszyscy respondenci znajdują się w grupie krytyków) do 100</a:t>
            </a:r>
            <a:r>
              <a:rPr lang="pl-PL" sz="3600" b="1" dirty="0" smtClean="0"/>
              <a:t>%</a:t>
            </a:r>
          </a:p>
          <a:p>
            <a:pPr algn="just"/>
            <a:r>
              <a:rPr lang="pl-PL" sz="3600" b="1" dirty="0" smtClean="0"/>
              <a:t>(</a:t>
            </a:r>
            <a:r>
              <a:rPr lang="pl-PL" sz="3600" b="1" dirty="0" smtClean="0"/>
              <a:t>gdy wszyscy respondenci są chętni do polecenia firmy / produktu). Zakłada się, że wskaźnik dodatni świadczy już o dobrych standardach, a przy wyniku </a:t>
            </a:r>
            <a:r>
              <a:rPr lang="pl-PL" sz="3600" b="1" dirty="0" smtClean="0">
                <a:solidFill>
                  <a:srgbClr val="FF0000"/>
                </a:solidFill>
              </a:rPr>
              <a:t>wyższym niż 50% można mówić o sukcesie</a:t>
            </a:r>
            <a:r>
              <a:rPr lang="pl-PL" sz="3600" b="1" dirty="0" smtClean="0"/>
              <a:t>.</a:t>
            </a:r>
          </a:p>
        </p:txBody>
      </p:sp>
      <p:sp>
        <p:nvSpPr>
          <p:cNvPr id="9" name="pole tekstowe 8"/>
          <p:cNvSpPr txBox="1"/>
          <p:nvPr/>
        </p:nvSpPr>
        <p:spPr>
          <a:xfrm>
            <a:off x="202103" y="399314"/>
            <a:ext cx="12268757"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pl-PL" sz="3200" b="1" dirty="0" smtClean="0">
                <a:solidFill>
                  <a:schemeClr val="tx1"/>
                </a:solidFill>
                <a:latin typeface="Verdana" pitchFamily="34" charset="0"/>
              </a:rPr>
              <a:t>Wskaźnik NPS (</a:t>
            </a:r>
            <a:r>
              <a:rPr lang="pl-PL" sz="3200" b="1" i="1" dirty="0" smtClean="0">
                <a:solidFill>
                  <a:schemeClr val="tx1"/>
                </a:solidFill>
                <a:latin typeface="Verdana" pitchFamily="34" charset="0"/>
              </a:rPr>
              <a:t>Net </a:t>
            </a:r>
            <a:r>
              <a:rPr lang="pl-PL" sz="3200" b="1" i="1" dirty="0" err="1" smtClean="0">
                <a:solidFill>
                  <a:schemeClr val="tx1"/>
                </a:solidFill>
                <a:latin typeface="Verdana" pitchFamily="34" charset="0"/>
              </a:rPr>
              <a:t>Promoter</a:t>
            </a:r>
            <a:r>
              <a:rPr lang="pl-PL" sz="3200" b="1" i="1" dirty="0" smtClean="0">
                <a:solidFill>
                  <a:schemeClr val="tx1"/>
                </a:solidFill>
                <a:latin typeface="Verdana" pitchFamily="34" charset="0"/>
              </a:rPr>
              <a:t> Score</a:t>
            </a:r>
            <a:r>
              <a:rPr lang="pl-PL" sz="3200" b="1" dirty="0" smtClean="0">
                <a:solidFill>
                  <a:schemeClr val="tx1"/>
                </a:solidFill>
                <a:latin typeface="Verdana" pitchFamily="34" charset="0"/>
              </a:rPr>
              <a:t>) </a:t>
            </a:r>
          </a:p>
          <a:p>
            <a:r>
              <a:rPr lang="pl-PL" sz="3200" b="1" dirty="0" smtClean="0">
                <a:solidFill>
                  <a:schemeClr val="tx1"/>
                </a:solidFill>
                <a:latin typeface="Verdana" pitchFamily="34" charset="0"/>
              </a:rPr>
              <a:t>dla odwiedzających </a:t>
            </a:r>
            <a:r>
              <a:rPr lang="pl-PL" sz="3200" b="1" dirty="0" smtClean="0">
                <a:solidFill>
                  <a:schemeClr val="tx1"/>
                </a:solidFill>
                <a:latin typeface="Verdana" pitchFamily="34" charset="0"/>
              </a:rPr>
              <a:t>MAŁOPOLSKĘ </a:t>
            </a:r>
            <a:r>
              <a:rPr lang="pl-PL" sz="3200" b="1" dirty="0" smtClean="0">
                <a:solidFill>
                  <a:schemeClr val="tx1"/>
                </a:solidFill>
                <a:latin typeface="Verdana" pitchFamily="34" charset="0"/>
              </a:rPr>
              <a:t>w 2018 r.</a:t>
            </a:r>
          </a:p>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dirty="0">
              <a:ln>
                <a:noFill/>
              </a:ln>
              <a:solidFill>
                <a:schemeClr val="tx1"/>
              </a:solidFill>
              <a:effectLst/>
              <a:uFillTx/>
              <a:latin typeface="Palatino"/>
              <a:ea typeface="Palatino"/>
              <a:cs typeface="Palatino"/>
              <a:sym typeface="Palatino"/>
            </a:endParaRPr>
          </a:p>
        </p:txBody>
      </p:sp>
    </p:spTree>
    <p:extLst>
      <p:ext uri="{BB962C8B-B14F-4D97-AF65-F5344CB8AC3E}">
        <p14:creationId xmlns="" xmlns:p14="http://schemas.microsoft.com/office/powerpoint/2010/main" val="333342495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8000" y="1974362"/>
            <a:ext cx="5676900" cy="2032000"/>
          </a:xfrm>
        </p:spPr>
        <p:txBody>
          <a:bodyPr/>
          <a:lstStyle/>
          <a:p>
            <a:r>
              <a:rPr lang="pl-PL" b="1" dirty="0">
                <a:ln w="1905"/>
                <a:solidFill>
                  <a:schemeClr val="tx1"/>
                </a:solidFill>
              </a:rPr>
              <a:t>Założenia metodyczne</a:t>
            </a:r>
            <a:r>
              <a:rPr lang="pl-PL" b="1" dirty="0">
                <a:solidFill>
                  <a:schemeClr val="tx1"/>
                </a:solidFill>
              </a:rPr>
              <a:t>:</a:t>
            </a:r>
            <a:endParaRPr lang="pl-PL" dirty="0"/>
          </a:p>
        </p:txBody>
      </p:sp>
      <p:sp>
        <p:nvSpPr>
          <p:cNvPr id="3" name="Symbol zastępczy tekstu 2"/>
          <p:cNvSpPr>
            <a:spLocks noGrp="1"/>
          </p:cNvSpPr>
          <p:nvPr>
            <p:ph type="body" idx="1"/>
          </p:nvPr>
        </p:nvSpPr>
        <p:spPr>
          <a:xfrm>
            <a:off x="508000" y="4196862"/>
            <a:ext cx="10990094" cy="4013200"/>
          </a:xfrm>
        </p:spPr>
        <p:txBody>
          <a:bodyPr>
            <a:normAutofit fontScale="92500" lnSpcReduction="20000"/>
          </a:bodyPr>
          <a:lstStyle/>
          <a:p>
            <a:pPr lvl="2">
              <a:buFont typeface="Wingdings" pitchFamily="2" charset="2"/>
              <a:buChar char="Ø"/>
              <a:defRPr/>
            </a:pPr>
            <a:r>
              <a:rPr lang="pl-PL" dirty="0" smtClean="0"/>
              <a:t>  Podstawą </a:t>
            </a:r>
            <a:r>
              <a:rPr lang="pl-PL" dirty="0"/>
              <a:t>analizy były wyniki badań ankietowych zrealizowanych od stycznia do  </a:t>
            </a:r>
            <a:r>
              <a:rPr lang="pl-PL" dirty="0" smtClean="0"/>
              <a:t> 	grudnia </a:t>
            </a:r>
            <a:r>
              <a:rPr lang="pl-PL" dirty="0"/>
              <a:t>2018 r. </a:t>
            </a:r>
            <a:r>
              <a:rPr lang="pl-PL" dirty="0" smtClean="0"/>
              <a:t>wśród </a:t>
            </a:r>
            <a:r>
              <a:rPr lang="pl-PL" dirty="0"/>
              <a:t>odwiedzających Małopolskę w celach turystycznych. </a:t>
            </a:r>
            <a:endParaRPr lang="pl-PL" dirty="0" smtClean="0"/>
          </a:p>
          <a:p>
            <a:pPr>
              <a:defRPr/>
            </a:pPr>
            <a:r>
              <a:rPr lang="pl-PL" dirty="0" smtClean="0"/>
              <a:t> </a:t>
            </a:r>
            <a:endParaRPr lang="pl-PL" dirty="0"/>
          </a:p>
          <a:p>
            <a:pPr lvl="2">
              <a:buFont typeface="Wingdings" pitchFamily="2" charset="2"/>
              <a:buChar char="Ø"/>
              <a:defRPr/>
            </a:pPr>
            <a:r>
              <a:rPr lang="pl-PL" dirty="0" smtClean="0"/>
              <a:t>  Liczebność </a:t>
            </a:r>
            <a:r>
              <a:rPr lang="pl-PL" dirty="0"/>
              <a:t>próby, którą uwzględniono </a:t>
            </a:r>
            <a:r>
              <a:rPr lang="pl-PL" dirty="0" smtClean="0"/>
              <a:t>we </a:t>
            </a:r>
            <a:r>
              <a:rPr lang="pl-PL" dirty="0"/>
              <a:t>wnioskowaniu wyniosła </a:t>
            </a:r>
            <a:r>
              <a:rPr lang="pl-PL" dirty="0">
                <a:solidFill>
                  <a:srgbClr val="FF0000"/>
                </a:solidFill>
              </a:rPr>
              <a:t>n = </a:t>
            </a:r>
            <a:r>
              <a:rPr lang="pl-PL" dirty="0" smtClean="0">
                <a:solidFill>
                  <a:srgbClr val="FF0000"/>
                </a:solidFill>
              </a:rPr>
              <a:t>7000 osób</a:t>
            </a:r>
            <a:r>
              <a:rPr lang="pl-PL" dirty="0"/>
              <a:t>. </a:t>
            </a:r>
            <a:endParaRPr lang="pl-PL" dirty="0" smtClean="0"/>
          </a:p>
          <a:p>
            <a:pPr>
              <a:defRPr/>
            </a:pPr>
            <a:endParaRPr lang="pl-PL" dirty="0"/>
          </a:p>
          <a:p>
            <a:pPr lvl="2">
              <a:buFont typeface="Wingdings" pitchFamily="2" charset="2"/>
              <a:buChar char="Ø"/>
              <a:defRPr/>
            </a:pPr>
            <a:r>
              <a:rPr lang="pl-PL" dirty="0" smtClean="0"/>
              <a:t>  Stosowano </a:t>
            </a:r>
            <a:r>
              <a:rPr lang="pl-PL" dirty="0"/>
              <a:t>kwestionariusze w języku polskim, angielskim, niemieckim, francuskim, </a:t>
            </a:r>
            <a:r>
              <a:rPr lang="pl-PL" dirty="0" smtClean="0"/>
              <a:t>	hiszpańskim</a:t>
            </a:r>
            <a:r>
              <a:rPr lang="pl-PL" dirty="0"/>
              <a:t>, włoskim i rosyjskim</a:t>
            </a:r>
            <a:r>
              <a:rPr lang="pl-PL" b="1" dirty="0" smtClean="0"/>
              <a:t>.</a:t>
            </a:r>
          </a:p>
          <a:p>
            <a:pPr>
              <a:buFont typeface="Wingdings" pitchFamily="2" charset="2"/>
              <a:buChar char="Ø"/>
              <a:defRPr/>
            </a:pPr>
            <a:endParaRPr lang="pl-PL" b="1" dirty="0"/>
          </a:p>
          <a:p>
            <a:pPr lvl="2">
              <a:lnSpc>
                <a:spcPct val="100000"/>
              </a:lnSpc>
              <a:buFont typeface="Wingdings" pitchFamily="2" charset="2"/>
              <a:buChar char="Ø"/>
            </a:pPr>
            <a:r>
              <a:rPr lang="pl-PL" dirty="0" smtClean="0"/>
              <a:t>  Ankietyzacja </a:t>
            </a:r>
            <a:r>
              <a:rPr lang="pl-PL" dirty="0"/>
              <a:t>prowadzona była </a:t>
            </a:r>
            <a:r>
              <a:rPr lang="pl-PL" dirty="0" smtClean="0"/>
              <a:t>w </a:t>
            </a:r>
            <a:r>
              <a:rPr lang="pl-PL" dirty="0"/>
              <a:t>obiektach noclegowych oraz </a:t>
            </a:r>
            <a:r>
              <a:rPr lang="pl-PL" dirty="0" smtClean="0"/>
              <a:t>w </a:t>
            </a:r>
            <a:r>
              <a:rPr lang="pl-PL" dirty="0"/>
              <a:t>strategicznych pod </a:t>
            </a:r>
            <a:r>
              <a:rPr lang="pl-PL" dirty="0" smtClean="0"/>
              <a:t>	względem </a:t>
            </a:r>
            <a:r>
              <a:rPr lang="pl-PL" dirty="0"/>
              <a:t>turystycznym punktach województwa, przez ankieterów </a:t>
            </a:r>
            <a:r>
              <a:rPr lang="pl-PL" dirty="0" smtClean="0"/>
              <a:t>szczegółowo 	przeszkolonych </a:t>
            </a:r>
            <a:r>
              <a:rPr lang="pl-PL" dirty="0"/>
              <a:t>przez MOT </a:t>
            </a:r>
            <a:r>
              <a:rPr lang="pl-PL" dirty="0" smtClean="0"/>
              <a:t>i </a:t>
            </a:r>
            <a:r>
              <a:rPr lang="pl-PL" dirty="0"/>
              <a:t>Zespół przygotowujący raport</a:t>
            </a:r>
            <a:r>
              <a:rPr lang="pl-PL" dirty="0" smtClean="0"/>
              <a:t>.</a:t>
            </a:r>
          </a:p>
          <a:p>
            <a:pPr>
              <a:lnSpc>
                <a:spcPct val="100000"/>
              </a:lnSpc>
            </a:pPr>
            <a:endParaRPr lang="pl-PL" dirty="0"/>
          </a:p>
          <a:p>
            <a:pPr lvl="2">
              <a:lnSpc>
                <a:spcPct val="100000"/>
              </a:lnSpc>
              <a:buFont typeface="Wingdings" pitchFamily="2" charset="2"/>
              <a:buChar char="Ø"/>
            </a:pPr>
            <a:r>
              <a:rPr lang="pl-PL" dirty="0" smtClean="0"/>
              <a:t>  Posiłkowano </a:t>
            </a:r>
            <a:r>
              <a:rPr lang="pl-PL" dirty="0"/>
              <a:t>się także danymi wtórnymi </a:t>
            </a:r>
            <a:r>
              <a:rPr lang="pl-PL" dirty="0" smtClean="0"/>
              <a:t>z </a:t>
            </a:r>
            <a:r>
              <a:rPr lang="pl-PL" dirty="0"/>
              <a:t>Bazy Danych Regionalnych oraz </a:t>
            </a:r>
            <a:r>
              <a:rPr lang="pl-PL" dirty="0" smtClean="0"/>
              <a:t>	komunikatów</a:t>
            </a:r>
            <a:r>
              <a:rPr lang="pl-PL" dirty="0"/>
              <a:t>, biuletynów, publikacji elektronicznych dostępnych w witrynie </a:t>
            </a:r>
            <a:br>
              <a:rPr lang="pl-PL" dirty="0"/>
            </a:br>
            <a:r>
              <a:rPr lang="pl-PL" dirty="0" smtClean="0"/>
              <a:t>	i </a:t>
            </a:r>
            <a:r>
              <a:rPr lang="pl-PL" dirty="0"/>
              <a:t>udostępnionych przez GUS.</a:t>
            </a:r>
          </a:p>
          <a:p>
            <a:pPr>
              <a:buFont typeface="Wingdings" pitchFamily="2" charset="2"/>
              <a:buChar char="Ø"/>
              <a:defRPr/>
            </a:pPr>
            <a:endParaRPr lang="pl-PL" b="1" dirty="0"/>
          </a:p>
          <a:p>
            <a:endParaRPr lang="pl-PL" dirty="0"/>
          </a:p>
        </p:txBody>
      </p:sp>
      <p:pic>
        <p:nvPicPr>
          <p:cNvPr id="5" name="Obraz 4"/>
          <p:cNvPicPr>
            <a:picLocks noChangeAspect="1"/>
          </p:cNvPicPr>
          <p:nvPr/>
        </p:nvPicPr>
        <p:blipFill>
          <a:blip r:embed="rId2"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extLst>
      <p:ext uri="{BB962C8B-B14F-4D97-AF65-F5344CB8AC3E}">
        <p14:creationId xmlns="" xmlns:p14="http://schemas.microsoft.com/office/powerpoint/2010/main" val="1067360815"/>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8674" y="-1"/>
            <a:ext cx="13115670" cy="9894277"/>
          </a:xfrm>
          <a:prstGeom prst="rect">
            <a:avLst/>
          </a:prstGeom>
        </p:spPr>
      </p:pic>
      <p:pic>
        <p:nvPicPr>
          <p:cNvPr id="5" name="Obraz 4"/>
          <p:cNvPicPr>
            <a:picLocks noChangeAspect="1"/>
          </p:cNvPicPr>
          <p:nvPr/>
        </p:nvPicPr>
        <p:blipFill>
          <a:blip r:embed="rId3"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
        <p:nvSpPr>
          <p:cNvPr id="7" name="pole tekstowe 6"/>
          <p:cNvSpPr txBox="1"/>
          <p:nvPr/>
        </p:nvSpPr>
        <p:spPr>
          <a:xfrm>
            <a:off x="6729728" y="1109269"/>
            <a:ext cx="3335850"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pl-PL" sz="2400" b="0" i="0" u="none" strike="noStrike" cap="none" spc="0" normalizeH="0" baseline="0" dirty="0" smtClean="0">
                <a:ln>
                  <a:noFill/>
                </a:ln>
                <a:solidFill>
                  <a:srgbClr val="414141"/>
                </a:solidFill>
                <a:effectLst/>
                <a:uFillTx/>
                <a:latin typeface="Palatino"/>
                <a:ea typeface="Palatino"/>
                <a:cs typeface="Palatino"/>
                <a:sym typeface="Palatino"/>
              </a:rPr>
              <a:t>NPS ogółem 		</a:t>
            </a:r>
            <a:r>
              <a:rPr kumimoji="0" lang="pl-PL" sz="2400" b="1" i="0" u="none" strike="noStrike" cap="none" spc="0" normalizeH="0" baseline="0" dirty="0" smtClean="0">
                <a:ln>
                  <a:noFill/>
                </a:ln>
                <a:solidFill>
                  <a:srgbClr val="414141"/>
                </a:solidFill>
                <a:effectLst/>
                <a:uFillTx/>
                <a:latin typeface="Palatino"/>
                <a:ea typeface="Palatino"/>
                <a:cs typeface="Palatino"/>
                <a:sym typeface="Palatino"/>
              </a:rPr>
              <a:t>55,5%</a:t>
            </a:r>
          </a:p>
          <a:p>
            <a:pPr marL="0" marR="0" indent="0" algn="just" defTabSz="584200" rtl="0" fontAlgn="auto" latinLnBrk="1" hangingPunct="0">
              <a:lnSpc>
                <a:spcPct val="100000"/>
              </a:lnSpc>
              <a:spcBef>
                <a:spcPts val="0"/>
              </a:spcBef>
              <a:spcAft>
                <a:spcPts val="0"/>
              </a:spcAft>
              <a:buClrTx/>
              <a:buSzTx/>
              <a:buFontTx/>
              <a:buNone/>
              <a:tabLst/>
            </a:pPr>
            <a:r>
              <a:rPr lang="pl-PL" dirty="0" smtClean="0"/>
              <a:t>NPS Kraj 		57,8%</a:t>
            </a:r>
          </a:p>
          <a:p>
            <a:pPr marL="0" marR="0" indent="0" algn="just" defTabSz="584200" rtl="0" fontAlgn="auto" latinLnBrk="1" hangingPunct="0">
              <a:lnSpc>
                <a:spcPct val="100000"/>
              </a:lnSpc>
              <a:spcBef>
                <a:spcPts val="0"/>
              </a:spcBef>
              <a:spcAft>
                <a:spcPts val="0"/>
              </a:spcAft>
              <a:buClrTx/>
              <a:buSzTx/>
              <a:buFontTx/>
              <a:buNone/>
              <a:tabLst/>
            </a:pPr>
            <a:r>
              <a:rPr kumimoji="0" lang="pl-PL" sz="2400" b="0" i="0" u="none" strike="noStrike" cap="none" spc="0" normalizeH="0" baseline="0" dirty="0" smtClean="0">
                <a:ln>
                  <a:noFill/>
                </a:ln>
                <a:solidFill>
                  <a:srgbClr val="414141"/>
                </a:solidFill>
                <a:effectLst/>
                <a:uFillTx/>
                <a:latin typeface="Palatino"/>
                <a:ea typeface="Palatino"/>
                <a:cs typeface="Palatino"/>
                <a:sym typeface="Palatino"/>
              </a:rPr>
              <a:t>NPS Zagr. 		47,6</a:t>
            </a:r>
            <a:endParaRPr kumimoji="0" lang="pl-PL" sz="2400" b="0" i="0" u="none" strike="noStrike" cap="none" spc="0" normalizeH="0" baseline="0" dirty="0">
              <a:ln>
                <a:noFill/>
              </a:ln>
              <a:solidFill>
                <a:srgbClr val="414141"/>
              </a:solidFill>
              <a:effectLst/>
              <a:uFillTx/>
              <a:latin typeface="Palatino"/>
              <a:ea typeface="Palatino"/>
              <a:cs typeface="Palatino"/>
              <a:sym typeface="Palatino"/>
            </a:endParaRPr>
          </a:p>
        </p:txBody>
      </p:sp>
    </p:spTree>
    <p:extLst>
      <p:ext uri="{BB962C8B-B14F-4D97-AF65-F5344CB8AC3E}">
        <p14:creationId xmlns="" xmlns:p14="http://schemas.microsoft.com/office/powerpoint/2010/main" val="4102524101"/>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graphicFrame>
        <p:nvGraphicFramePr>
          <p:cNvPr id="10" name="Wykres 9"/>
          <p:cNvGraphicFramePr>
            <a:graphicFrameLocks/>
          </p:cNvGraphicFramePr>
          <p:nvPr/>
        </p:nvGraphicFramePr>
        <p:xfrm>
          <a:off x="333828" y="2293005"/>
          <a:ext cx="11309089" cy="54891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41025241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7" dur="500"/>
                                        <p:tgtEl>
                                          <p:spTgt spid="10">
                                            <p:graphicEl>
                                              <a:chart seriesIdx="-3" categoryIdx="-3" bldStep="gridLegen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category"/>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graphicFrame>
        <p:nvGraphicFramePr>
          <p:cNvPr id="7" name="Wykres 6"/>
          <p:cNvGraphicFramePr/>
          <p:nvPr/>
        </p:nvGraphicFramePr>
        <p:xfrm>
          <a:off x="333828" y="1469037"/>
          <a:ext cx="11242087" cy="6831908"/>
        </p:xfrm>
        <a:graphic>
          <a:graphicData uri="http://schemas.openxmlformats.org/drawingml/2006/chart">
            <c:chart xmlns:c="http://schemas.openxmlformats.org/drawingml/2006/chart" xmlns:r="http://schemas.openxmlformats.org/officeDocument/2006/relationships" r:id="rId4"/>
          </a:graphicData>
        </a:graphic>
      </p:graphicFrame>
      <p:sp>
        <p:nvSpPr>
          <p:cNvPr id="8" name="pole tekstowe 7"/>
          <p:cNvSpPr txBox="1"/>
          <p:nvPr/>
        </p:nvSpPr>
        <p:spPr>
          <a:xfrm>
            <a:off x="2216166" y="627780"/>
            <a:ext cx="7187865"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pl-PL" b="1" dirty="0" smtClean="0">
                <a:solidFill>
                  <a:srgbClr val="FF0000"/>
                </a:solidFill>
                <a:latin typeface="Verdana" pitchFamily="34" charset="0"/>
              </a:rPr>
              <a:t>Wskaźnik NFS (</a:t>
            </a:r>
            <a:r>
              <a:rPr lang="pl-PL" b="1" i="1" dirty="0" smtClean="0">
                <a:solidFill>
                  <a:srgbClr val="FF0000"/>
                </a:solidFill>
                <a:latin typeface="Verdana" pitchFamily="34" charset="0"/>
              </a:rPr>
              <a:t>Net Fear Score</a:t>
            </a:r>
            <a:r>
              <a:rPr lang="pl-PL" b="1" dirty="0" smtClean="0">
                <a:solidFill>
                  <a:srgbClr val="FF0000"/>
                </a:solidFill>
                <a:latin typeface="Verdana" pitchFamily="34" charset="0"/>
              </a:rPr>
              <a:t>) </a:t>
            </a:r>
          </a:p>
          <a:p>
            <a:r>
              <a:rPr lang="pl-PL" b="1" dirty="0" smtClean="0">
                <a:solidFill>
                  <a:srgbClr val="FF0000"/>
                </a:solidFill>
                <a:latin typeface="Verdana" pitchFamily="34" charset="0"/>
              </a:rPr>
              <a:t>dla odwiedzających Małopolskę w 2018 </a:t>
            </a:r>
            <a:r>
              <a:rPr lang="pl-PL" b="1" dirty="0" err="1" smtClean="0">
                <a:solidFill>
                  <a:srgbClr val="FF0000"/>
                </a:solidFill>
                <a:latin typeface="Verdana" pitchFamily="34" charset="0"/>
              </a:rPr>
              <a:t>r</a:t>
            </a:r>
            <a:endParaRPr kumimoji="0" lang="pl-PL" sz="2400" b="0" i="0" u="none" strike="noStrike" cap="none" spc="0" normalizeH="0" baseline="0" dirty="0">
              <a:ln>
                <a:noFill/>
              </a:ln>
              <a:solidFill>
                <a:srgbClr val="414141"/>
              </a:solidFill>
              <a:effectLst/>
              <a:uFillTx/>
              <a:latin typeface="Palatino"/>
              <a:ea typeface="Palatino"/>
              <a:cs typeface="Palatino"/>
              <a:sym typeface="Palatino"/>
            </a:endParaRPr>
          </a:p>
        </p:txBody>
      </p:sp>
      <p:sp>
        <p:nvSpPr>
          <p:cNvPr id="9" name="Nawias klamrowy otwierający 8"/>
          <p:cNvSpPr/>
          <p:nvPr/>
        </p:nvSpPr>
        <p:spPr>
          <a:xfrm rot="16200000">
            <a:off x="1945541" y="6595360"/>
            <a:ext cx="816142" cy="1596304"/>
          </a:xfrm>
          <a:prstGeom prst="leftBrace">
            <a:avLst>
              <a:gd name="adj1" fmla="val 8333"/>
              <a:gd name="adj2" fmla="val 48781"/>
            </a:avLst>
          </a:prstGeom>
          <a:noFill/>
          <a:ln w="38100" cap="flat">
            <a:solidFill>
              <a:srgbClr val="41414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pl-PL" sz="1800" b="0" i="0" u="none" strike="noStrike" cap="none" spc="0" normalizeH="0" baseline="0">
              <a:ln>
                <a:noFill/>
              </a:ln>
              <a:solidFill>
                <a:srgbClr val="000000"/>
              </a:solidFill>
              <a:effectLst/>
              <a:uFillTx/>
            </a:endParaRPr>
          </a:p>
        </p:txBody>
      </p:sp>
      <p:sp>
        <p:nvSpPr>
          <p:cNvPr id="11" name="Nawias klamrowy otwierający 10"/>
          <p:cNvSpPr/>
          <p:nvPr/>
        </p:nvSpPr>
        <p:spPr>
          <a:xfrm rot="16200000">
            <a:off x="4133128" y="6000836"/>
            <a:ext cx="819383" cy="2782110"/>
          </a:xfrm>
          <a:prstGeom prst="leftBrace">
            <a:avLst/>
          </a:prstGeom>
          <a:noFill/>
          <a:ln w="38100" cap="flat">
            <a:solidFill>
              <a:srgbClr val="41414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pl-PL" sz="1800" b="0" i="0" u="none" strike="noStrike" cap="none" spc="0" normalizeH="0" baseline="0">
              <a:ln>
                <a:noFill/>
              </a:ln>
              <a:solidFill>
                <a:srgbClr val="000000"/>
              </a:solidFill>
              <a:effectLst/>
              <a:uFillTx/>
            </a:endParaRPr>
          </a:p>
        </p:txBody>
      </p:sp>
      <p:sp>
        <p:nvSpPr>
          <p:cNvPr id="12" name="Nawias klamrowy otwierający 11"/>
          <p:cNvSpPr/>
          <p:nvPr/>
        </p:nvSpPr>
        <p:spPr>
          <a:xfrm rot="16200000">
            <a:off x="8217126" y="4715163"/>
            <a:ext cx="803167" cy="5369667"/>
          </a:xfrm>
          <a:prstGeom prst="leftBrace">
            <a:avLst>
              <a:gd name="adj1" fmla="val 8333"/>
              <a:gd name="adj2" fmla="val 49650"/>
            </a:avLst>
          </a:prstGeom>
          <a:noFill/>
          <a:ln w="38100" cap="flat">
            <a:solidFill>
              <a:srgbClr val="41414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pl-PL" sz="1800" b="0" i="0" u="none" strike="noStrike" cap="none" spc="0" normalizeH="0" baseline="0">
              <a:ln>
                <a:noFill/>
              </a:ln>
              <a:solidFill>
                <a:srgbClr val="000000"/>
              </a:solidFill>
              <a:effectLst/>
              <a:uFillTx/>
            </a:endParaRPr>
          </a:p>
        </p:txBody>
      </p:sp>
    </p:spTree>
    <p:extLst>
      <p:ext uri="{BB962C8B-B14F-4D97-AF65-F5344CB8AC3E}">
        <p14:creationId xmlns="" xmlns:p14="http://schemas.microsoft.com/office/powerpoint/2010/main" val="4102524101"/>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316523" y="618267"/>
            <a:ext cx="12016154" cy="8125301"/>
          </a:xfrm>
          <a:prstGeom prst="rect">
            <a:avLst/>
          </a:prstGeom>
        </p:spPr>
        <p:txBody>
          <a:bodyPr wrap="square">
            <a:spAutoFit/>
          </a:bodyPr>
          <a:lstStyle/>
          <a:p>
            <a:r>
              <a:rPr lang="pl-PL" sz="1800" dirty="0">
                <a:latin typeface="Roboto" panose="02000000000000000000" pitchFamily="2" charset="0"/>
                <a:ea typeface="Roboto" panose="02000000000000000000" pitchFamily="2" charset="0"/>
              </a:rPr>
              <a:t>Badania zrealizowane przez </a:t>
            </a:r>
          </a:p>
          <a:p>
            <a:r>
              <a:rPr lang="pl-PL" sz="1800" dirty="0">
                <a:latin typeface="Roboto" panose="02000000000000000000" pitchFamily="2" charset="0"/>
                <a:ea typeface="Roboto" panose="02000000000000000000" pitchFamily="2" charset="0"/>
              </a:rPr>
              <a:t>Małopolską Organizację Turystyczną </a:t>
            </a:r>
          </a:p>
          <a:p>
            <a:r>
              <a:rPr lang="pl-PL" sz="1800" dirty="0">
                <a:latin typeface="Roboto" panose="02000000000000000000" pitchFamily="2" charset="0"/>
                <a:ea typeface="Roboto" panose="02000000000000000000" pitchFamily="2" charset="0"/>
              </a:rPr>
              <a:t>dla Urzędu Marszałkowskiego Województwa Małopolskiego,</a:t>
            </a:r>
          </a:p>
          <a:p>
            <a:r>
              <a:rPr lang="pl-PL" sz="1800" dirty="0">
                <a:latin typeface="Roboto" panose="02000000000000000000" pitchFamily="2" charset="0"/>
                <a:ea typeface="Roboto" panose="02000000000000000000" pitchFamily="2" charset="0"/>
              </a:rPr>
              <a:t>Departament Turystyki i Sportu  </a:t>
            </a:r>
          </a:p>
          <a:p>
            <a:endParaRPr lang="pl-PL" sz="1800" dirty="0">
              <a:latin typeface="Roboto" panose="02000000000000000000" pitchFamily="2" charset="0"/>
              <a:ea typeface="Roboto" panose="02000000000000000000" pitchFamily="2" charset="0"/>
            </a:endParaRPr>
          </a:p>
          <a:p>
            <a:r>
              <a:rPr lang="pl-PL" sz="1800" dirty="0">
                <a:latin typeface="Roboto" panose="02000000000000000000" pitchFamily="2" charset="0"/>
                <a:ea typeface="Roboto" panose="02000000000000000000" pitchFamily="2" charset="0"/>
              </a:rPr>
              <a:t>Koncepcja badawcza, metodyka badań, </a:t>
            </a:r>
          </a:p>
          <a:p>
            <a:r>
              <a:rPr lang="pl-PL" sz="1800" dirty="0">
                <a:latin typeface="Roboto" panose="02000000000000000000" pitchFamily="2" charset="0"/>
                <a:ea typeface="Roboto" panose="02000000000000000000" pitchFamily="2" charset="0"/>
              </a:rPr>
              <a:t>analiza, opracowanie wyników: </a:t>
            </a:r>
          </a:p>
          <a:p>
            <a:r>
              <a:rPr lang="pl-PL" sz="1800" dirty="0">
                <a:latin typeface="Roboto" panose="02000000000000000000" pitchFamily="2" charset="0"/>
                <a:ea typeface="Roboto" panose="02000000000000000000" pitchFamily="2" charset="0"/>
              </a:rPr>
              <a:t>dr Krzysztof Borkowski </a:t>
            </a:r>
            <a:r>
              <a:rPr lang="pl-PL" sz="1800" dirty="0" err="1">
                <a:latin typeface="Roboto" panose="02000000000000000000" pitchFamily="2" charset="0"/>
                <a:ea typeface="Roboto" panose="02000000000000000000" pitchFamily="2" charset="0"/>
              </a:rPr>
              <a:t>PhDr</a:t>
            </a:r>
            <a:r>
              <a:rPr lang="pl-PL" sz="1800" dirty="0">
                <a:latin typeface="Roboto" panose="02000000000000000000" pitchFamily="2" charset="0"/>
                <a:ea typeface="Roboto" panose="02000000000000000000" pitchFamily="2" charset="0"/>
              </a:rPr>
              <a:t> - red. nauk. Kierownik projektu</a:t>
            </a:r>
          </a:p>
          <a:p>
            <a:r>
              <a:rPr lang="pl-PL" sz="1800" dirty="0">
                <a:latin typeface="Roboto" panose="02000000000000000000" pitchFamily="2" charset="0"/>
                <a:ea typeface="Roboto" panose="02000000000000000000" pitchFamily="2" charset="0"/>
              </a:rPr>
              <a:t>prof. dr hab. Tadeusz Grabiński</a:t>
            </a:r>
          </a:p>
          <a:p>
            <a:r>
              <a:rPr lang="pl-PL" sz="1800" dirty="0">
                <a:latin typeface="Roboto" panose="02000000000000000000" pitchFamily="2" charset="0"/>
                <a:ea typeface="Roboto" panose="02000000000000000000" pitchFamily="2" charset="0"/>
              </a:rPr>
              <a:t>prof. UEK dr hab. Renata Seweryn</a:t>
            </a:r>
          </a:p>
          <a:p>
            <a:r>
              <a:rPr lang="pl-PL" sz="1800" dirty="0">
                <a:latin typeface="Roboto" panose="02000000000000000000" pitchFamily="2" charset="0"/>
                <a:ea typeface="Roboto" panose="02000000000000000000" pitchFamily="2" charset="0"/>
              </a:rPr>
              <a:t>dr hab. Lucyna Rotter</a:t>
            </a:r>
          </a:p>
          <a:p>
            <a:r>
              <a:rPr lang="pl-PL" sz="1800" dirty="0">
                <a:latin typeface="Roboto" panose="02000000000000000000" pitchFamily="2" charset="0"/>
                <a:ea typeface="Roboto" panose="02000000000000000000" pitchFamily="2" charset="0"/>
              </a:rPr>
              <a:t>mgr Leszek Mazanek</a:t>
            </a:r>
          </a:p>
          <a:p>
            <a:r>
              <a:rPr lang="pl-PL" sz="1800" dirty="0">
                <a:latin typeface="Roboto" panose="02000000000000000000" pitchFamily="2" charset="0"/>
                <a:ea typeface="Roboto" panose="02000000000000000000" pitchFamily="2" charset="0"/>
              </a:rPr>
              <a:t>dr Ewa Grabińska</a:t>
            </a:r>
          </a:p>
          <a:p>
            <a:r>
              <a:rPr lang="pl-PL" sz="1800" dirty="0">
                <a:latin typeface="Roboto" panose="02000000000000000000" pitchFamily="2" charset="0"/>
                <a:ea typeface="Roboto" panose="02000000000000000000" pitchFamily="2" charset="0"/>
              </a:rPr>
              <a:t>dr Bożena </a:t>
            </a:r>
            <a:r>
              <a:rPr lang="pl-PL" sz="1800" dirty="0" err="1">
                <a:latin typeface="Roboto" panose="02000000000000000000" pitchFamily="2" charset="0"/>
                <a:ea typeface="Roboto" panose="02000000000000000000" pitchFamily="2" charset="0"/>
              </a:rPr>
              <a:t>Alejziak</a:t>
            </a:r>
            <a:endParaRPr lang="pl-PL" sz="1800" dirty="0">
              <a:latin typeface="Roboto" panose="02000000000000000000" pitchFamily="2" charset="0"/>
              <a:ea typeface="Roboto" panose="02000000000000000000" pitchFamily="2" charset="0"/>
            </a:endParaRPr>
          </a:p>
          <a:p>
            <a:endParaRPr lang="pl-PL" sz="1800" dirty="0">
              <a:latin typeface="Roboto" panose="02000000000000000000" pitchFamily="2" charset="0"/>
              <a:ea typeface="Roboto" panose="02000000000000000000" pitchFamily="2" charset="0"/>
            </a:endParaRPr>
          </a:p>
          <a:p>
            <a:r>
              <a:rPr lang="pl-PL" sz="1800" dirty="0" smtClean="0">
                <a:latin typeface="Roboto" panose="02000000000000000000" pitchFamily="2" charset="0"/>
                <a:ea typeface="Roboto" panose="02000000000000000000" pitchFamily="2" charset="0"/>
              </a:rPr>
              <a:t>koordynator </a:t>
            </a:r>
            <a:r>
              <a:rPr lang="pl-PL" sz="1800" dirty="0">
                <a:latin typeface="Roboto" panose="02000000000000000000" pitchFamily="2" charset="0"/>
                <a:ea typeface="Roboto" panose="02000000000000000000" pitchFamily="2" charset="0"/>
              </a:rPr>
              <a:t>z ramienia MOT: </a:t>
            </a:r>
          </a:p>
          <a:p>
            <a:r>
              <a:rPr lang="pl-PL" sz="1800" dirty="0">
                <a:latin typeface="Roboto" panose="02000000000000000000" pitchFamily="2" charset="0"/>
                <a:ea typeface="Roboto" panose="02000000000000000000" pitchFamily="2" charset="0"/>
              </a:rPr>
              <a:t>Agnieszka Bratek</a:t>
            </a:r>
          </a:p>
          <a:p>
            <a:r>
              <a:rPr lang="pl-PL" sz="1800" dirty="0">
                <a:latin typeface="Roboto" panose="02000000000000000000" pitchFamily="2" charset="0"/>
                <a:ea typeface="Roboto" panose="02000000000000000000" pitchFamily="2" charset="0"/>
              </a:rPr>
              <a:t>Koordynator badań terenowych:</a:t>
            </a:r>
          </a:p>
          <a:p>
            <a:r>
              <a:rPr lang="pl-PL" sz="1800" dirty="0">
                <a:latin typeface="Roboto" panose="02000000000000000000" pitchFamily="2" charset="0"/>
                <a:ea typeface="Roboto" panose="02000000000000000000" pitchFamily="2" charset="0"/>
              </a:rPr>
              <a:t>Katarzyna </a:t>
            </a:r>
            <a:r>
              <a:rPr lang="pl-PL" sz="1800" dirty="0" err="1">
                <a:latin typeface="Roboto" panose="02000000000000000000" pitchFamily="2" charset="0"/>
                <a:ea typeface="Roboto" panose="02000000000000000000" pitchFamily="2" charset="0"/>
              </a:rPr>
              <a:t>Halz</a:t>
            </a:r>
            <a:r>
              <a:rPr lang="pl-PL" sz="1800" dirty="0">
                <a:latin typeface="Roboto" panose="02000000000000000000" pitchFamily="2" charset="0"/>
                <a:ea typeface="Roboto" panose="02000000000000000000" pitchFamily="2" charset="0"/>
              </a:rPr>
              <a:t> </a:t>
            </a:r>
          </a:p>
          <a:p>
            <a:r>
              <a:rPr lang="pl-PL" sz="1800" dirty="0">
                <a:latin typeface="Roboto" panose="02000000000000000000" pitchFamily="2" charset="0"/>
                <a:ea typeface="Roboto" panose="02000000000000000000" pitchFamily="2" charset="0"/>
              </a:rPr>
              <a:t> Opracowanie graficzne: </a:t>
            </a:r>
          </a:p>
          <a:p>
            <a:r>
              <a:rPr lang="pl-PL" sz="1800" dirty="0">
                <a:latin typeface="Roboto" panose="02000000000000000000" pitchFamily="2" charset="0"/>
                <a:ea typeface="Roboto" panose="02000000000000000000" pitchFamily="2" charset="0"/>
              </a:rPr>
              <a:t>Kinga Synowska </a:t>
            </a:r>
          </a:p>
          <a:p>
            <a:r>
              <a:rPr lang="pl-PL" sz="1800" dirty="0">
                <a:latin typeface="Roboto" panose="02000000000000000000" pitchFamily="2" charset="0"/>
                <a:ea typeface="Roboto" panose="02000000000000000000" pitchFamily="2" charset="0"/>
              </a:rPr>
              <a:t>zdjęcia: archiwum MOT</a:t>
            </a:r>
          </a:p>
          <a:p>
            <a:endParaRPr lang="pl-PL" sz="1800" dirty="0">
              <a:latin typeface="Roboto" panose="02000000000000000000" pitchFamily="2" charset="0"/>
              <a:ea typeface="Roboto" panose="02000000000000000000" pitchFamily="2" charset="0"/>
            </a:endParaRPr>
          </a:p>
          <a:p>
            <a:endParaRPr lang="pl-PL" sz="1800" dirty="0">
              <a:latin typeface="Roboto" panose="02000000000000000000" pitchFamily="2" charset="0"/>
              <a:ea typeface="Roboto" panose="02000000000000000000" pitchFamily="2" charset="0"/>
            </a:endParaRPr>
          </a:p>
          <a:p>
            <a:endParaRPr lang="pl-PL" sz="1800" dirty="0">
              <a:latin typeface="Roboto" panose="02000000000000000000" pitchFamily="2" charset="0"/>
              <a:ea typeface="Roboto" panose="02000000000000000000" pitchFamily="2" charset="0"/>
            </a:endParaRPr>
          </a:p>
          <a:p>
            <a:endParaRPr lang="pl-PL" sz="1800" dirty="0">
              <a:latin typeface="Roboto" panose="02000000000000000000" pitchFamily="2" charset="0"/>
              <a:ea typeface="Roboto" panose="02000000000000000000" pitchFamily="2" charset="0"/>
            </a:endParaRPr>
          </a:p>
          <a:p>
            <a:r>
              <a:rPr lang="pl-PL" sz="1800" dirty="0">
                <a:latin typeface="Roboto" panose="02000000000000000000" pitchFamily="2" charset="0"/>
                <a:ea typeface="Roboto" panose="02000000000000000000" pitchFamily="2" charset="0"/>
              </a:rPr>
              <a:t>Projekt sfinansowano z budżetu Województwa Małopolskiego</a:t>
            </a:r>
          </a:p>
          <a:p>
            <a:endParaRPr lang="pl-PL" sz="1800" dirty="0">
              <a:latin typeface="Roboto" panose="02000000000000000000" pitchFamily="2" charset="0"/>
              <a:ea typeface="Roboto" panose="02000000000000000000" pitchFamily="2" charset="0"/>
            </a:endParaRPr>
          </a:p>
          <a:p>
            <a:endParaRPr lang="pl-PL" sz="1800" dirty="0">
              <a:latin typeface="Roboto" panose="02000000000000000000" pitchFamily="2" charset="0"/>
              <a:ea typeface="Roboto" panose="02000000000000000000" pitchFamily="2" charset="0"/>
            </a:endParaRPr>
          </a:p>
        </p:txBody>
      </p:sp>
      <p:pic>
        <p:nvPicPr>
          <p:cNvPr id="5" name="Obraz 4"/>
          <p:cNvPicPr>
            <a:picLocks noChangeAspect="1"/>
          </p:cNvPicPr>
          <p:nvPr/>
        </p:nvPicPr>
        <p:blipFill>
          <a:blip r:embed="rId2"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extLst>
      <p:ext uri="{BB962C8B-B14F-4D97-AF65-F5344CB8AC3E}">
        <p14:creationId xmlns="" xmlns:p14="http://schemas.microsoft.com/office/powerpoint/2010/main" val="1812164250"/>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
        <p:nvSpPr>
          <p:cNvPr id="7" name="Prostokąt 6"/>
          <p:cNvSpPr/>
          <p:nvPr/>
        </p:nvSpPr>
        <p:spPr>
          <a:xfrm>
            <a:off x="3251200" y="2924670"/>
            <a:ext cx="6502400" cy="4524315"/>
          </a:xfrm>
          <a:prstGeom prst="rect">
            <a:avLst/>
          </a:prstGeom>
        </p:spPr>
        <p:txBody>
          <a:bodyPr>
            <a:spAutoFit/>
          </a:bodyPr>
          <a:lstStyle/>
          <a:p>
            <a:r>
              <a:rPr lang="pl-PL" altLang="pl-PL" sz="4800" b="1" dirty="0" smtClean="0">
                <a:solidFill>
                  <a:schemeClr val="tx1"/>
                </a:solidFill>
              </a:rPr>
              <a:t>Dziękuję </a:t>
            </a:r>
            <a:br>
              <a:rPr lang="pl-PL" altLang="pl-PL" sz="4800" b="1" dirty="0" smtClean="0">
                <a:solidFill>
                  <a:schemeClr val="tx1"/>
                </a:solidFill>
              </a:rPr>
            </a:br>
            <a:r>
              <a:rPr lang="pl-PL" altLang="pl-PL" sz="4800" b="1" dirty="0" smtClean="0">
                <a:solidFill>
                  <a:schemeClr val="tx1"/>
                </a:solidFill>
              </a:rPr>
              <a:t>za uwagę!</a:t>
            </a:r>
          </a:p>
          <a:p>
            <a:r>
              <a:rPr lang="pl-PL" altLang="pl-PL" sz="4800" b="1" dirty="0" smtClean="0">
                <a:solidFill>
                  <a:schemeClr val="tx1"/>
                </a:solidFill>
              </a:rPr>
              <a:t>Krzysztof </a:t>
            </a:r>
            <a:r>
              <a:rPr lang="pl-PL" altLang="pl-PL" sz="4800" b="1" dirty="0" smtClean="0">
                <a:solidFill>
                  <a:schemeClr val="tx1"/>
                </a:solidFill>
              </a:rPr>
              <a:t>Borkowski</a:t>
            </a:r>
          </a:p>
          <a:p>
            <a:endParaRPr lang="pl-PL" altLang="pl-PL" sz="4800" b="1" dirty="0" smtClean="0">
              <a:solidFill>
                <a:schemeClr val="tx1"/>
              </a:solidFill>
            </a:endParaRPr>
          </a:p>
          <a:p>
            <a:r>
              <a:rPr lang="pl-PL" altLang="pl-PL" sz="4800" b="1" dirty="0" smtClean="0">
                <a:solidFill>
                  <a:schemeClr val="tx1"/>
                </a:solidFill>
              </a:rPr>
              <a:t/>
            </a:r>
            <a:br>
              <a:rPr lang="pl-PL" altLang="pl-PL" sz="4800" b="1" dirty="0" smtClean="0">
                <a:solidFill>
                  <a:schemeClr val="tx1"/>
                </a:solidFill>
              </a:rPr>
            </a:br>
            <a:endParaRPr lang="pl-PL" sz="4800" dirty="0">
              <a:solidFill>
                <a:schemeClr val="tx1"/>
              </a:solidFill>
            </a:endParaRPr>
          </a:p>
        </p:txBody>
      </p:sp>
    </p:spTree>
    <p:extLst>
      <p:ext uri="{BB962C8B-B14F-4D97-AF65-F5344CB8AC3E}">
        <p14:creationId xmlns="" xmlns:p14="http://schemas.microsoft.com/office/powerpoint/2010/main" val="181216425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585" y="0"/>
            <a:ext cx="13037971" cy="9835662"/>
          </a:xfrm>
          <a:prstGeom prst="rect">
            <a:avLst/>
          </a:prstGeom>
        </p:spPr>
      </p:pic>
      <p:grpSp>
        <p:nvGrpSpPr>
          <p:cNvPr id="9" name="Grupa 8"/>
          <p:cNvGrpSpPr/>
          <p:nvPr/>
        </p:nvGrpSpPr>
        <p:grpSpPr>
          <a:xfrm>
            <a:off x="-59093" y="8987438"/>
            <a:ext cx="13122985" cy="934443"/>
            <a:chOff x="-59093" y="8987438"/>
            <a:chExt cx="13122985" cy="934443"/>
          </a:xfrm>
        </p:grpSpPr>
        <p:sp>
          <p:nvSpPr>
            <p:cNvPr id="3" name="Prostokąt 2"/>
            <p:cNvSpPr/>
            <p:nvPr/>
          </p:nvSpPr>
          <p:spPr>
            <a:xfrm>
              <a:off x="-59093" y="9073662"/>
              <a:ext cx="13122985" cy="76200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4" name="Obraz 3"/>
            <p:cNvPicPr>
              <a:picLocks noChangeAspect="1"/>
            </p:cNvPicPr>
            <p:nvPr/>
          </p:nvPicPr>
          <p:blipFill>
            <a:blip r:embed="rId3" cstate="print"/>
            <a:stretch>
              <a:fillRect/>
            </a:stretch>
          </p:blipFill>
          <p:spPr>
            <a:xfrm>
              <a:off x="6098514" y="8987438"/>
              <a:ext cx="2419716" cy="934443"/>
            </a:xfrm>
            <a:prstGeom prst="rect">
              <a:avLst/>
            </a:prstGeom>
          </p:spPr>
        </p:pic>
        <p:pic>
          <p:nvPicPr>
            <p:cNvPr id="5" name="Obraz 4"/>
            <p:cNvPicPr>
              <a:picLocks noChangeAspect="1"/>
            </p:cNvPicPr>
            <p:nvPr/>
          </p:nvPicPr>
          <p:blipFill rotWithShape="1">
            <a:blip r:embed="rId4" cstate="print">
              <a:extLst>
                <a:ext uri="{28A0092B-C50C-407E-A947-70E740481C1C}">
                  <a14:useLocalDpi xmlns="" xmlns:a14="http://schemas.microsoft.com/office/drawing/2010/main" val="0"/>
                </a:ext>
              </a:extLst>
            </a:blip>
            <a:srcRect l="24820" t="43486" r="24418" b="42401"/>
            <a:stretch/>
          </p:blipFill>
          <p:spPr>
            <a:xfrm>
              <a:off x="187571" y="9132276"/>
              <a:ext cx="3280528" cy="644769"/>
            </a:xfrm>
            <a:prstGeom prst="rect">
              <a:avLst/>
            </a:prstGeom>
          </p:spPr>
        </p:pic>
        <p:pic>
          <p:nvPicPr>
            <p:cNvPr id="6" name="Obraz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406554" y="9202574"/>
              <a:ext cx="1371600" cy="481432"/>
            </a:xfrm>
            <a:prstGeom prst="rect">
              <a:avLst/>
            </a:prstGeom>
          </p:spPr>
        </p:pic>
      </p:grpSp>
    </p:spTree>
    <p:extLst>
      <p:ext uri="{BB962C8B-B14F-4D97-AF65-F5344CB8AC3E}">
        <p14:creationId xmlns="" xmlns:p14="http://schemas.microsoft.com/office/powerpoint/2010/main" val="298184026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3004800" cy="9810638"/>
          </a:xfrm>
          <a:prstGeom prst="rect">
            <a:avLst/>
          </a:prstGeom>
        </p:spPr>
      </p:pic>
      <p:grpSp>
        <p:nvGrpSpPr>
          <p:cNvPr id="6" name="Grupa 5"/>
          <p:cNvGrpSpPr/>
          <p:nvPr/>
        </p:nvGrpSpPr>
        <p:grpSpPr>
          <a:xfrm>
            <a:off x="-59093" y="8987438"/>
            <a:ext cx="13122985" cy="934443"/>
            <a:chOff x="-59093" y="8987438"/>
            <a:chExt cx="13122985" cy="934443"/>
          </a:xfrm>
        </p:grpSpPr>
        <p:sp>
          <p:nvSpPr>
            <p:cNvPr id="7" name="Prostokąt 6"/>
            <p:cNvSpPr/>
            <p:nvPr/>
          </p:nvSpPr>
          <p:spPr>
            <a:xfrm>
              <a:off x="-59093" y="9073662"/>
              <a:ext cx="13122985" cy="76200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Obraz 7"/>
            <p:cNvPicPr>
              <a:picLocks noChangeAspect="1"/>
            </p:cNvPicPr>
            <p:nvPr/>
          </p:nvPicPr>
          <p:blipFill>
            <a:blip r:embed="rId3" cstate="print"/>
            <a:stretch>
              <a:fillRect/>
            </a:stretch>
          </p:blipFill>
          <p:spPr>
            <a:xfrm>
              <a:off x="6098514" y="8987438"/>
              <a:ext cx="2419716" cy="934443"/>
            </a:xfrm>
            <a:prstGeom prst="rect">
              <a:avLst/>
            </a:prstGeom>
          </p:spPr>
        </p:pic>
        <p:pic>
          <p:nvPicPr>
            <p:cNvPr id="9" name="Obraz 8"/>
            <p:cNvPicPr>
              <a:picLocks noChangeAspect="1"/>
            </p:cNvPicPr>
            <p:nvPr/>
          </p:nvPicPr>
          <p:blipFill rotWithShape="1">
            <a:blip r:embed="rId4" cstate="print">
              <a:extLst>
                <a:ext uri="{28A0092B-C50C-407E-A947-70E740481C1C}">
                  <a14:useLocalDpi xmlns="" xmlns:a14="http://schemas.microsoft.com/office/drawing/2010/main" val="0"/>
                </a:ext>
              </a:extLst>
            </a:blip>
            <a:srcRect l="24820" t="43486" r="24418" b="42401"/>
            <a:stretch/>
          </p:blipFill>
          <p:spPr>
            <a:xfrm>
              <a:off x="187571" y="9132276"/>
              <a:ext cx="3280528" cy="644769"/>
            </a:xfrm>
            <a:prstGeom prst="rect">
              <a:avLst/>
            </a:prstGeom>
          </p:spPr>
        </p:pic>
        <p:pic>
          <p:nvPicPr>
            <p:cNvPr id="10" name="Obraz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406554" y="9202574"/>
              <a:ext cx="1371600" cy="481432"/>
            </a:xfrm>
            <a:prstGeom prst="rect">
              <a:avLst/>
            </a:prstGeom>
          </p:spPr>
        </p:pic>
      </p:grpSp>
    </p:spTree>
    <p:extLst>
      <p:ext uri="{BB962C8B-B14F-4D97-AF65-F5344CB8AC3E}">
        <p14:creationId xmlns="" xmlns:p14="http://schemas.microsoft.com/office/powerpoint/2010/main" val="265200474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804" y="0"/>
            <a:ext cx="12929191" cy="9753600"/>
          </a:xfrm>
          <a:prstGeom prst="rect">
            <a:avLst/>
          </a:prstGeom>
        </p:spPr>
      </p:pic>
      <p:sp>
        <p:nvSpPr>
          <p:cNvPr id="5" name="pole tekstowe 4"/>
          <p:cNvSpPr txBox="1"/>
          <p:nvPr/>
        </p:nvSpPr>
        <p:spPr>
          <a:xfrm>
            <a:off x="4721846" y="3847079"/>
            <a:ext cx="836768"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pl-PL" sz="1800" b="0" i="0" u="none" strike="noStrike" cap="none" spc="0" normalizeH="0" baseline="0" dirty="0" smtClean="0">
                <a:ln>
                  <a:noFill/>
                </a:ln>
                <a:solidFill>
                  <a:srgbClr val="414141"/>
                </a:solidFill>
                <a:effectLst/>
                <a:uFillTx/>
                <a:latin typeface="Roboto" panose="02000000000000000000" pitchFamily="2" charset="0"/>
                <a:ea typeface="Roboto" panose="02000000000000000000" pitchFamily="2" charset="0"/>
                <a:sym typeface="Palatino"/>
              </a:rPr>
              <a:t>+5,14%</a:t>
            </a:r>
            <a:endParaRPr kumimoji="0" lang="pl-PL" sz="1800" b="0" i="0" u="none" strike="noStrike" cap="none" spc="0" normalizeH="0" baseline="0" dirty="0">
              <a:ln>
                <a:noFill/>
              </a:ln>
              <a:solidFill>
                <a:srgbClr val="414141"/>
              </a:solidFill>
              <a:effectLst/>
              <a:uFillTx/>
              <a:latin typeface="Roboto" panose="02000000000000000000" pitchFamily="2" charset="0"/>
              <a:ea typeface="Roboto" panose="02000000000000000000" pitchFamily="2" charset="0"/>
              <a:sym typeface="Palatino"/>
            </a:endParaRPr>
          </a:p>
        </p:txBody>
      </p:sp>
      <p:sp>
        <p:nvSpPr>
          <p:cNvPr id="6" name="pole tekstowe 5"/>
          <p:cNvSpPr txBox="1"/>
          <p:nvPr/>
        </p:nvSpPr>
        <p:spPr>
          <a:xfrm>
            <a:off x="4718507" y="4494498"/>
            <a:ext cx="836768"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pl-PL" sz="1800" b="0" i="0" u="none" strike="noStrike" cap="none" spc="0" normalizeH="0" baseline="0" dirty="0" smtClean="0">
                <a:ln>
                  <a:noFill/>
                </a:ln>
                <a:solidFill>
                  <a:srgbClr val="414141"/>
                </a:solidFill>
                <a:effectLst/>
                <a:uFillTx/>
                <a:latin typeface="Roboto" panose="02000000000000000000" pitchFamily="2" charset="0"/>
                <a:ea typeface="Roboto" panose="02000000000000000000" pitchFamily="2" charset="0"/>
                <a:sym typeface="Palatino"/>
              </a:rPr>
              <a:t>+5,31%</a:t>
            </a:r>
            <a:endParaRPr kumimoji="0" lang="pl-PL" sz="1800" b="0" i="0" u="none" strike="noStrike" cap="none" spc="0" normalizeH="0" baseline="0" dirty="0">
              <a:ln>
                <a:noFill/>
              </a:ln>
              <a:solidFill>
                <a:srgbClr val="414141"/>
              </a:solidFill>
              <a:effectLst/>
              <a:uFillTx/>
              <a:latin typeface="Roboto" panose="02000000000000000000" pitchFamily="2" charset="0"/>
              <a:ea typeface="Roboto" panose="02000000000000000000" pitchFamily="2" charset="0"/>
              <a:sym typeface="Palatino"/>
            </a:endParaRPr>
          </a:p>
        </p:txBody>
      </p:sp>
      <p:sp>
        <p:nvSpPr>
          <p:cNvPr id="7" name="pole tekstowe 6"/>
          <p:cNvSpPr txBox="1"/>
          <p:nvPr/>
        </p:nvSpPr>
        <p:spPr>
          <a:xfrm>
            <a:off x="4724029" y="6508472"/>
            <a:ext cx="836768"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pl-PL" sz="1800" dirty="0" smtClean="0">
                <a:latin typeface="Roboto" panose="02000000000000000000" pitchFamily="2" charset="0"/>
                <a:ea typeface="Roboto" panose="02000000000000000000" pitchFamily="2" charset="0"/>
              </a:rPr>
              <a:t>+4</a:t>
            </a:r>
            <a:r>
              <a:rPr kumimoji="0" lang="pl-PL" sz="1800" b="0" i="0" u="none" strike="noStrike" cap="none" spc="0" normalizeH="0" baseline="0" dirty="0" smtClean="0">
                <a:ln>
                  <a:noFill/>
                </a:ln>
                <a:solidFill>
                  <a:srgbClr val="414141"/>
                </a:solidFill>
                <a:effectLst/>
                <a:uFillTx/>
                <a:latin typeface="Roboto" panose="02000000000000000000" pitchFamily="2" charset="0"/>
                <a:ea typeface="Roboto" panose="02000000000000000000" pitchFamily="2" charset="0"/>
                <a:sym typeface="Palatino"/>
              </a:rPr>
              <a:t>,48%</a:t>
            </a:r>
            <a:endParaRPr kumimoji="0" lang="pl-PL" sz="1800" b="0" i="0" u="none" strike="noStrike" cap="none" spc="0" normalizeH="0" baseline="0" dirty="0">
              <a:ln>
                <a:noFill/>
              </a:ln>
              <a:solidFill>
                <a:srgbClr val="414141"/>
              </a:solidFill>
              <a:effectLst/>
              <a:uFillTx/>
              <a:latin typeface="Roboto" panose="02000000000000000000" pitchFamily="2" charset="0"/>
              <a:ea typeface="Roboto" panose="02000000000000000000" pitchFamily="2" charset="0"/>
              <a:sym typeface="Palatino"/>
            </a:endParaRPr>
          </a:p>
        </p:txBody>
      </p:sp>
      <p:pic>
        <p:nvPicPr>
          <p:cNvPr id="10" name="Obraz 9"/>
          <p:cNvPicPr>
            <a:picLocks noChangeAspect="1"/>
          </p:cNvPicPr>
          <p:nvPr/>
        </p:nvPicPr>
        <p:blipFill>
          <a:blip r:embed="rId3" cstate="print"/>
          <a:stretch>
            <a:fillRect/>
          </a:stretch>
        </p:blipFill>
        <p:spPr>
          <a:xfrm>
            <a:off x="264869" y="8915987"/>
            <a:ext cx="2419716" cy="934443"/>
          </a:xfrm>
          <a:prstGeom prst="rect">
            <a:avLst/>
          </a:prstGeom>
        </p:spPr>
      </p:pic>
      <p:pic>
        <p:nvPicPr>
          <p:cNvPr id="12" name="Obraz 1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804" y="0"/>
            <a:ext cx="12966996" cy="9782120"/>
          </a:xfrm>
          <a:prstGeom prst="rect">
            <a:avLst/>
          </a:prstGeom>
        </p:spPr>
      </p:pic>
      <p:pic>
        <p:nvPicPr>
          <p:cNvPr id="6" name="Obraz 5"/>
          <p:cNvPicPr>
            <a:picLocks noChangeAspect="1"/>
          </p:cNvPicPr>
          <p:nvPr/>
        </p:nvPicPr>
        <p:blipFill>
          <a:blip r:embed="rId3" cstate="print"/>
          <a:stretch>
            <a:fillRect/>
          </a:stretch>
        </p:blipFill>
        <p:spPr>
          <a:xfrm>
            <a:off x="5516808" y="8300944"/>
            <a:ext cx="2419716" cy="934443"/>
          </a:xfrm>
          <a:prstGeom prst="rect">
            <a:avLst/>
          </a:prstGeom>
        </p:spPr>
      </p:pic>
      <p:pic>
        <p:nvPicPr>
          <p:cNvPr id="7" name="Obraz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0976" y="0"/>
            <a:ext cx="13037971" cy="9835662"/>
          </a:xfrm>
          <a:prstGeom prst="rect">
            <a:avLst/>
          </a:prstGeom>
        </p:spPr>
      </p:pic>
      <p:pic>
        <p:nvPicPr>
          <p:cNvPr id="5" name="Obraz 4"/>
          <p:cNvPicPr>
            <a:picLocks noChangeAspect="1"/>
          </p:cNvPicPr>
          <p:nvPr/>
        </p:nvPicPr>
        <p:blipFill>
          <a:blip r:embed="rId3" cstate="print"/>
          <a:stretch>
            <a:fillRect/>
          </a:stretch>
        </p:blipFill>
        <p:spPr>
          <a:xfrm>
            <a:off x="5516808" y="8300944"/>
            <a:ext cx="2419716" cy="934443"/>
          </a:xfrm>
          <a:prstGeom prst="rect">
            <a:avLst/>
          </a:prstGeom>
        </p:spPr>
      </p:pic>
      <p:pic>
        <p:nvPicPr>
          <p:cNvPr id="6" name="Obraz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498200" y="8153120"/>
            <a:ext cx="1740692" cy="1230089"/>
          </a:xfrm>
          <a:prstGeom prst="rect">
            <a:avLst/>
          </a:prstGeom>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644" y="0"/>
            <a:ext cx="13026088" cy="9826698"/>
          </a:xfrm>
          <a:prstGeom prst="rect">
            <a:avLst/>
          </a:prstGeom>
        </p:spPr>
      </p:pic>
      <p:grpSp>
        <p:nvGrpSpPr>
          <p:cNvPr id="5" name="Grupa 4"/>
          <p:cNvGrpSpPr/>
          <p:nvPr/>
        </p:nvGrpSpPr>
        <p:grpSpPr>
          <a:xfrm>
            <a:off x="-59093" y="8987438"/>
            <a:ext cx="13122985" cy="934443"/>
            <a:chOff x="-59093" y="8987438"/>
            <a:chExt cx="13122985" cy="934443"/>
          </a:xfrm>
        </p:grpSpPr>
        <p:sp>
          <p:nvSpPr>
            <p:cNvPr id="6" name="Prostokąt 5"/>
            <p:cNvSpPr/>
            <p:nvPr/>
          </p:nvSpPr>
          <p:spPr>
            <a:xfrm>
              <a:off x="-59093" y="9073662"/>
              <a:ext cx="13122985" cy="76200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l-PL"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7" name="Obraz 6"/>
            <p:cNvPicPr>
              <a:picLocks noChangeAspect="1"/>
            </p:cNvPicPr>
            <p:nvPr/>
          </p:nvPicPr>
          <p:blipFill>
            <a:blip r:embed="rId3" cstate="print"/>
            <a:stretch>
              <a:fillRect/>
            </a:stretch>
          </p:blipFill>
          <p:spPr>
            <a:xfrm>
              <a:off x="6098514" y="8987438"/>
              <a:ext cx="2419716" cy="934443"/>
            </a:xfrm>
            <a:prstGeom prst="rect">
              <a:avLst/>
            </a:prstGeom>
          </p:spPr>
        </p:pic>
        <p:pic>
          <p:nvPicPr>
            <p:cNvPr id="8" name="Obraz 7"/>
            <p:cNvPicPr>
              <a:picLocks noChangeAspect="1"/>
            </p:cNvPicPr>
            <p:nvPr/>
          </p:nvPicPr>
          <p:blipFill rotWithShape="1">
            <a:blip r:embed="rId4" cstate="print">
              <a:extLst>
                <a:ext uri="{28A0092B-C50C-407E-A947-70E740481C1C}">
                  <a14:useLocalDpi xmlns="" xmlns:a14="http://schemas.microsoft.com/office/drawing/2010/main" val="0"/>
                </a:ext>
              </a:extLst>
            </a:blip>
            <a:srcRect l="24820" t="43486" r="24418" b="42401"/>
            <a:stretch/>
          </p:blipFill>
          <p:spPr>
            <a:xfrm>
              <a:off x="187571" y="9132276"/>
              <a:ext cx="3280528" cy="644769"/>
            </a:xfrm>
            <a:prstGeom prst="rect">
              <a:avLst/>
            </a:prstGeom>
          </p:spPr>
        </p:pic>
        <p:pic>
          <p:nvPicPr>
            <p:cNvPr id="9" name="Obraz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406554" y="9202574"/>
              <a:ext cx="1371600" cy="481432"/>
            </a:xfrm>
            <a:prstGeom prst="rect">
              <a:avLst/>
            </a:prstGeom>
          </p:spPr>
        </p:pic>
      </p:grpSp>
    </p:spTree>
    <p:extLst>
      <p:ext uri="{BB962C8B-B14F-4D97-AF65-F5344CB8AC3E}">
        <p14:creationId xmlns="" xmlns:p14="http://schemas.microsoft.com/office/powerpoint/2010/main" val="67159936"/>
      </p:ext>
    </p:extLst>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alopolska-template-2016">
  <a:themeElements>
    <a:clrScheme name="New_Template4">
      <a:dk1>
        <a:srgbClr val="414141"/>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Malopolska-template-2016</Template>
  <TotalTime>1678</TotalTime>
  <Words>210</Words>
  <Application>Microsoft Office PowerPoint</Application>
  <PresentationFormat>Niestandardowy</PresentationFormat>
  <Paragraphs>72</Paragraphs>
  <Slides>34</Slides>
  <Notes>0</Notes>
  <HiddenSlides>0</HiddenSlides>
  <MMClips>0</MMClips>
  <ScaleCrop>false</ScaleCrop>
  <HeadingPairs>
    <vt:vector size="4" baseType="variant">
      <vt:variant>
        <vt:lpstr>Motyw</vt:lpstr>
      </vt:variant>
      <vt:variant>
        <vt:i4>1</vt:i4>
      </vt:variant>
      <vt:variant>
        <vt:lpstr>Tytuły slajdów</vt:lpstr>
      </vt:variant>
      <vt:variant>
        <vt:i4>34</vt:i4>
      </vt:variant>
    </vt:vector>
  </HeadingPairs>
  <TitlesOfParts>
    <vt:vector size="35" baseType="lpstr">
      <vt:lpstr>Malopolska-template-2016</vt:lpstr>
      <vt:lpstr>Ruch turystyczny   w Małopolsce  w 2018 r.</vt:lpstr>
      <vt:lpstr>AUTORZY dr Krzysztof Borkowski PhDr.  Kierownik projektu prof. dr hab. Tadeusz Grabiński prof. UEK  dr hab. Renata Seweryn dr hab. Lucyna Rotter mgr Leszek Mazanek dr Ewa Grabińska  dr Bożena Alejziak</vt:lpstr>
      <vt:lpstr>Założenia metodyczne:</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vector>
  </TitlesOfParts>
  <Company>UMWM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70 pkt</dc:title>
  <dc:creator>umwm</dc:creator>
  <cp:lastModifiedBy>pracownik</cp:lastModifiedBy>
  <cp:revision>89</cp:revision>
  <dcterms:created xsi:type="dcterms:W3CDTF">2016-01-28T15:35:22Z</dcterms:created>
  <dcterms:modified xsi:type="dcterms:W3CDTF">2019-01-16T09:40:58Z</dcterms:modified>
</cp:coreProperties>
</file>