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Default Extension="xlsx" ContentType="application/vnd.openxmlformats-officedocument.spreadsheetml.sheet"/>
  <Default Extension="doc" ContentType="application/msword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86" r:id="rId1"/>
    <p:sldMasterId id="2147483700" r:id="rId2"/>
  </p:sldMasterIdLst>
  <p:notesMasterIdLst>
    <p:notesMasterId r:id="rId67"/>
  </p:notesMasterIdLst>
  <p:handoutMasterIdLst>
    <p:handoutMasterId r:id="rId68"/>
  </p:handoutMasterIdLst>
  <p:sldIdLst>
    <p:sldId id="434" r:id="rId3"/>
    <p:sldId id="431" r:id="rId4"/>
    <p:sldId id="432" r:id="rId5"/>
    <p:sldId id="433" r:id="rId6"/>
    <p:sldId id="395" r:id="rId7"/>
    <p:sldId id="396" r:id="rId8"/>
    <p:sldId id="397" r:id="rId9"/>
    <p:sldId id="398" r:id="rId10"/>
    <p:sldId id="399" r:id="rId11"/>
    <p:sldId id="400" r:id="rId12"/>
    <p:sldId id="401" r:id="rId13"/>
    <p:sldId id="403" r:id="rId14"/>
    <p:sldId id="404" r:id="rId15"/>
    <p:sldId id="405" r:id="rId16"/>
    <p:sldId id="407" r:id="rId17"/>
    <p:sldId id="408" r:id="rId18"/>
    <p:sldId id="409" r:id="rId19"/>
    <p:sldId id="410" r:id="rId20"/>
    <p:sldId id="411" r:id="rId21"/>
    <p:sldId id="412" r:id="rId22"/>
    <p:sldId id="413" r:id="rId23"/>
    <p:sldId id="414" r:id="rId24"/>
    <p:sldId id="415" r:id="rId25"/>
    <p:sldId id="416" r:id="rId26"/>
    <p:sldId id="417" r:id="rId27"/>
    <p:sldId id="418" r:id="rId28"/>
    <p:sldId id="420" r:id="rId29"/>
    <p:sldId id="421" r:id="rId30"/>
    <p:sldId id="422" r:id="rId31"/>
    <p:sldId id="423" r:id="rId32"/>
    <p:sldId id="424" r:id="rId33"/>
    <p:sldId id="426" r:id="rId34"/>
    <p:sldId id="464" r:id="rId35"/>
    <p:sldId id="436" r:id="rId36"/>
    <p:sldId id="437" r:id="rId37"/>
    <p:sldId id="438" r:id="rId38"/>
    <p:sldId id="439" r:id="rId39"/>
    <p:sldId id="440" r:id="rId40"/>
    <p:sldId id="442" r:id="rId41"/>
    <p:sldId id="443" r:id="rId42"/>
    <p:sldId id="389" r:id="rId43"/>
    <p:sldId id="394" r:id="rId44"/>
    <p:sldId id="390" r:id="rId45"/>
    <p:sldId id="391" r:id="rId46"/>
    <p:sldId id="392" r:id="rId47"/>
    <p:sldId id="460" r:id="rId48"/>
    <p:sldId id="462" r:id="rId49"/>
    <p:sldId id="427" r:id="rId50"/>
    <p:sldId id="428" r:id="rId51"/>
    <p:sldId id="444" r:id="rId52"/>
    <p:sldId id="445" r:id="rId53"/>
    <p:sldId id="446" r:id="rId54"/>
    <p:sldId id="447" r:id="rId55"/>
    <p:sldId id="448" r:id="rId56"/>
    <p:sldId id="449" r:id="rId57"/>
    <p:sldId id="450" r:id="rId58"/>
    <p:sldId id="451" r:id="rId59"/>
    <p:sldId id="452" r:id="rId60"/>
    <p:sldId id="453" r:id="rId61"/>
    <p:sldId id="454" r:id="rId62"/>
    <p:sldId id="455" r:id="rId63"/>
    <p:sldId id="456" r:id="rId64"/>
    <p:sldId id="463" r:id="rId65"/>
    <p:sldId id="457" r:id="rId66"/>
  </p:sldIdLst>
  <p:sldSz cx="13004800" cy="9753600"/>
  <p:notesSz cx="6797675" cy="9874250"/>
  <p:defaultTextStyle>
    <a:lvl1pPr algn="ctr" defTabSz="584200">
      <a:defRPr sz="2400">
        <a:solidFill>
          <a:srgbClr val="414141"/>
        </a:solidFill>
        <a:latin typeface="Palatino"/>
        <a:ea typeface="Palatino"/>
        <a:cs typeface="Palatino"/>
        <a:sym typeface="Palatino"/>
      </a:defRPr>
    </a:lvl1pPr>
    <a:lvl2pPr indent="228600" algn="ctr" defTabSz="584200">
      <a:defRPr sz="2400">
        <a:solidFill>
          <a:srgbClr val="414141"/>
        </a:solidFill>
        <a:latin typeface="Palatino"/>
        <a:ea typeface="Palatino"/>
        <a:cs typeface="Palatino"/>
        <a:sym typeface="Palatino"/>
      </a:defRPr>
    </a:lvl2pPr>
    <a:lvl3pPr indent="457200" algn="ctr" defTabSz="584200">
      <a:defRPr sz="2400">
        <a:solidFill>
          <a:srgbClr val="414141"/>
        </a:solidFill>
        <a:latin typeface="Palatino"/>
        <a:ea typeface="Palatino"/>
        <a:cs typeface="Palatino"/>
        <a:sym typeface="Palatino"/>
      </a:defRPr>
    </a:lvl3pPr>
    <a:lvl4pPr indent="685800" algn="ctr" defTabSz="584200">
      <a:defRPr sz="2400">
        <a:solidFill>
          <a:srgbClr val="414141"/>
        </a:solidFill>
        <a:latin typeface="Palatino"/>
        <a:ea typeface="Palatino"/>
        <a:cs typeface="Palatino"/>
        <a:sym typeface="Palatino"/>
      </a:defRPr>
    </a:lvl4pPr>
    <a:lvl5pPr indent="914400" algn="ctr" defTabSz="584200">
      <a:defRPr sz="2400">
        <a:solidFill>
          <a:srgbClr val="414141"/>
        </a:solidFill>
        <a:latin typeface="Palatino"/>
        <a:ea typeface="Palatino"/>
        <a:cs typeface="Palatino"/>
        <a:sym typeface="Palatino"/>
      </a:defRPr>
    </a:lvl5pPr>
    <a:lvl6pPr indent="1143000" algn="ctr" defTabSz="584200">
      <a:defRPr sz="2400">
        <a:solidFill>
          <a:srgbClr val="414141"/>
        </a:solidFill>
        <a:latin typeface="Palatino"/>
        <a:ea typeface="Palatino"/>
        <a:cs typeface="Palatino"/>
        <a:sym typeface="Palatino"/>
      </a:defRPr>
    </a:lvl6pPr>
    <a:lvl7pPr indent="1371600" algn="ctr" defTabSz="584200">
      <a:defRPr sz="2400">
        <a:solidFill>
          <a:srgbClr val="414141"/>
        </a:solidFill>
        <a:latin typeface="Palatino"/>
        <a:ea typeface="Palatino"/>
        <a:cs typeface="Palatino"/>
        <a:sym typeface="Palatino"/>
      </a:defRPr>
    </a:lvl7pPr>
    <a:lvl8pPr indent="1600200" algn="ctr" defTabSz="584200">
      <a:defRPr sz="2400">
        <a:solidFill>
          <a:srgbClr val="414141"/>
        </a:solidFill>
        <a:latin typeface="Palatino"/>
        <a:ea typeface="Palatino"/>
        <a:cs typeface="Palatino"/>
        <a:sym typeface="Palatino"/>
      </a:defRPr>
    </a:lvl8pPr>
    <a:lvl9pPr indent="1828800" algn="ctr" defTabSz="584200">
      <a:defRPr sz="2400">
        <a:solidFill>
          <a:srgbClr val="414141"/>
        </a:solidFill>
        <a:latin typeface="Palatino"/>
        <a:ea typeface="Palatino"/>
        <a:cs typeface="Palatino"/>
        <a:sym typeface="Palatino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00FFFF"/>
    <a:srgbClr val="FF3399"/>
    <a:srgbClr val="33CC33"/>
    <a:srgbClr val="FAC81A"/>
    <a:srgbClr val="0000FF"/>
    <a:srgbClr val="00FF99"/>
    <a:srgbClr val="00CCFF"/>
    <a:srgbClr val="00CC00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Roboto Regular"/>
          <a:ea typeface="Roboto Regular"/>
          <a:cs typeface="Roboto Regular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9C3BA">
              <a:alpha val="5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9847F"/>
          </a:solidFill>
        </a:fill>
      </a:tcStyle>
    </a:firstCol>
    <a:lastRow>
      <a:tcTxStyle b="off" i="off">
        <a:font>
          <a:latin typeface="Roboto Regular"/>
          <a:ea typeface="Roboto Regular"/>
          <a:cs typeface="Roboto Regular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2525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0564E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Roboto Regular"/>
          <a:ea typeface="Roboto Regular"/>
          <a:cs typeface="Roboto Regular"/>
        </a:font>
        <a:srgbClr val="414141"/>
      </a:tcTxStyle>
      <a:tcStyle>
        <a:tcBdr>
          <a:left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right>
          <a:top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insideH>
          <a:insideV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9C3BA">
              <a:alpha val="7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</a:tcStyle>
    </a:firstCol>
    <a:la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Row>
  </a:tblStyle>
  <a:tblStyle styleId="{EEE7283C-3CF3-47DC-8721-378D4A62B228}" styleName="">
    <a:tblBg/>
    <a:wholeTbl>
      <a:tcTxStyle b="off" i="off">
        <a:font>
          <a:latin typeface="Roboto Regular"/>
          <a:ea typeface="Roboto Regular"/>
          <a:cs typeface="Roboto Regular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9C3BA"/>
              </a:solidFill>
              <a:prstDash val="solid"/>
              <a:miter lim="400000"/>
            </a:ln>
          </a:top>
          <a:bottom>
            <a:ln w="12700" cap="flat">
              <a:solidFill>
                <a:srgbClr val="C9C3BA"/>
              </a:solidFill>
              <a:prstDash val="solid"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9C3BA">
              <a:alpha val="5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39D60"/>
          </a:solidFill>
        </a:fill>
      </a:tcStyle>
    </a:firstCol>
    <a:lastRow>
      <a:tcTxStyle b="off" i="off">
        <a:font>
          <a:latin typeface="Roboto Regular"/>
          <a:ea typeface="Roboto Regular"/>
          <a:cs typeface="Roboto Regular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2525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C7C4E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Roboto Regular"/>
          <a:ea typeface="Roboto Regular"/>
          <a:cs typeface="Roboto Regular"/>
        </a:font>
        <a:srgbClr val="414141"/>
      </a:tcTxStyle>
      <a:tcStyle>
        <a:tcBdr>
          <a:left>
            <a:ln w="12700" cap="flat">
              <a:solidFill>
                <a:srgbClr val="A8C3DF"/>
              </a:solidFill>
              <a:prstDash val="solid"/>
              <a:miter lim="400000"/>
            </a:ln>
          </a:left>
          <a:right>
            <a:ln w="12700" cap="flat">
              <a:solidFill>
                <a:srgbClr val="A8C3DF"/>
              </a:solidFill>
              <a:prstDash val="solid"/>
              <a:miter lim="400000"/>
            </a:ln>
          </a:right>
          <a:top>
            <a:ln w="12700" cap="flat">
              <a:solidFill>
                <a:srgbClr val="A8C3DF"/>
              </a:solidFill>
              <a:prstDash val="solid"/>
              <a:miter lim="400000"/>
            </a:ln>
          </a:top>
          <a:bottom>
            <a:ln w="12700" cap="flat">
              <a:solidFill>
                <a:srgbClr val="A8C3DF"/>
              </a:solidFill>
              <a:prstDash val="solid"/>
              <a:miter lim="400000"/>
            </a:ln>
          </a:bottom>
          <a:insideH>
            <a:ln w="12700" cap="flat">
              <a:solidFill>
                <a:srgbClr val="A8C3DF"/>
              </a:solidFill>
              <a:prstDash val="solid"/>
              <a:miter lim="400000"/>
            </a:ln>
          </a:insideH>
          <a:insideV>
            <a:ln w="12700" cap="flat">
              <a:solidFill>
                <a:srgbClr val="A8C3D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A8C3DF">
              <a:alpha val="3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38AAF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A8C3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14975"/>
          </a:solidFill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A8C3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96392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Roboto Regular"/>
          <a:ea typeface="Roboto Regular"/>
          <a:cs typeface="Roboto Regular"/>
        </a:font>
        <a:srgbClr val="414141"/>
      </a:tcTxStyle>
      <a:tcStyle>
        <a:tcBdr>
          <a:left>
            <a:ln w="12700" cap="flat">
              <a:solidFill>
                <a:srgbClr val="C9C3BA"/>
              </a:solidFill>
              <a:prstDash val="solid"/>
              <a:miter lim="400000"/>
            </a:ln>
          </a:left>
          <a:right>
            <a:ln w="12700" cap="flat">
              <a:solidFill>
                <a:srgbClr val="C9C3BA"/>
              </a:solidFill>
              <a:prstDash val="solid"/>
              <a:miter lim="400000"/>
            </a:ln>
          </a:right>
          <a:top>
            <a:ln w="12700" cap="flat">
              <a:solidFill>
                <a:srgbClr val="C9C3BA"/>
              </a:solidFill>
              <a:prstDash val="solid"/>
              <a:miter lim="400000"/>
            </a:ln>
          </a:top>
          <a:bottom>
            <a:ln w="12700" cap="flat">
              <a:solidFill>
                <a:srgbClr val="C9C3BA"/>
              </a:solidFill>
              <a:prstDash val="solid"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solidFill>
                <a:srgbClr val="C9C3B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9C3BA">
              <a:alpha val="5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6635F"/>
          </a:solidFill>
        </a:fill>
      </a:tcStyle>
    </a:firstCol>
    <a:lastRow>
      <a:tcTxStyle b="off" i="off">
        <a:font>
          <a:latin typeface="Roboto Regular"/>
          <a:ea typeface="Roboto Regular"/>
          <a:cs typeface="Roboto Regular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9847F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Roboto Regular"/>
          <a:ea typeface="Roboto Regular"/>
          <a:cs typeface="Roboto Regular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9C3BA">
              <a:alpha val="35000"/>
            </a:srgbClr>
          </a:solidFill>
        </a:fill>
      </a:tcStyle>
    </a:band2H>
    <a:firstCol>
      <a:tcTxStyle b="off" i="off">
        <a:font>
          <a:latin typeface="Roboto Regular"/>
          <a:ea typeface="Roboto Regular"/>
          <a:cs typeface="Roboto Regular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Roboto Regular"/>
          <a:ea typeface="Roboto Regular"/>
          <a:cs typeface="Roboto Regular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9847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Roboto Regular"/>
          <a:ea typeface="Roboto Regular"/>
          <a:cs typeface="Roboto Regular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89847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284E427A-3D55-4303-BF80-6455036E1DE7}" styleName="Styl z motywem 1 — ak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Styl z motywem 1 — ak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113A9D2-9D6B-4929-AA2D-F23B5EE8CBE7}" styleName="Styl z motywem 2 — ak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25E5076-3810-47DD-B79F-674D7AD40C01}" styleName="Styl ciemny 1 — ak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40" autoAdjust="0"/>
    <p:restoredTop sz="95282" autoAdjust="0"/>
  </p:normalViewPr>
  <p:slideViewPr>
    <p:cSldViewPr snapToGrid="0" snapToObjects="1">
      <p:cViewPr varScale="1">
        <p:scale>
          <a:sx n="79" d="100"/>
          <a:sy n="79" d="100"/>
        </p:scale>
        <p:origin x="1902" y="84"/>
      </p:cViewPr>
      <p:guideLst>
        <p:guide orient="horz" pos="3072"/>
        <p:guide pos="40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71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2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4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accent1"/>
                </a:solidFill>
              </a:ln>
              <a:effectLst/>
              <a:sp3d contourW="25400">
                <a:contourClr>
                  <a:schemeClr val="accent1"/>
                </a:contourClr>
              </a:sp3d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-0.21458038411094899"/>
                  <c:y val="-0.2150670786404863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00" b="1" i="0" u="none" strike="noStrike" kern="120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AFF2E3DC-1091-4A6F-B789-89536A0A5CC2}" type="CATEGORYNAME">
                      <a:rPr lang="pl-PL"/>
                      <a:pPr>
                        <a:defRPr sz="1100" b="1" i="0" u="none" strike="noStrike" kern="1200" baseline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[NAZWA KATEGORII]</a:t>
                    </a:fld>
                    <a:r>
                      <a:rPr lang="pl-PL" baseline="0" dirty="0"/>
                      <a:t>; </a:t>
                    </a:r>
                    <a:fld id="{3F1B88DE-C93D-480D-BA05-3D7D2140D0B4}" type="VALUE">
                      <a:rPr lang="pl-PL" baseline="0"/>
                      <a:pPr>
                        <a:defRPr sz="1100" b="1" i="0" u="none" strike="noStrike" kern="1200" baseline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[WARTOŚĆ]</a:t>
                    </a:fld>
                    <a:r>
                      <a:rPr lang="pl-PL" baseline="0" dirty="0"/>
                      <a:t>; </a:t>
                    </a:r>
                    <a:endParaRPr lang="pl-PL" baseline="0" dirty="0" smtClean="0"/>
                  </a:p>
                  <a:p>
                    <a:pPr>
                      <a:defRPr sz="1100" b="1" i="0" u="none" strike="noStrike" kern="120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6FD0DF1-FF82-487B-84A1-CBBE8B2A4134}" type="PERCENTAGE">
                      <a:rPr lang="pl-PL" baseline="0" smtClean="0"/>
                      <a:pPr>
                        <a:defRPr sz="1100" b="1" i="0" u="none" strike="noStrike" kern="1200" baseline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[PROCENTOWE]</a:t>
                    </a:fld>
                    <a:endParaRPr lang="pl-PL"/>
                  </a:p>
                </c:rich>
              </c:tx>
              <c:spPr>
                <a:noFill/>
                <a:ln w="25400">
                  <a:noFill/>
                </a:ln>
              </c:spPr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546486470127525"/>
                      <c:h val="8.3206751054852326E-2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4C6B4E63-254A-4847-9850-46B0296BC3B8}" type="CATEGORYNAME">
                      <a:rPr lang="pl-PL"/>
                      <a:pPr/>
                      <a:t>[NAZWA KATEGORII]</a:t>
                    </a:fld>
                    <a:r>
                      <a:rPr lang="pl-PL" baseline="0"/>
                      <a:t>; </a:t>
                    </a:r>
                    <a:fld id="{656F1E3F-63A6-4B3E-A157-E0DE0CBF046B}" type="VALUE">
                      <a:rPr lang="pl-PL" baseline="0"/>
                      <a:pPr/>
                      <a:t>[WARTOŚĆ]</a:t>
                    </a:fld>
                    <a:r>
                      <a:rPr lang="pl-PL" baseline="0"/>
                      <a:t>; </a:t>
                    </a:r>
                  </a:p>
                  <a:p>
                    <a:fld id="{BB23E62F-7F6A-4EB8-BC6B-2EFDB3B6A565}" type="PERCENTAGE">
                      <a:rPr lang="pl-PL" baseline="0"/>
                      <a:pPr/>
                      <a:t>[PROCENTOWE]</a:t>
                    </a:fld>
                    <a:endParaRPr lang="pl-PL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0.13718822086419741"/>
                  <c:y val="-0.1824513771221635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00" b="1" i="0" u="none" strike="noStrike" kern="120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CD6982A6-A52F-45B1-9EB1-422123D6535F}" type="CATEGORYNAME">
                      <a:rPr lang="pl-PL"/>
                      <a:pPr>
                        <a:defRPr sz="1100" b="1" i="0" u="none" strike="noStrike" kern="1200" baseline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[NAZWA KATEGORII]</a:t>
                    </a:fld>
                    <a:r>
                      <a:rPr lang="pl-PL" baseline="0"/>
                      <a:t>; </a:t>
                    </a:r>
                    <a:fld id="{4E9DB00B-5240-4275-BA6C-05BB50CB22B0}" type="VALUE">
                      <a:rPr lang="pl-PL" baseline="0"/>
                      <a:pPr>
                        <a:defRPr sz="1100" b="1" i="0" u="none" strike="noStrike" kern="1200" baseline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[WARTOŚĆ]</a:t>
                    </a:fld>
                    <a:r>
                      <a:rPr lang="pl-PL" baseline="0"/>
                      <a:t>; </a:t>
                    </a:r>
                  </a:p>
                  <a:p>
                    <a:pPr>
                      <a:defRPr sz="1100" b="1" i="0" u="none" strike="noStrike" kern="120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F99FD9C0-BBED-4EBE-8D19-DE1BF196BD98}" type="PERCENTAGE">
                      <a:rPr lang="pl-PL" baseline="0"/>
                      <a:pPr>
                        <a:defRPr sz="1100" b="1" i="0" u="none" strike="noStrike" kern="1200" baseline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[PROCENTOWE]</a:t>
                    </a:fld>
                    <a:endParaRPr lang="pl-PL"/>
                  </a:p>
                </c:rich>
              </c:tx>
              <c:spPr>
                <a:noFill/>
                <a:ln w="25400">
                  <a:noFill/>
                </a:ln>
              </c:spPr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589570552749707"/>
                      <c:h val="0.1021097046413502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0.10263976847891947"/>
                  <c:y val="2.3878002591448223E-2"/>
                </c:manualLayout>
              </c:layout>
              <c:tx>
                <c:rich>
                  <a:bodyPr/>
                  <a:lstStyle/>
                  <a:p>
                    <a:fld id="{9ACE3E35-C3C1-4A7D-95A6-301B6E977A4F}" type="CATEGORYNAME">
                      <a:rPr lang="pl-PL"/>
                      <a:pPr/>
                      <a:t>[NAZWA KATEGORII]</a:t>
                    </a:fld>
                    <a:r>
                      <a:rPr lang="pl-PL" baseline="0"/>
                      <a:t>; </a:t>
                    </a:r>
                    <a:fld id="{CD0C8B11-7B1B-42AD-B77E-D9C12DE6A47C}" type="VALUE">
                      <a:rPr lang="pl-PL" baseline="0"/>
                      <a:pPr/>
                      <a:t>[WARTOŚĆ]</a:t>
                    </a:fld>
                    <a:r>
                      <a:rPr lang="pl-PL" baseline="0"/>
                      <a:t>; </a:t>
                    </a:r>
                  </a:p>
                  <a:p>
                    <a:fld id="{AF59F5C7-5C75-4D7A-94EE-0DECCE34774B}" type="PERCENTAGE">
                      <a:rPr lang="pl-PL" baseline="0"/>
                      <a:pPr/>
                      <a:t>[PROCENTOWE]</a:t>
                    </a:fld>
                    <a:endParaRPr lang="pl-PL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4"/>
              <c:layout>
                <c:manualLayout>
                  <c:x val="0.14018092740022917"/>
                  <c:y val="5.499996677630486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00" b="1" i="0" u="none" strike="noStrike" kern="120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E465292A-A52F-40F2-B37E-37E6AAD1FD5A}" type="CATEGORYNAME">
                      <a:rPr lang="pl-PL" baseline="0">
                        <a:solidFill>
                          <a:sysClr val="windowText" lastClr="000000"/>
                        </a:solidFill>
                      </a:rPr>
                      <a:pPr>
                        <a:defRPr sz="1100" b="1" i="0" u="none" strike="noStrike" kern="1200" baseline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[NAZWA KATEGORII]</a:t>
                    </a:fld>
                    <a:r>
                      <a:rPr lang="pl-PL" baseline="0">
                        <a:solidFill>
                          <a:sysClr val="windowText" lastClr="000000"/>
                        </a:solidFill>
                      </a:rPr>
                      <a:t>; </a:t>
                    </a:r>
                    <a:fld id="{F8571BCA-D7FD-4ED9-8E19-B2776A2528A3}" type="VALUE">
                      <a:rPr lang="pl-PL" baseline="0">
                        <a:solidFill>
                          <a:sysClr val="windowText" lastClr="000000"/>
                        </a:solidFill>
                      </a:rPr>
                      <a:pPr>
                        <a:defRPr sz="1100" b="1" i="0" u="none" strike="noStrike" kern="1200" baseline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[WARTOŚĆ]</a:t>
                    </a:fld>
                    <a:r>
                      <a:rPr lang="pl-PL" baseline="0">
                        <a:solidFill>
                          <a:sysClr val="windowText" lastClr="000000"/>
                        </a:solidFill>
                      </a:rPr>
                      <a:t>; </a:t>
                    </a:r>
                  </a:p>
                  <a:p>
                    <a:pPr>
                      <a:defRPr sz="1100" b="1" i="0" u="none" strike="noStrike" kern="120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568C466-07BB-444F-8B1F-79FF2C428C70}" type="PERCENTAGE">
                      <a:rPr lang="pl-PL" baseline="0">
                        <a:solidFill>
                          <a:sysClr val="windowText" lastClr="000000"/>
                        </a:solidFill>
                      </a:rPr>
                      <a:pPr>
                        <a:defRPr sz="1100" b="1" i="0" u="none" strike="noStrike" kern="1200" baseline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[PROCENTOWE]</a:t>
                    </a:fld>
                    <a:endParaRPr lang="pl-PL"/>
                  </a:p>
                </c:rich>
              </c:tx>
              <c:spPr>
                <a:noFill/>
                <a:ln w="25400">
                  <a:noFill/>
                </a:ln>
              </c:spPr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789116788001212"/>
                      <c:h val="8.3426160337552749E-2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5"/>
              <c:layout>
                <c:manualLayout>
                  <c:x val="-8.1974581924989909E-2"/>
                  <c:y val="2.6303996810525268E-2"/>
                </c:manualLayout>
              </c:layout>
              <c:tx>
                <c:rich>
                  <a:bodyPr/>
                  <a:lstStyle/>
                  <a:p>
                    <a:fld id="{E2596CE1-4722-4C58-8431-D73EBCBBEF13}" type="CATEGORYNAME">
                      <a:rPr lang="pl-PL" baseline="0">
                        <a:solidFill>
                          <a:sysClr val="windowText" lastClr="000000"/>
                        </a:solidFill>
                      </a:rPr>
                      <a:pPr/>
                      <a:t>[NAZWA KATEGORII]</a:t>
                    </a:fld>
                    <a:r>
                      <a:rPr lang="pl-PL" baseline="0" dirty="0">
                        <a:solidFill>
                          <a:sysClr val="windowText" lastClr="000000"/>
                        </a:solidFill>
                      </a:rPr>
                      <a:t>; </a:t>
                    </a:r>
                    <a:endParaRPr lang="pl-PL" baseline="0" dirty="0" smtClean="0">
                      <a:solidFill>
                        <a:sysClr val="windowText" lastClr="000000"/>
                      </a:solidFill>
                    </a:endParaRPr>
                  </a:p>
                  <a:p>
                    <a:fld id="{F455C52D-E9EC-46CF-B4A6-85FA10CCF909}" type="VALUE">
                      <a:rPr lang="pl-PL" baseline="0" smtClean="0">
                        <a:solidFill>
                          <a:sysClr val="windowText" lastClr="000000"/>
                        </a:solidFill>
                      </a:rPr>
                      <a:pPr/>
                      <a:t>[WARTOŚĆ]</a:t>
                    </a:fld>
                    <a:r>
                      <a:rPr lang="pl-PL" baseline="0" dirty="0">
                        <a:solidFill>
                          <a:sysClr val="windowText" lastClr="000000"/>
                        </a:solidFill>
                      </a:rPr>
                      <a:t>; </a:t>
                    </a:r>
                  </a:p>
                  <a:p>
                    <a:fld id="{5BC34BB9-9FF9-4D89-96FC-279E1206AB0A}" type="PERCENTAGE">
                      <a:rPr lang="pl-PL" baseline="0">
                        <a:solidFill>
                          <a:sysClr val="windowText" lastClr="000000"/>
                        </a:solidFill>
                      </a:rPr>
                      <a:pPr/>
                      <a:t>[PROCENTOWE]</a:t>
                    </a:fld>
                    <a:endParaRPr lang="pl-PL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6"/>
              <c:layout>
                <c:manualLayout>
                  <c:x val="-0.12130051790852198"/>
                  <c:y val="-5.664115086879963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00" b="1" i="0" u="none" strike="noStrike" kern="120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34F57A2-8273-4BC9-AAF2-C8275ADBC4CA}" type="CATEGORYNAME">
                      <a:rPr lang="pl-PL" baseline="0">
                        <a:solidFill>
                          <a:sysClr val="windowText" lastClr="000000"/>
                        </a:solidFill>
                      </a:rPr>
                      <a:pPr>
                        <a:defRPr sz="1100" b="1" i="0" u="none" strike="noStrike" kern="1200" baseline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[NAZWA KATEGORII]</a:t>
                    </a:fld>
                    <a:r>
                      <a:rPr lang="pl-PL" baseline="0" dirty="0">
                        <a:solidFill>
                          <a:sysClr val="windowText" lastClr="000000"/>
                        </a:solidFill>
                      </a:rPr>
                      <a:t>; </a:t>
                    </a:r>
                    <a:endParaRPr lang="pl-PL" baseline="0" dirty="0" smtClean="0">
                      <a:solidFill>
                        <a:sysClr val="windowText" lastClr="000000"/>
                      </a:solidFill>
                    </a:endParaRPr>
                  </a:p>
                  <a:p>
                    <a:pPr>
                      <a:defRPr sz="1100" b="1" i="0" u="none" strike="noStrike" kern="120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66878DD-AADE-40D7-8980-5E8B30CAA896}" type="VALUE">
                      <a:rPr lang="pl-PL" baseline="0" smtClean="0">
                        <a:solidFill>
                          <a:sysClr val="windowText" lastClr="000000"/>
                        </a:solidFill>
                      </a:rPr>
                      <a:pPr>
                        <a:defRPr sz="1100" b="1" i="0" u="none" strike="noStrike" kern="1200" baseline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[WARTOŚĆ]</a:t>
                    </a:fld>
                    <a:r>
                      <a:rPr lang="pl-PL" baseline="0" dirty="0">
                        <a:solidFill>
                          <a:sysClr val="windowText" lastClr="000000"/>
                        </a:solidFill>
                      </a:rPr>
                      <a:t>; </a:t>
                    </a:r>
                  </a:p>
                  <a:p>
                    <a:pPr>
                      <a:defRPr sz="1100" b="1" i="0" u="none" strike="noStrike" kern="120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E85D647-F184-4798-A3B1-ED081666FC38}" type="PERCENTAGE">
                      <a:rPr lang="pl-PL" baseline="0">
                        <a:solidFill>
                          <a:sysClr val="windowText" lastClr="000000"/>
                        </a:solidFill>
                      </a:rPr>
                      <a:pPr>
                        <a:defRPr sz="1100" b="1" i="0" u="none" strike="noStrike" kern="1200" baseline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[PROCENTOWE]</a:t>
                    </a:fld>
                    <a:endParaRPr lang="pl-PL"/>
                  </a:p>
                </c:rich>
              </c:tx>
              <c:spPr>
                <a:noFill/>
                <a:ln w="25400">
                  <a:noFill/>
                </a:ln>
              </c:spPr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491831378220577"/>
                      <c:h val="7.6615811373092924E-2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7"/>
              <c:layout>
                <c:manualLayout>
                  <c:x val="-2.9905641094018512E-2"/>
                  <c:y val="-2.383643408098628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00" b="1" i="0" u="none" strike="noStrike" kern="120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A2F88A1F-8F8E-4CBF-8C52-1A534BF841FF}" type="CATEGORYNAME">
                      <a:rPr lang="pl-PL" baseline="0">
                        <a:solidFill>
                          <a:sysClr val="windowText" lastClr="000000"/>
                        </a:solidFill>
                      </a:rPr>
                      <a:pPr>
                        <a:defRPr sz="1100" b="1" i="0" u="none" strike="noStrike" kern="1200" baseline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[NAZWA KATEGORII]</a:t>
                    </a:fld>
                    <a:r>
                      <a:rPr lang="pl-PL" baseline="0">
                        <a:solidFill>
                          <a:sysClr val="windowText" lastClr="000000"/>
                        </a:solidFill>
                      </a:rPr>
                      <a:t>; </a:t>
                    </a:r>
                    <a:fld id="{6B7E14B3-949E-4959-8CE9-1BC65C8EA737}" type="VALUE">
                      <a:rPr lang="pl-PL" baseline="0">
                        <a:solidFill>
                          <a:sysClr val="windowText" lastClr="000000"/>
                        </a:solidFill>
                      </a:rPr>
                      <a:pPr>
                        <a:defRPr sz="1100" b="1" i="0" u="none" strike="noStrike" kern="1200" baseline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[WARTOŚĆ]</a:t>
                    </a:fld>
                    <a:r>
                      <a:rPr lang="pl-PL" baseline="0">
                        <a:solidFill>
                          <a:sysClr val="windowText" lastClr="000000"/>
                        </a:solidFill>
                      </a:rPr>
                      <a:t>; </a:t>
                    </a:r>
                  </a:p>
                  <a:p>
                    <a:pPr>
                      <a:defRPr sz="1100" b="1" i="0" u="none" strike="noStrike" kern="120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4142D95-D0CC-4F5C-9CBB-EF73E3BFABB6}" type="PERCENTAGE">
                      <a:rPr lang="pl-PL" baseline="0">
                        <a:solidFill>
                          <a:sysClr val="windowText" lastClr="000000"/>
                        </a:solidFill>
                      </a:rPr>
                      <a:pPr>
                        <a:defRPr sz="1100" b="1" i="0" u="none" strike="noStrike" kern="1200" baseline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[PROCENTOWE]</a:t>
                    </a:fld>
                    <a:endParaRPr lang="pl-PL"/>
                  </a:p>
                </c:rich>
              </c:tx>
              <c:spPr>
                <a:noFill/>
                <a:ln w="25400">
                  <a:noFill/>
                </a:ln>
              </c:spPr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443990522969497"/>
                      <c:h val="9.8548257417189936E-2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8"/>
              <c:layout>
                <c:manualLayout>
                  <c:x val="5.4693793159229488E-2"/>
                  <c:y val="-4.2630386391574474E-2"/>
                </c:manualLayout>
              </c:layout>
              <c:tx>
                <c:rich>
                  <a:bodyPr/>
                  <a:lstStyle/>
                  <a:p>
                    <a:fld id="{4A5F34A5-E942-4F66-9D15-6518C871BD47}" type="CATEGORYNAME">
                      <a:rPr lang="pl-PL"/>
                      <a:pPr/>
                      <a:t>[NAZWA KATEGORII]</a:t>
                    </a:fld>
                    <a:r>
                      <a:rPr lang="pl-PL" baseline="0"/>
                      <a:t>; </a:t>
                    </a:r>
                    <a:fld id="{9A09899E-FD6E-4BC2-8B54-DCE302A67CDB}" type="VALUE">
                      <a:rPr lang="pl-PL" baseline="0"/>
                      <a:pPr/>
                      <a:t>[WARTOŚĆ]</a:t>
                    </a:fld>
                    <a:r>
                      <a:rPr lang="pl-PL" baseline="0"/>
                      <a:t>;</a:t>
                    </a:r>
                  </a:p>
                  <a:p>
                    <a:r>
                      <a:rPr lang="pl-PL" baseline="0"/>
                      <a:t> </a:t>
                    </a:r>
                    <a:fld id="{7D532521-916F-4D51-A915-8AFAE0FA7BE3}" type="PERCENTAGE">
                      <a:rPr lang="pl-PL" baseline="0"/>
                      <a:pPr/>
                      <a:t>[PROCENTOWE]</a:t>
                    </a:fld>
                    <a:endParaRPr lang="pl-PL" baseline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9"/>
              <c:layout>
                <c:manualLayout>
                  <c:x val="0.13642474480196626"/>
                  <c:y val="-0.12814498820558823"/>
                </c:manualLayout>
              </c:layout>
              <c:tx>
                <c:rich>
                  <a:bodyPr/>
                  <a:lstStyle/>
                  <a:p>
                    <a:fld id="{01AAA55A-A2ED-4626-AC62-FCD424266D93}" type="CATEGORYNAME">
                      <a:rPr lang="pl-PL"/>
                      <a:pPr/>
                      <a:t>[NAZWA KATEGORII]</a:t>
                    </a:fld>
                    <a:r>
                      <a:rPr lang="pl-PL" baseline="0" dirty="0"/>
                      <a:t>; </a:t>
                    </a:r>
                    <a:endParaRPr lang="pl-PL" baseline="0" dirty="0" smtClean="0"/>
                  </a:p>
                  <a:p>
                    <a:fld id="{48152BF3-FAC2-466D-B542-5E9946D128FD}" type="VALUE">
                      <a:rPr lang="pl-PL" baseline="0" smtClean="0"/>
                      <a:pPr/>
                      <a:t>[WARTOŚĆ]</a:t>
                    </a:fld>
                    <a:r>
                      <a:rPr lang="pl-PL" baseline="0" dirty="0"/>
                      <a:t>;</a:t>
                    </a:r>
                  </a:p>
                  <a:p>
                    <a:r>
                      <a:rPr lang="pl-PL" baseline="0" dirty="0"/>
                      <a:t> </a:t>
                    </a:r>
                    <a:fld id="{D4EA0356-6D55-42DB-BD36-110E9D1A36A0}" type="PERCENTAGE">
                      <a:rPr lang="pl-PL" baseline="0"/>
                      <a:pPr/>
                      <a:t>[PROCENTOWE]</a:t>
                    </a:fld>
                    <a:endParaRPr lang="pl-PL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0"/>
              <c:layout>
                <c:manualLayout>
                  <c:x val="0.2550846104133957"/>
                  <c:y val="-2.426552377155387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00" b="1" i="0" u="none" strike="noStrike" kern="120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C8927F23-A9DE-43FB-A00E-B437EE0D528E}" type="CATEGORYNAME">
                      <a:rPr lang="pl-PL"/>
                      <a:pPr>
                        <a:defRPr sz="1100" b="1" i="0" u="none" strike="noStrike" kern="1200" baseline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[NAZWA KATEGORII]</a:t>
                    </a:fld>
                    <a:r>
                      <a:rPr lang="pl-PL" baseline="0" dirty="0"/>
                      <a:t>; </a:t>
                    </a:r>
                    <a:endParaRPr lang="pl-PL" baseline="0" dirty="0" smtClean="0"/>
                  </a:p>
                  <a:p>
                    <a:pPr>
                      <a:defRPr sz="1100" b="1" i="0" u="none" strike="noStrike" kern="120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9D929826-0ABB-487E-A6D7-D2850D08D04D}" type="VALUE">
                      <a:rPr lang="pl-PL" baseline="0" smtClean="0"/>
                      <a:pPr>
                        <a:defRPr sz="1100" b="1" i="0" u="none" strike="noStrike" kern="1200" baseline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[WARTOŚĆ]</a:t>
                    </a:fld>
                    <a:r>
                      <a:rPr lang="pl-PL" baseline="0" dirty="0"/>
                      <a:t>; </a:t>
                    </a:r>
                  </a:p>
                  <a:p>
                    <a:pPr>
                      <a:defRPr sz="1100" b="1" i="0" u="none" strike="noStrike" kern="120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0B65611-9E75-4106-A12A-442DFBBFCE93}" type="PERCENTAGE">
                      <a:rPr lang="pl-PL" baseline="0"/>
                      <a:pPr>
                        <a:defRPr sz="1100" b="1" i="0" u="none" strike="noStrike" kern="1200" baseline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[PROCENTOWE]</a:t>
                    </a:fld>
                    <a:endParaRPr lang="pl-PL"/>
                  </a:p>
                </c:rich>
              </c:tx>
              <c:spPr>
                <a:noFill/>
                <a:ln w="25400">
                  <a:noFill/>
                </a:ln>
              </c:spPr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551021617924688"/>
                      <c:h val="9.0902953586497887E-2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1"/>
              <c:layout>
                <c:manualLayout>
                  <c:x val="-8.0052054212156915E-2"/>
                  <c:y val="9.087052726004185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00" b="1" i="0" u="none" strike="noStrike" kern="120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EC8D15B-5A3C-4F97-805D-8CC9414392C9}" type="CATEGORYNAME">
                      <a:rPr lang="pl-PL"/>
                      <a:pPr>
                        <a:defRPr sz="1100" b="1" i="0" u="none" strike="noStrike" kern="1200" baseline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[NAZWA KATEGORII]</a:t>
                    </a:fld>
                    <a:r>
                      <a:rPr lang="pl-PL" baseline="0" dirty="0"/>
                      <a:t>; </a:t>
                    </a:r>
                    <a:fld id="{C4DB3F39-6937-4F30-8C4D-0F880C506181}" type="VALUE">
                      <a:rPr lang="pl-PL" baseline="0"/>
                      <a:pPr>
                        <a:defRPr sz="1100" b="1" i="0" u="none" strike="noStrike" kern="1200" baseline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[WARTOŚĆ]</a:t>
                    </a:fld>
                    <a:r>
                      <a:rPr lang="pl-PL" baseline="0" dirty="0"/>
                      <a:t>; </a:t>
                    </a:r>
                    <a:endParaRPr lang="pl-PL" baseline="0" dirty="0" smtClean="0"/>
                  </a:p>
                  <a:p>
                    <a:pPr>
                      <a:defRPr sz="1100" b="1" i="0" u="none" strike="noStrike" kern="120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202D5571-B38C-49DD-B1F7-4796B4CDC0F2}" type="PERCENTAGE">
                      <a:rPr lang="pl-PL" baseline="0" smtClean="0"/>
                      <a:pPr>
                        <a:defRPr sz="1100" b="1" i="0" u="none" strike="noStrike" kern="1200" baseline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[PROCENTOWE]</a:t>
                    </a:fld>
                    <a:endParaRPr lang="pl-PL"/>
                  </a:p>
                </c:rich>
              </c:tx>
              <c:spPr>
                <a:noFill/>
                <a:ln w="25400">
                  <a:noFill/>
                </a:ln>
              </c:spPr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539121318685279"/>
                      <c:h val="9.355274261603376E-2"/>
                    </c:manualLayout>
                  </c15:layout>
                  <c15:dlblFieldTable/>
                  <c15:showDataLabelsRange val="0"/>
                </c:ext>
              </c:extLst>
            </c:dLbl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Arkusz1!$B$3:$B$14</c:f>
              <c:strCache>
                <c:ptCount val="12"/>
                <c:pt idx="0">
                  <c:v>Transport i łączność</c:v>
                </c:pt>
                <c:pt idx="1">
                  <c:v>Kultura i ochrona dziedzictwa narodowego</c:v>
                </c:pt>
                <c:pt idx="2">
                  <c:v>Administracja publiczna</c:v>
                </c:pt>
                <c:pt idx="3">
                  <c:v>Rodzina, pomoc społeczna i pozostałe zadania w zakresie polityki społecznej</c:v>
                </c:pt>
                <c:pt idx="4">
                  <c:v>Ochrona zdrowia</c:v>
                </c:pt>
                <c:pt idx="5">
                  <c:v>Oświata i wychowanie oraz edukacyjna opieka wychowawcza </c:v>
                </c:pt>
                <c:pt idx="6">
                  <c:v>Informatyka</c:v>
                </c:pt>
                <c:pt idx="7">
                  <c:v>Gospodarka komunalna i ochrona środowiska</c:v>
                </c:pt>
                <c:pt idx="8">
                  <c:v>Przetwórstwo przemysłowe (głównie projekty własne RPO i PT RPO)</c:v>
                </c:pt>
                <c:pt idx="9">
                  <c:v>Turystyka i Kultura Fizyczna</c:v>
                </c:pt>
                <c:pt idx="10">
                  <c:v>Rolnictwo i łowiectwo</c:v>
                </c:pt>
                <c:pt idx="11">
                  <c:v>Pozostałe wydatki </c:v>
                </c:pt>
              </c:strCache>
            </c:strRef>
          </c:cat>
          <c:val>
            <c:numRef>
              <c:f>Arkusz1!$C$3:$C$14</c:f>
              <c:numCache>
                <c:formatCode>#,##0</c:formatCode>
                <c:ptCount val="12"/>
                <c:pt idx="0">
                  <c:v>789868031</c:v>
                </c:pt>
                <c:pt idx="1">
                  <c:v>193153074</c:v>
                </c:pt>
                <c:pt idx="2">
                  <c:v>167811991</c:v>
                </c:pt>
                <c:pt idx="3">
                  <c:v>161775353</c:v>
                </c:pt>
                <c:pt idx="4">
                  <c:v>115408024</c:v>
                </c:pt>
                <c:pt idx="5">
                  <c:v>89804898</c:v>
                </c:pt>
                <c:pt idx="6">
                  <c:v>62264170</c:v>
                </c:pt>
                <c:pt idx="7">
                  <c:v>43327739</c:v>
                </c:pt>
                <c:pt idx="8">
                  <c:v>41091856</c:v>
                </c:pt>
                <c:pt idx="9">
                  <c:v>40188963</c:v>
                </c:pt>
                <c:pt idx="10">
                  <c:v>39861338</c:v>
                </c:pt>
                <c:pt idx="11">
                  <c:v>116515205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456542661993312"/>
          <c:y val="5.681255804838891E-2"/>
          <c:w val="0.80543461610424649"/>
          <c:h val="0.85085642594879352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Arkusz1!$A$4</c:f>
              <c:strCache>
                <c:ptCount val="1"/>
                <c:pt idx="0">
                  <c:v>deficyt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00CCFF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00FF99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0000FF"/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FAC81A"/>
              </a:solidFill>
              <a:ln>
                <a:noFill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rgbClr val="33CC33"/>
              </a:solidFill>
              <a:ln>
                <a:noFill/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rgbClr val="FF3399"/>
              </a:solidFill>
              <a:ln>
                <a:noFill/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rgbClr val="00FFFF"/>
              </a:solidFill>
              <a:ln>
                <a:noFill/>
              </a:ln>
              <a:effectLst/>
            </c:spPr>
          </c:dPt>
          <c:dPt>
            <c:idx val="7"/>
            <c:invertIfNegative val="0"/>
            <c:bubble3D val="0"/>
            <c:spPr>
              <a:solidFill>
                <a:srgbClr val="0066FF"/>
              </a:solidFill>
              <a:ln>
                <a:noFill/>
              </a:ln>
              <a:effectLst/>
            </c:spPr>
          </c:dPt>
          <c:dLbls>
            <c:dLbl>
              <c:idx val="7"/>
              <c:layout>
                <c:manualLayout>
                  <c:x val="0"/>
                  <c:y val="-2.333521139747182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rgbClr val="FFFFFF"/>
              </a:solidFill>
              <a:ln>
                <a:solidFill>
                  <a:srgbClr val="414141">
                    <a:lumMod val="25000"/>
                    <a:lumOff val="75000"/>
                  </a:srgb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accentCallout2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numRef>
              <c:f>Arkusz1!$B$3:$I$3</c:f>
              <c:numCache>
                <c:formatCode>General</c:formatCode>
                <c:ptCount val="8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</c:numCache>
            </c:numRef>
          </c:cat>
          <c:val>
            <c:numRef>
              <c:f>Arkusz1!$B$4:$I$4</c:f>
              <c:numCache>
                <c:formatCode>#,##0</c:formatCode>
                <c:ptCount val="8"/>
                <c:pt idx="0">
                  <c:v>-131372889</c:v>
                </c:pt>
                <c:pt idx="1">
                  <c:v>-148241396</c:v>
                </c:pt>
                <c:pt idx="2">
                  <c:v>-111077361</c:v>
                </c:pt>
                <c:pt idx="3">
                  <c:v>-319932700</c:v>
                </c:pt>
                <c:pt idx="4">
                  <c:v>-172751066</c:v>
                </c:pt>
                <c:pt idx="5">
                  <c:v>-135238038</c:v>
                </c:pt>
                <c:pt idx="6">
                  <c:v>-155353456</c:v>
                </c:pt>
                <c:pt idx="7">
                  <c:v>62332759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09011144"/>
        <c:axId val="409025648"/>
      </c:barChart>
      <c:catAx>
        <c:axId val="409011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high"/>
        <c:spPr>
          <a:noFill/>
          <a:ln w="222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09025648"/>
        <c:crosses val="autoZero"/>
        <c:auto val="0"/>
        <c:lblAlgn val="ctr"/>
        <c:lblOffset val="100"/>
        <c:noMultiLvlLbl val="0"/>
      </c:catAx>
      <c:valAx>
        <c:axId val="4090256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090111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231802105817854"/>
          <c:y val="5.7657657657657659E-2"/>
          <c:w val="0.87708995834980086"/>
          <c:h val="0.620555295452933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Arkusz1!$A$3</c:f>
              <c:strCache>
                <c:ptCount val="1"/>
                <c:pt idx="0">
                  <c:v>DOCHODY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Pt>
            <c:idx val="5"/>
            <c:invertIfNegative val="0"/>
            <c:bubble3D val="0"/>
            <c:spPr>
              <a:solidFill>
                <a:srgbClr val="00B0F0"/>
              </a:solidFill>
            </c:spPr>
          </c:dPt>
          <c:cat>
            <c:strRef>
              <c:f>Arkusz1!$B$5:$Q$5</c:f>
              <c:strCache>
                <c:ptCount val="16"/>
                <c:pt idx="0">
                  <c:v>Dolnośląskie</c:v>
                </c:pt>
                <c:pt idx="1">
                  <c:v>Kujawsko - Pomorskie</c:v>
                </c:pt>
                <c:pt idx="2">
                  <c:v>Lubelskie</c:v>
                </c:pt>
                <c:pt idx="3">
                  <c:v>Lubuskie</c:v>
                </c:pt>
                <c:pt idx="4">
                  <c:v>Łódzkie</c:v>
                </c:pt>
                <c:pt idx="5">
                  <c:v>Małopolskie</c:v>
                </c:pt>
                <c:pt idx="6">
                  <c:v>Mazowieckie</c:v>
                </c:pt>
                <c:pt idx="7">
                  <c:v>Opolskie</c:v>
                </c:pt>
                <c:pt idx="8">
                  <c:v>Podkarpackie</c:v>
                </c:pt>
                <c:pt idx="9">
                  <c:v>Podlaskie</c:v>
                </c:pt>
                <c:pt idx="10">
                  <c:v>Pomorskie</c:v>
                </c:pt>
                <c:pt idx="11">
                  <c:v>Śląskie</c:v>
                </c:pt>
                <c:pt idx="12">
                  <c:v>Świętokrzyskie</c:v>
                </c:pt>
                <c:pt idx="13">
                  <c:v>Warmińsko - Mazurskie</c:v>
                </c:pt>
                <c:pt idx="14">
                  <c:v>Wielkopolskie</c:v>
                </c:pt>
                <c:pt idx="15">
                  <c:v>Zachodniopomorskie</c:v>
                </c:pt>
              </c:strCache>
            </c:strRef>
          </c:cat>
          <c:val>
            <c:numRef>
              <c:f>Arkusz1!$B$3:$Q$3</c:f>
              <c:numCache>
                <c:formatCode>#,##0</c:formatCode>
                <c:ptCount val="16"/>
                <c:pt idx="0">
                  <c:v>1341328283</c:v>
                </c:pt>
                <c:pt idx="1">
                  <c:v>1106737908</c:v>
                </c:pt>
                <c:pt idx="2">
                  <c:v>1193483731</c:v>
                </c:pt>
                <c:pt idx="3">
                  <c:v>475802985</c:v>
                </c:pt>
                <c:pt idx="4">
                  <c:v>1025713504</c:v>
                </c:pt>
                <c:pt idx="5">
                  <c:v>1624886834</c:v>
                </c:pt>
                <c:pt idx="6">
                  <c:v>3259616536</c:v>
                </c:pt>
                <c:pt idx="7">
                  <c:v>551543580</c:v>
                </c:pt>
                <c:pt idx="8">
                  <c:v>1100860444</c:v>
                </c:pt>
                <c:pt idx="9">
                  <c:v>709621739</c:v>
                </c:pt>
                <c:pt idx="10">
                  <c:v>1131776933</c:v>
                </c:pt>
                <c:pt idx="11">
                  <c:v>1608300130</c:v>
                </c:pt>
                <c:pt idx="12">
                  <c:v>719563871</c:v>
                </c:pt>
                <c:pt idx="13">
                  <c:v>726706135</c:v>
                </c:pt>
                <c:pt idx="14">
                  <c:v>1751085981</c:v>
                </c:pt>
                <c:pt idx="15">
                  <c:v>853218639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09015848"/>
        <c:axId val="409026040"/>
      </c:barChart>
      <c:catAx>
        <c:axId val="4090158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pl-PL"/>
          </a:p>
        </c:txPr>
        <c:crossAx val="409026040"/>
        <c:crossesAt val="0"/>
        <c:auto val="1"/>
        <c:lblAlgn val="ctr"/>
        <c:lblOffset val="100"/>
        <c:noMultiLvlLbl val="0"/>
      </c:catAx>
      <c:valAx>
        <c:axId val="409026040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409015848"/>
        <c:crosses val="autoZero"/>
        <c:crossBetween val="between"/>
        <c:dispUnits>
          <c:builtInUnit val="millions"/>
          <c:dispUnitsLbl/>
        </c:dispUnits>
      </c:valAx>
      <c:spPr>
        <a:noFill/>
        <a:ln w="34706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Arkusz1!$A$4</c:f>
              <c:strCache>
                <c:ptCount val="1"/>
                <c:pt idx="0">
                  <c:v>WYDATKI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Pt>
            <c:idx val="5"/>
            <c:invertIfNegative val="0"/>
            <c:bubble3D val="0"/>
            <c:spPr>
              <a:solidFill>
                <a:srgbClr val="00B0F0"/>
              </a:solidFill>
            </c:spPr>
          </c:dPt>
          <c:cat>
            <c:strRef>
              <c:f>Arkusz1!$B$5:$Q$5</c:f>
              <c:strCache>
                <c:ptCount val="16"/>
                <c:pt idx="0">
                  <c:v>Dolnośląskie</c:v>
                </c:pt>
                <c:pt idx="1">
                  <c:v>Kujawsko - Pomorskie</c:v>
                </c:pt>
                <c:pt idx="2">
                  <c:v>Lubelskie</c:v>
                </c:pt>
                <c:pt idx="3">
                  <c:v>Lubuskie</c:v>
                </c:pt>
                <c:pt idx="4">
                  <c:v>Łódzkie</c:v>
                </c:pt>
                <c:pt idx="5">
                  <c:v>Małopolskie</c:v>
                </c:pt>
                <c:pt idx="6">
                  <c:v>Mazowieckie</c:v>
                </c:pt>
                <c:pt idx="7">
                  <c:v>Opolskie</c:v>
                </c:pt>
                <c:pt idx="8">
                  <c:v>Podkarpackie</c:v>
                </c:pt>
                <c:pt idx="9">
                  <c:v>Podlaskie</c:v>
                </c:pt>
                <c:pt idx="10">
                  <c:v>Pomorskie</c:v>
                </c:pt>
                <c:pt idx="11">
                  <c:v>Śląskie</c:v>
                </c:pt>
                <c:pt idx="12">
                  <c:v>Świętokrzyskie</c:v>
                </c:pt>
                <c:pt idx="13">
                  <c:v>Warmińsko - Mazurskie</c:v>
                </c:pt>
                <c:pt idx="14">
                  <c:v>Wielkopolskie</c:v>
                </c:pt>
                <c:pt idx="15">
                  <c:v>Zachodniopomorskie</c:v>
                </c:pt>
              </c:strCache>
            </c:strRef>
          </c:cat>
          <c:val>
            <c:numRef>
              <c:f>Arkusz1!$B$4:$Q$4</c:f>
              <c:numCache>
                <c:formatCode>#,##0</c:formatCode>
                <c:ptCount val="16"/>
                <c:pt idx="0">
                  <c:v>1339428283</c:v>
                </c:pt>
                <c:pt idx="1">
                  <c:v>1126737908</c:v>
                </c:pt>
                <c:pt idx="2">
                  <c:v>1305739775</c:v>
                </c:pt>
                <c:pt idx="3">
                  <c:v>541741584</c:v>
                </c:pt>
                <c:pt idx="4">
                  <c:v>1100713504</c:v>
                </c:pt>
                <c:pt idx="5">
                  <c:v>1746929701</c:v>
                </c:pt>
                <c:pt idx="6">
                  <c:v>3324861935</c:v>
                </c:pt>
                <c:pt idx="7">
                  <c:v>558279665</c:v>
                </c:pt>
                <c:pt idx="8">
                  <c:v>1149498808</c:v>
                </c:pt>
                <c:pt idx="9">
                  <c:v>824458689</c:v>
                </c:pt>
                <c:pt idx="10">
                  <c:v>1244376933</c:v>
                </c:pt>
                <c:pt idx="11">
                  <c:v>1622374049</c:v>
                </c:pt>
                <c:pt idx="12">
                  <c:v>795574686</c:v>
                </c:pt>
                <c:pt idx="13">
                  <c:v>752306404</c:v>
                </c:pt>
                <c:pt idx="14">
                  <c:v>1981340693</c:v>
                </c:pt>
                <c:pt idx="15">
                  <c:v>942210220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09020160"/>
        <c:axId val="409023296"/>
      </c:barChart>
      <c:catAx>
        <c:axId val="4090201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pl-PL"/>
          </a:p>
        </c:txPr>
        <c:crossAx val="409023296"/>
        <c:crosses val="autoZero"/>
        <c:auto val="1"/>
        <c:lblAlgn val="ctr"/>
        <c:lblOffset val="100"/>
        <c:noMultiLvlLbl val="0"/>
      </c:catAx>
      <c:valAx>
        <c:axId val="409023296"/>
        <c:scaling>
          <c:orientation val="minMax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crossAx val="409020160"/>
        <c:crosses val="autoZero"/>
        <c:crossBetween val="between"/>
        <c:dispUnits>
          <c:builtInUnit val="millions"/>
          <c:dispUnitsLbl/>
        </c:dispUnits>
      </c:valAx>
      <c:spPr>
        <a:noFill/>
        <a:ln w="33275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0.195</cdr:x>
      <cdr:y>0.0558</cdr:y>
    </cdr:from>
    <cdr:to>
      <cdr:x>1</cdr:x>
      <cdr:y>0.05774</cdr:y>
    </cdr:to>
    <cdr:cxnSp macro="">
      <cdr:nvCxnSpPr>
        <cdr:cNvPr id="3" name="Łącznik prosty 2"/>
        <cdr:cNvCxnSpPr/>
      </cdr:nvCxnSpPr>
      <cdr:spPr>
        <a:xfrm xmlns:a="http://schemas.openxmlformats.org/drawingml/2006/main" flipV="1">
          <a:off x="2453833" y="334071"/>
          <a:ext cx="10130221" cy="11574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 cap="flat">
          <a:noFill/>
          <a:prstDash val="solid"/>
          <a:miter lim="400000"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none"/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50446" y="1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D05D26-C23E-4ED6-B8C6-86D3C672B771}" type="datetimeFigureOut">
              <a:rPr lang="pl-PL" smtClean="0"/>
              <a:t>2019-01-25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3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50446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7EE9F8-F40D-4954-85DB-60F8D1A5605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4523289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>
            <a:spLocks noGrp="1" noRot="1" noChangeAspect="1"/>
          </p:cNvSpPr>
          <p:nvPr>
            <p:ph type="sldImg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56" name="Shape 56"/>
          <p:cNvSpPr>
            <a:spLocks noGrp="1"/>
          </p:cNvSpPr>
          <p:nvPr>
            <p:ph type="body" sz="quarter" idx="1"/>
          </p:nvPr>
        </p:nvSpPr>
        <p:spPr>
          <a:xfrm>
            <a:off x="906357" y="4690269"/>
            <a:ext cx="4984962" cy="4443412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47779182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1pPr>
    <a:lvl2pPr indent="228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2pPr>
    <a:lvl3pPr indent="457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3pPr>
    <a:lvl4pPr indent="685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4pPr>
    <a:lvl5pPr indent="9144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5pPr>
    <a:lvl6pPr indent="11430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912127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ymbol zastępczy obrazu slajdu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048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altLang="pl-PL" smtClean="0"/>
          </a:p>
        </p:txBody>
      </p:sp>
    </p:spTree>
    <p:extLst>
      <p:ext uri="{BB962C8B-B14F-4D97-AF65-F5344CB8AC3E}">
        <p14:creationId xmlns:p14="http://schemas.microsoft.com/office/powerpoint/2010/main" val="20914754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307704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798404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ymbol zastępczy obrazu slajdu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1747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altLang="pl-PL" smtClean="0"/>
          </a:p>
        </p:txBody>
      </p:sp>
    </p:spTree>
    <p:extLst>
      <p:ext uri="{BB962C8B-B14F-4D97-AF65-F5344CB8AC3E}">
        <p14:creationId xmlns:p14="http://schemas.microsoft.com/office/powerpoint/2010/main" val="14479437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ymbol zastępczy obrazu slajdu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2771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altLang="pl-PL" smtClean="0"/>
          </a:p>
        </p:txBody>
      </p:sp>
    </p:spTree>
    <p:extLst>
      <p:ext uri="{BB962C8B-B14F-4D97-AF65-F5344CB8AC3E}">
        <p14:creationId xmlns:p14="http://schemas.microsoft.com/office/powerpoint/2010/main" val="9380335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70835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3.tif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8.tif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3.tif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3.tif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3.tif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3.tif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ytuł na środk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asted-image.tif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12997658" cy="9982200"/>
          </a:xfrm>
          <a:prstGeom prst="rect">
            <a:avLst/>
          </a:prstGeom>
          <a:ln w="12700">
            <a:miter lim="400000"/>
          </a:ln>
        </p:spPr>
      </p:pic>
      <p:sp>
        <p:nvSpPr>
          <p:cNvPr id="25" name="Shape 25"/>
          <p:cNvSpPr>
            <a:spLocks noGrp="1"/>
          </p:cNvSpPr>
          <p:nvPr>
            <p:ph type="title"/>
          </p:nvPr>
        </p:nvSpPr>
        <p:spPr>
          <a:xfrm>
            <a:off x="508000" y="4127500"/>
            <a:ext cx="7200206" cy="2413000"/>
          </a:xfrm>
          <a:prstGeom prst="rect">
            <a:avLst/>
          </a:prstGeom>
        </p:spPr>
        <p:txBody>
          <a:bodyPr/>
          <a:lstStyle>
            <a:lvl1pPr>
              <a:defRPr sz="7000">
                <a:solidFill>
                  <a:srgbClr val="FFFFFF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pl-PL" sz="7000" b="1" dirty="0" smtClean="0">
                <a:solidFill>
                  <a:srgbClr val="FFFFFF"/>
                </a:solidFill>
              </a:rPr>
              <a:t>Kliknij, aby edytować styl</a:t>
            </a:r>
            <a:endParaRPr sz="7000" b="1" dirty="0">
              <a:solidFill>
                <a:srgbClr val="FFFFFF"/>
              </a:solidFill>
            </a:endParaRPr>
          </a:p>
        </p:txBody>
      </p:sp>
      <p:sp>
        <p:nvSpPr>
          <p:cNvPr id="26" name="Shape 26"/>
          <p:cNvSpPr>
            <a:spLocks noGrp="1"/>
          </p:cNvSpPr>
          <p:nvPr>
            <p:ph type="body" idx="1"/>
          </p:nvPr>
        </p:nvSpPr>
        <p:spPr>
          <a:xfrm>
            <a:off x="8280400" y="4140200"/>
            <a:ext cx="4241800" cy="24130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SzTx/>
              <a:buNone/>
              <a:defRPr>
                <a:solidFill>
                  <a:srgbClr val="FFFFFF"/>
                </a:solidFill>
              </a:defRPr>
            </a:lvl1pPr>
            <a:lvl2pPr marL="0" indent="228600">
              <a:lnSpc>
                <a:spcPct val="90000"/>
              </a:lnSpc>
              <a:spcBef>
                <a:spcPts val="0"/>
              </a:spcBef>
              <a:buSzTx/>
              <a:buNone/>
              <a:defRPr>
                <a:solidFill>
                  <a:srgbClr val="FFFFFF"/>
                </a:solidFill>
              </a:defRPr>
            </a:lvl2pPr>
            <a:lvl3pPr marL="0" indent="457200">
              <a:lnSpc>
                <a:spcPct val="90000"/>
              </a:lnSpc>
              <a:spcBef>
                <a:spcPts val="0"/>
              </a:spcBef>
              <a:buSzTx/>
              <a:buNone/>
              <a:defRPr>
                <a:solidFill>
                  <a:srgbClr val="FFFFFF"/>
                </a:solidFill>
              </a:defRPr>
            </a:lvl3pPr>
            <a:lvl4pPr marL="0" indent="685800">
              <a:lnSpc>
                <a:spcPct val="90000"/>
              </a:lnSpc>
              <a:spcBef>
                <a:spcPts val="0"/>
              </a:spcBef>
              <a:buSzTx/>
              <a:buNone/>
              <a:defRPr>
                <a:solidFill>
                  <a:srgbClr val="FFFFFF"/>
                </a:solidFill>
              </a:defRPr>
            </a:lvl4pPr>
            <a:lvl5pPr marL="0" indent="914400">
              <a:lnSpc>
                <a:spcPct val="90000"/>
              </a:lnSpc>
              <a:spcBef>
                <a:spcPts val="0"/>
              </a:spcBef>
              <a:buSzTx/>
              <a:buNone/>
              <a:defRPr>
                <a:solidFill>
                  <a:srgbClr val="FFFFFF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pl-PL" sz="2400" dirty="0" smtClean="0">
                <a:solidFill>
                  <a:srgbClr val="FFFFFF"/>
                </a:solidFill>
              </a:rPr>
              <a:t>Kliknij, aby edytować style wzorca tekstu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lang="pl-PL" sz="2400" dirty="0" smtClean="0">
                <a:solidFill>
                  <a:srgbClr val="FFFFFF"/>
                </a:solidFill>
              </a:rPr>
              <a:t>Drugi poziom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lang="pl-PL" sz="2400" dirty="0" smtClean="0">
                <a:solidFill>
                  <a:srgbClr val="FFFFFF"/>
                </a:solidFill>
              </a:rPr>
              <a:t>Trzeci poziom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lang="pl-PL" sz="2400" dirty="0" smtClean="0">
                <a:solidFill>
                  <a:srgbClr val="FFFFFF"/>
                </a:solidFill>
              </a:rPr>
              <a:t>Czwarty poziom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lang="pl-PL" sz="2400" dirty="0" smtClean="0">
                <a:solidFill>
                  <a:srgbClr val="FFFFFF"/>
                </a:solidFill>
              </a:rPr>
              <a:t>Piąty poziom</a:t>
            </a:r>
            <a:endParaRPr sz="2400" dirty="0">
              <a:solidFill>
                <a:srgbClr val="FFFFFF"/>
              </a:solidFill>
            </a:endParaRPr>
          </a:p>
        </p:txBody>
      </p:sp>
      <p:sp>
        <p:nvSpPr>
          <p:cNvPr id="27" name="Shape 27"/>
          <p:cNvSpPr/>
          <p:nvPr/>
        </p:nvSpPr>
        <p:spPr>
          <a:xfrm rot="16200000">
            <a:off x="7172923" y="5347634"/>
            <a:ext cx="1642759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pic>
        <p:nvPicPr>
          <p:cNvPr id="28" name="pasted-image.pn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508000" y="8572500"/>
            <a:ext cx="2941326" cy="42231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871030829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ytuł na środk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asted-image.tif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12997658" cy="9982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8" name="pasted-image.pn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508000" y="8572500"/>
            <a:ext cx="2941326" cy="42231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064593588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ytuł (na górz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pPr lvl="0"/>
            <a:r>
              <a:rPr lang="pl-PL" smtClean="0"/>
              <a:t>Kliknij, aby edytować styl</a:t>
            </a:r>
            <a:endParaRPr/>
          </a:p>
        </p:txBody>
      </p:sp>
      <p:sp>
        <p:nvSpPr>
          <p:cNvPr id="3" name="pole tekstowe 2"/>
          <p:cNvSpPr txBox="1"/>
          <p:nvPr userDrawn="1"/>
        </p:nvSpPr>
        <p:spPr>
          <a:xfrm>
            <a:off x="11759184" y="8819943"/>
            <a:ext cx="737616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5C466D5B-A346-40CA-9226-5313B311E7C6}" type="slidenum">
              <a:rPr kumimoji="0" lang="pl-PL" sz="2000" b="0" i="0" u="none" strike="noStrike" cap="none" spc="0" normalizeH="0" baseline="0" smtClean="0">
                <a:ln>
                  <a:noFill/>
                </a:ln>
                <a:solidFill>
                  <a:srgbClr val="414141"/>
                </a:solidFill>
                <a:effectLst/>
                <a:uFillTx/>
                <a:latin typeface="Palatino"/>
                <a:ea typeface="Palatino"/>
                <a:cs typeface="Palatino"/>
                <a:sym typeface="Palatino"/>
              </a:rPr>
              <a:t>‹#›</a:t>
            </a:fld>
            <a:endParaRPr kumimoji="0" lang="pl-PL" sz="2000" b="0" i="0" u="none" strike="noStrike" cap="none" spc="0" normalizeH="0" baseline="0" dirty="0">
              <a:ln>
                <a:noFill/>
              </a:ln>
              <a:solidFill>
                <a:srgbClr val="414141"/>
              </a:solidFill>
              <a:effectLst/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203846594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ytuł i pod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/>
          <p:nvPr/>
        </p:nvSpPr>
        <p:spPr>
          <a:xfrm rot="16200000">
            <a:off x="7172923" y="5347634"/>
            <a:ext cx="1642759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7" name="Shape 7"/>
          <p:cNvSpPr>
            <a:spLocks noGrp="1"/>
          </p:cNvSpPr>
          <p:nvPr>
            <p:ph type="title"/>
          </p:nvPr>
        </p:nvSpPr>
        <p:spPr>
          <a:xfrm>
            <a:off x="508000" y="4140200"/>
            <a:ext cx="7200900" cy="2413000"/>
          </a:xfrm>
          <a:prstGeom prst="rect">
            <a:avLst/>
          </a:prstGeom>
        </p:spPr>
        <p:txBody>
          <a:bodyPr/>
          <a:lstStyle>
            <a:lvl1pPr>
              <a:defRPr sz="7000"/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pl-PL" sz="7000" b="1" dirty="0" smtClean="0">
                <a:solidFill>
                  <a:srgbClr val="414241"/>
                </a:solidFill>
              </a:rPr>
              <a:t>Kliknij, aby edytować styl</a:t>
            </a:r>
            <a:endParaRPr sz="7000" b="1" dirty="0">
              <a:solidFill>
                <a:srgbClr val="414241"/>
              </a:solidFill>
            </a:endParaRPr>
          </a:p>
        </p:txBody>
      </p:sp>
      <p:sp>
        <p:nvSpPr>
          <p:cNvPr id="8" name="Shape 8"/>
          <p:cNvSpPr>
            <a:spLocks noGrp="1"/>
          </p:cNvSpPr>
          <p:nvPr>
            <p:ph type="body" idx="1"/>
          </p:nvPr>
        </p:nvSpPr>
        <p:spPr>
          <a:xfrm>
            <a:off x="8280400" y="4140200"/>
            <a:ext cx="4241800" cy="24130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SzTx/>
              <a:buNone/>
            </a:lvl1pPr>
            <a:lvl2pPr marL="0" indent="228600">
              <a:lnSpc>
                <a:spcPct val="90000"/>
              </a:lnSpc>
              <a:spcBef>
                <a:spcPts val="0"/>
              </a:spcBef>
              <a:buSzTx/>
              <a:buNone/>
            </a:lvl2pPr>
            <a:lvl3pPr marL="0" indent="457200">
              <a:lnSpc>
                <a:spcPct val="90000"/>
              </a:lnSpc>
              <a:spcBef>
                <a:spcPts val="0"/>
              </a:spcBef>
              <a:buSzTx/>
              <a:buNone/>
            </a:lvl3pPr>
            <a:lvl4pPr marL="0" indent="685800">
              <a:lnSpc>
                <a:spcPct val="90000"/>
              </a:lnSpc>
              <a:spcBef>
                <a:spcPts val="0"/>
              </a:spcBef>
              <a:buSzTx/>
              <a:buNone/>
            </a:lvl4pPr>
            <a:lvl5pPr marL="0" indent="914400">
              <a:lnSpc>
                <a:spcPct val="90000"/>
              </a:lnSpc>
              <a:spcBef>
                <a:spcPts val="0"/>
              </a:spcBef>
              <a:buSzTx/>
              <a:buNone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pl-PL" sz="2400" smtClean="0">
                <a:solidFill>
                  <a:srgbClr val="414141"/>
                </a:solidFill>
              </a:rPr>
              <a:t>Kliknij, aby edytować style wzorca tekstu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lang="pl-PL" sz="2400" smtClean="0">
                <a:solidFill>
                  <a:srgbClr val="414141"/>
                </a:solidFill>
              </a:rPr>
              <a:t>Drugi poziom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lang="pl-PL" sz="2400" smtClean="0">
                <a:solidFill>
                  <a:srgbClr val="414141"/>
                </a:solidFill>
              </a:rPr>
              <a:t>Trzeci poziom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lang="pl-PL" sz="2400" smtClean="0">
                <a:solidFill>
                  <a:srgbClr val="414141"/>
                </a:solidFill>
              </a:rPr>
              <a:t>Czwarty poziom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lang="pl-PL" sz="2400" smtClean="0">
                <a:solidFill>
                  <a:srgbClr val="414141"/>
                </a:solidFill>
              </a:rPr>
              <a:t>Piąty poziom</a:t>
            </a:r>
            <a:endParaRPr sz="2400">
              <a:solidFill>
                <a:srgbClr val="414141"/>
              </a:solidFill>
            </a:endParaRPr>
          </a:p>
        </p:txBody>
      </p:sp>
      <p:pic>
        <p:nvPicPr>
          <p:cNvPr id="9" name="pasted-image.tif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605498" y="684991"/>
            <a:ext cx="615605" cy="2262344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pasted-image.tif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9144000" y="635000"/>
            <a:ext cx="3051487" cy="4191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29567903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Zdjęcie (poziom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/>
        </p:nvSpPr>
        <p:spPr>
          <a:xfrm rot="16200000">
            <a:off x="7172923" y="7874934"/>
            <a:ext cx="1642759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19" name="Shape 19"/>
          <p:cNvSpPr/>
          <p:nvPr/>
        </p:nvSpPr>
        <p:spPr>
          <a:xfrm rot="16200000">
            <a:off x="7172923" y="7773334"/>
            <a:ext cx="1642759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xfrm>
            <a:off x="508000" y="6578600"/>
            <a:ext cx="7200900" cy="2413000"/>
          </a:xfrm>
          <a:prstGeom prst="rect">
            <a:avLst/>
          </a:prstGeom>
        </p:spPr>
        <p:txBody>
          <a:bodyPr/>
          <a:lstStyle>
            <a:lvl1pPr>
              <a:defRPr sz="7000"/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pl-PL" sz="7000" b="1" dirty="0" smtClean="0">
                <a:solidFill>
                  <a:srgbClr val="414241"/>
                </a:solidFill>
              </a:rPr>
              <a:t>Kliknij, aby edytować styl</a:t>
            </a:r>
            <a:endParaRPr sz="7000" b="1" dirty="0">
              <a:solidFill>
                <a:srgbClr val="414241"/>
              </a:solidFill>
            </a:endParaRPr>
          </a:p>
        </p:txBody>
      </p:sp>
      <p:sp>
        <p:nvSpPr>
          <p:cNvPr id="21" name="Shape 21"/>
          <p:cNvSpPr>
            <a:spLocks noGrp="1"/>
          </p:cNvSpPr>
          <p:nvPr>
            <p:ph type="body" idx="1"/>
          </p:nvPr>
        </p:nvSpPr>
        <p:spPr>
          <a:xfrm>
            <a:off x="8280400" y="6578600"/>
            <a:ext cx="4241800" cy="24130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SzTx/>
              <a:buNone/>
            </a:lvl1pPr>
            <a:lvl2pPr marL="0" indent="228600">
              <a:lnSpc>
                <a:spcPct val="90000"/>
              </a:lnSpc>
              <a:spcBef>
                <a:spcPts val="0"/>
              </a:spcBef>
              <a:buSzTx/>
              <a:buNone/>
            </a:lvl2pPr>
            <a:lvl3pPr marL="0" indent="457200">
              <a:lnSpc>
                <a:spcPct val="90000"/>
              </a:lnSpc>
              <a:spcBef>
                <a:spcPts val="0"/>
              </a:spcBef>
              <a:buSzTx/>
              <a:buNone/>
            </a:lvl3pPr>
            <a:lvl4pPr marL="0" indent="685800">
              <a:lnSpc>
                <a:spcPct val="90000"/>
              </a:lnSpc>
              <a:spcBef>
                <a:spcPts val="0"/>
              </a:spcBef>
              <a:buSzTx/>
              <a:buNone/>
            </a:lvl4pPr>
            <a:lvl5pPr marL="0" indent="914400">
              <a:lnSpc>
                <a:spcPct val="90000"/>
              </a:lnSpc>
              <a:spcBef>
                <a:spcPts val="0"/>
              </a:spcBef>
              <a:buSzTx/>
              <a:buNone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pl-PL" sz="2400" dirty="0" smtClean="0">
                <a:solidFill>
                  <a:srgbClr val="414141"/>
                </a:solidFill>
              </a:rPr>
              <a:t>Kliknij, aby edytować style wzorca tekstu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lang="pl-PL" sz="2400" dirty="0" smtClean="0">
                <a:solidFill>
                  <a:srgbClr val="414141"/>
                </a:solidFill>
              </a:rPr>
              <a:t>Drugi poziom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lang="pl-PL" sz="2400" dirty="0" smtClean="0">
                <a:solidFill>
                  <a:srgbClr val="414141"/>
                </a:solidFill>
              </a:rPr>
              <a:t>Trzeci poziom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lang="pl-PL" sz="2400" dirty="0" smtClean="0">
                <a:solidFill>
                  <a:srgbClr val="414141"/>
                </a:solidFill>
              </a:rPr>
              <a:t>Czwarty poziom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lang="pl-PL" sz="2400" dirty="0" smtClean="0">
                <a:solidFill>
                  <a:srgbClr val="414141"/>
                </a:solidFill>
              </a:rPr>
              <a:t>Piąty poziom</a:t>
            </a:r>
            <a:endParaRPr sz="2400" dirty="0">
              <a:solidFill>
                <a:srgbClr val="414141"/>
              </a:solidFill>
            </a:endParaRPr>
          </a:p>
        </p:txBody>
      </p:sp>
      <p:pic>
        <p:nvPicPr>
          <p:cNvPr id="8" name="pasted-image.tif"/>
          <p:cNvPicPr/>
          <p:nvPr userDrawn="1"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508000" y="8572500"/>
            <a:ext cx="3051487" cy="419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pasted-image.tif"/>
          <p:cNvPicPr/>
          <p:nvPr userDrawn="1"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605498" y="684991"/>
            <a:ext cx="615605" cy="226234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53898264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ytuł na środk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asted-image.tif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12997658" cy="9982200"/>
          </a:xfrm>
          <a:prstGeom prst="rect">
            <a:avLst/>
          </a:prstGeom>
          <a:ln w="12700">
            <a:miter lim="400000"/>
          </a:ln>
        </p:spPr>
      </p:pic>
      <p:sp>
        <p:nvSpPr>
          <p:cNvPr id="25" name="Shape 25"/>
          <p:cNvSpPr>
            <a:spLocks noGrp="1"/>
          </p:cNvSpPr>
          <p:nvPr>
            <p:ph type="title"/>
          </p:nvPr>
        </p:nvSpPr>
        <p:spPr>
          <a:xfrm>
            <a:off x="508000" y="4127500"/>
            <a:ext cx="7200206" cy="2413000"/>
          </a:xfrm>
          <a:prstGeom prst="rect">
            <a:avLst/>
          </a:prstGeom>
        </p:spPr>
        <p:txBody>
          <a:bodyPr/>
          <a:lstStyle>
            <a:lvl1pPr>
              <a:defRPr sz="7000">
                <a:solidFill>
                  <a:srgbClr val="FFFFFF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pl-PL" sz="7000" b="1" dirty="0" smtClean="0">
                <a:solidFill>
                  <a:srgbClr val="FFFFFF"/>
                </a:solidFill>
              </a:rPr>
              <a:t>Kliknij, aby edytować styl</a:t>
            </a:r>
            <a:endParaRPr sz="7000" b="1" dirty="0">
              <a:solidFill>
                <a:srgbClr val="FFFFFF"/>
              </a:solidFill>
            </a:endParaRPr>
          </a:p>
        </p:txBody>
      </p:sp>
      <p:sp>
        <p:nvSpPr>
          <p:cNvPr id="26" name="Shape 26"/>
          <p:cNvSpPr>
            <a:spLocks noGrp="1"/>
          </p:cNvSpPr>
          <p:nvPr>
            <p:ph type="body" idx="1"/>
          </p:nvPr>
        </p:nvSpPr>
        <p:spPr>
          <a:xfrm>
            <a:off x="8280400" y="4140200"/>
            <a:ext cx="4241800" cy="24130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SzTx/>
              <a:buNone/>
              <a:defRPr>
                <a:solidFill>
                  <a:srgbClr val="FFFFFF"/>
                </a:solidFill>
              </a:defRPr>
            </a:lvl1pPr>
            <a:lvl2pPr marL="0" indent="228600">
              <a:lnSpc>
                <a:spcPct val="90000"/>
              </a:lnSpc>
              <a:spcBef>
                <a:spcPts val="0"/>
              </a:spcBef>
              <a:buSzTx/>
              <a:buNone/>
              <a:defRPr>
                <a:solidFill>
                  <a:srgbClr val="FFFFFF"/>
                </a:solidFill>
              </a:defRPr>
            </a:lvl2pPr>
            <a:lvl3pPr marL="0" indent="457200">
              <a:lnSpc>
                <a:spcPct val="90000"/>
              </a:lnSpc>
              <a:spcBef>
                <a:spcPts val="0"/>
              </a:spcBef>
              <a:buSzTx/>
              <a:buNone/>
              <a:defRPr>
                <a:solidFill>
                  <a:srgbClr val="FFFFFF"/>
                </a:solidFill>
              </a:defRPr>
            </a:lvl3pPr>
            <a:lvl4pPr marL="0" indent="685800">
              <a:lnSpc>
                <a:spcPct val="90000"/>
              </a:lnSpc>
              <a:spcBef>
                <a:spcPts val="0"/>
              </a:spcBef>
              <a:buSzTx/>
              <a:buNone/>
              <a:defRPr>
                <a:solidFill>
                  <a:srgbClr val="FFFFFF"/>
                </a:solidFill>
              </a:defRPr>
            </a:lvl4pPr>
            <a:lvl5pPr marL="0" indent="914400">
              <a:lnSpc>
                <a:spcPct val="90000"/>
              </a:lnSpc>
              <a:spcBef>
                <a:spcPts val="0"/>
              </a:spcBef>
              <a:buSzTx/>
              <a:buNone/>
              <a:defRPr>
                <a:solidFill>
                  <a:srgbClr val="FFFFFF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pl-PL" sz="2400" dirty="0" smtClean="0">
                <a:solidFill>
                  <a:srgbClr val="FFFFFF"/>
                </a:solidFill>
              </a:rPr>
              <a:t>Kliknij, aby edytować style wzorca tekstu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lang="pl-PL" sz="2400" dirty="0" smtClean="0">
                <a:solidFill>
                  <a:srgbClr val="FFFFFF"/>
                </a:solidFill>
              </a:rPr>
              <a:t>Drugi poziom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lang="pl-PL" sz="2400" dirty="0" smtClean="0">
                <a:solidFill>
                  <a:srgbClr val="FFFFFF"/>
                </a:solidFill>
              </a:rPr>
              <a:t>Trzeci poziom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lang="pl-PL" sz="2400" dirty="0" smtClean="0">
                <a:solidFill>
                  <a:srgbClr val="FFFFFF"/>
                </a:solidFill>
              </a:rPr>
              <a:t>Czwarty poziom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lang="pl-PL" sz="2400" dirty="0" smtClean="0">
                <a:solidFill>
                  <a:srgbClr val="FFFFFF"/>
                </a:solidFill>
              </a:rPr>
              <a:t>Piąty poziom</a:t>
            </a:r>
            <a:endParaRPr sz="2400" dirty="0">
              <a:solidFill>
                <a:srgbClr val="FFFFFF"/>
              </a:solidFill>
            </a:endParaRPr>
          </a:p>
        </p:txBody>
      </p:sp>
      <p:sp>
        <p:nvSpPr>
          <p:cNvPr id="27" name="Shape 27"/>
          <p:cNvSpPr/>
          <p:nvPr/>
        </p:nvSpPr>
        <p:spPr>
          <a:xfrm rot="16200000">
            <a:off x="7172923" y="5347634"/>
            <a:ext cx="1642759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pic>
        <p:nvPicPr>
          <p:cNvPr id="28" name="pasted-image.pn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508000" y="8572500"/>
            <a:ext cx="2941326" cy="42231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183846564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ytuł na środku kop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tlo PP yellow 2.jpg"/>
          <p:cNvPicPr/>
          <p:nvPr/>
        </p:nvPicPr>
        <p:blipFill>
          <a:blip r:embed="rId2" cstate="print">
            <a:extLst/>
          </a:blip>
          <a:srcRect t="3" b="3"/>
          <a:stretch>
            <a:fillRect/>
          </a:stretch>
        </p:blipFill>
        <p:spPr>
          <a:xfrm>
            <a:off x="0" y="0"/>
            <a:ext cx="12992100" cy="9977933"/>
          </a:xfrm>
          <a:prstGeom prst="rect">
            <a:avLst/>
          </a:prstGeom>
          <a:ln w="12700">
            <a:miter lim="400000"/>
          </a:ln>
        </p:spPr>
      </p:pic>
      <p:sp>
        <p:nvSpPr>
          <p:cNvPr id="31" name="Shape 31"/>
          <p:cNvSpPr>
            <a:spLocks noGrp="1"/>
          </p:cNvSpPr>
          <p:nvPr>
            <p:ph type="title"/>
          </p:nvPr>
        </p:nvSpPr>
        <p:spPr>
          <a:xfrm>
            <a:off x="508000" y="4127500"/>
            <a:ext cx="7200206" cy="2413000"/>
          </a:xfrm>
          <a:prstGeom prst="rect">
            <a:avLst/>
          </a:prstGeom>
        </p:spPr>
        <p:txBody>
          <a:bodyPr/>
          <a:lstStyle>
            <a:lvl1pPr>
              <a:defRPr sz="7000">
                <a:solidFill>
                  <a:srgbClr val="000000"/>
                </a:solidFill>
              </a:defRPr>
            </a:lvl1pPr>
          </a:lstStyle>
          <a:p>
            <a:pPr lvl="0">
              <a:defRPr sz="1800" b="0"/>
            </a:pPr>
            <a:r>
              <a:rPr lang="pl-PL" sz="7000" b="1" dirty="0" smtClean="0"/>
              <a:t>Kliknij, aby edytować styl</a:t>
            </a:r>
            <a:endParaRPr sz="7000" b="1" dirty="0"/>
          </a:p>
        </p:txBody>
      </p:sp>
      <p:sp>
        <p:nvSpPr>
          <p:cNvPr id="32" name="Shape 32"/>
          <p:cNvSpPr>
            <a:spLocks noGrp="1"/>
          </p:cNvSpPr>
          <p:nvPr>
            <p:ph type="body" idx="1"/>
          </p:nvPr>
        </p:nvSpPr>
        <p:spPr>
          <a:xfrm>
            <a:off x="8280400" y="4140200"/>
            <a:ext cx="4241800" cy="24130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SzTx/>
              <a:buNone/>
              <a:defRPr>
                <a:solidFill>
                  <a:srgbClr val="000000"/>
                </a:solidFill>
              </a:defRPr>
            </a:lvl1pPr>
            <a:lvl2pPr marL="0" indent="228600">
              <a:lnSpc>
                <a:spcPct val="90000"/>
              </a:lnSpc>
              <a:spcBef>
                <a:spcPts val="0"/>
              </a:spcBef>
              <a:buSzTx/>
              <a:buNone/>
              <a:defRPr>
                <a:solidFill>
                  <a:srgbClr val="000000"/>
                </a:solidFill>
              </a:defRPr>
            </a:lvl2pPr>
            <a:lvl3pPr marL="0" indent="457200">
              <a:lnSpc>
                <a:spcPct val="90000"/>
              </a:lnSpc>
              <a:spcBef>
                <a:spcPts val="0"/>
              </a:spcBef>
              <a:buSzTx/>
              <a:buNone/>
              <a:defRPr>
                <a:solidFill>
                  <a:srgbClr val="000000"/>
                </a:solidFill>
              </a:defRPr>
            </a:lvl3pPr>
            <a:lvl4pPr marL="0" indent="685800">
              <a:lnSpc>
                <a:spcPct val="90000"/>
              </a:lnSpc>
              <a:spcBef>
                <a:spcPts val="0"/>
              </a:spcBef>
              <a:buSzTx/>
              <a:buNone/>
              <a:defRPr>
                <a:solidFill>
                  <a:srgbClr val="000000"/>
                </a:solidFill>
              </a:defRPr>
            </a:lvl4pPr>
            <a:lvl5pPr marL="0" indent="914400">
              <a:lnSpc>
                <a:spcPct val="90000"/>
              </a:lnSpc>
              <a:spcBef>
                <a:spcPts val="0"/>
              </a:spcBef>
              <a:buSzTx/>
              <a:buNone/>
              <a:defRPr>
                <a:solidFill>
                  <a:srgbClr val="000000"/>
                </a:solidFill>
              </a:defRPr>
            </a:lvl5pPr>
          </a:lstStyle>
          <a:p>
            <a:pPr lvl="0">
              <a:defRPr sz="1800"/>
            </a:pPr>
            <a:r>
              <a:rPr lang="pl-PL" sz="2400" smtClean="0"/>
              <a:t>Kliknij, aby edytować style wzorca tekstu</a:t>
            </a:r>
          </a:p>
          <a:p>
            <a:pPr lvl="1">
              <a:defRPr sz="1800"/>
            </a:pPr>
            <a:r>
              <a:rPr lang="pl-PL" sz="2400" smtClean="0"/>
              <a:t>Drugi poziom</a:t>
            </a:r>
          </a:p>
          <a:p>
            <a:pPr lvl="2">
              <a:defRPr sz="1800"/>
            </a:pPr>
            <a:r>
              <a:rPr lang="pl-PL" sz="2400" smtClean="0"/>
              <a:t>Trzeci poziom</a:t>
            </a:r>
          </a:p>
          <a:p>
            <a:pPr lvl="3">
              <a:defRPr sz="1800"/>
            </a:pPr>
            <a:r>
              <a:rPr lang="pl-PL" sz="2400" smtClean="0"/>
              <a:t>Czwarty poziom</a:t>
            </a:r>
          </a:p>
          <a:p>
            <a:pPr lvl="4">
              <a:defRPr sz="1800"/>
            </a:pPr>
            <a:r>
              <a:rPr lang="pl-PL" sz="2400" smtClean="0"/>
              <a:t>Piąty poziom</a:t>
            </a:r>
            <a:endParaRPr sz="2400"/>
          </a:p>
        </p:txBody>
      </p:sp>
      <p:sp>
        <p:nvSpPr>
          <p:cNvPr id="33" name="Shape 33"/>
          <p:cNvSpPr/>
          <p:nvPr/>
        </p:nvSpPr>
        <p:spPr>
          <a:xfrm rot="16200000">
            <a:off x="7172923" y="5347634"/>
            <a:ext cx="1642759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25400">
            <a:solidFill/>
            <a:miter lim="400000"/>
          </a:ln>
        </p:spPr>
        <p:txBody>
          <a:bodyPr lIns="0" tIns="0" rIns="0" bIns="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pic>
        <p:nvPicPr>
          <p:cNvPr id="34" name="pasted-image.pn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508000" y="8572500"/>
            <a:ext cx="2946400" cy="42304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9488899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Zdjęcie (pionow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/>
          </p:cNvSpPr>
          <p:nvPr>
            <p:ph type="title"/>
          </p:nvPr>
        </p:nvSpPr>
        <p:spPr>
          <a:xfrm>
            <a:off x="508000" y="2806700"/>
            <a:ext cx="5676900" cy="2032000"/>
          </a:xfrm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pl-PL" sz="4800" b="1" dirty="0" smtClean="0">
                <a:solidFill>
                  <a:srgbClr val="414241"/>
                </a:solidFill>
              </a:rPr>
              <a:t>Kliknij, aby edytować styl</a:t>
            </a:r>
            <a:endParaRPr sz="4800" b="1" dirty="0">
              <a:solidFill>
                <a:srgbClr val="414241"/>
              </a:solidFill>
            </a:endParaRPr>
          </a:p>
        </p:txBody>
      </p:sp>
      <p:sp>
        <p:nvSpPr>
          <p:cNvPr id="37" name="Shape 37"/>
          <p:cNvSpPr>
            <a:spLocks noGrp="1"/>
          </p:cNvSpPr>
          <p:nvPr>
            <p:ph type="body" idx="1"/>
          </p:nvPr>
        </p:nvSpPr>
        <p:spPr>
          <a:xfrm>
            <a:off x="508000" y="5029200"/>
            <a:ext cx="5676900" cy="40132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0000"/>
              </a:lnSpc>
              <a:spcBef>
                <a:spcPts val="0"/>
              </a:spcBef>
              <a:buSzTx/>
              <a:buNone/>
              <a:defRPr>
                <a:latin typeface="Roboto Regular"/>
                <a:ea typeface="Roboto Regular"/>
                <a:cs typeface="Helvetica"/>
                <a:sym typeface="Helvetica"/>
              </a:defRPr>
            </a:lvl1pPr>
            <a:lvl2pPr marL="0" indent="228600">
              <a:lnSpc>
                <a:spcPct val="90000"/>
              </a:lnSpc>
              <a:spcBef>
                <a:spcPts val="0"/>
              </a:spcBef>
              <a:buSzTx/>
              <a:buNone/>
              <a:defRPr>
                <a:latin typeface="Roboto Regular"/>
                <a:ea typeface="Roboto Regular"/>
                <a:cs typeface="Helvetica"/>
                <a:sym typeface="Helvetica"/>
              </a:defRPr>
            </a:lvl2pPr>
            <a:lvl3pPr marL="0" indent="457200">
              <a:lnSpc>
                <a:spcPct val="90000"/>
              </a:lnSpc>
              <a:spcBef>
                <a:spcPts val="0"/>
              </a:spcBef>
              <a:buSzTx/>
              <a:buNone/>
              <a:defRPr>
                <a:latin typeface="Roboto Regular"/>
                <a:ea typeface="Roboto Regular"/>
                <a:cs typeface="Helvetica"/>
                <a:sym typeface="Helvetica"/>
              </a:defRPr>
            </a:lvl3pPr>
            <a:lvl4pPr marL="0" indent="685800">
              <a:lnSpc>
                <a:spcPct val="90000"/>
              </a:lnSpc>
              <a:spcBef>
                <a:spcPts val="0"/>
              </a:spcBef>
              <a:buSzTx/>
              <a:buNone/>
              <a:defRPr>
                <a:latin typeface="Roboto Regular"/>
                <a:ea typeface="Roboto Regular"/>
                <a:cs typeface="Helvetica"/>
                <a:sym typeface="Helvetica"/>
              </a:defRPr>
            </a:lvl4pPr>
            <a:lvl5pPr marL="0" indent="914400">
              <a:lnSpc>
                <a:spcPct val="90000"/>
              </a:lnSpc>
              <a:spcBef>
                <a:spcPts val="0"/>
              </a:spcBef>
              <a:buSzTx/>
              <a:buNone/>
              <a:defRPr>
                <a:latin typeface="Roboto Regular"/>
                <a:ea typeface="Roboto Regular"/>
                <a:cs typeface="Helvetica"/>
                <a:sym typeface="Helvetica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pl-PL" sz="2400" dirty="0" smtClean="0">
                <a:solidFill>
                  <a:srgbClr val="414141"/>
                </a:solidFill>
              </a:rPr>
              <a:t>Kliknij, aby edytować style wzorca tekstu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lang="pl-PL" sz="2400" dirty="0" smtClean="0">
                <a:solidFill>
                  <a:srgbClr val="414141"/>
                </a:solidFill>
              </a:rPr>
              <a:t>Drugi poziom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lang="pl-PL" sz="2400" dirty="0" smtClean="0">
                <a:solidFill>
                  <a:srgbClr val="414141"/>
                </a:solidFill>
              </a:rPr>
              <a:t>Trzeci poziom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lang="pl-PL" sz="2400" dirty="0" smtClean="0">
                <a:solidFill>
                  <a:srgbClr val="414141"/>
                </a:solidFill>
              </a:rPr>
              <a:t>Czwarty poziom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lang="pl-PL" sz="2400" dirty="0" smtClean="0">
                <a:solidFill>
                  <a:srgbClr val="414141"/>
                </a:solidFill>
              </a:rPr>
              <a:t>Piąty poziom</a:t>
            </a:r>
            <a:endParaRPr sz="2400" dirty="0">
              <a:solidFill>
                <a:srgbClr val="414141"/>
              </a:solidFill>
            </a:endParaRPr>
          </a:p>
        </p:txBody>
      </p:sp>
      <p:pic>
        <p:nvPicPr>
          <p:cNvPr id="38" name="pasted-image.tif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11768798" y="5396691"/>
            <a:ext cx="615605" cy="2262345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pasted-image.tif"/>
          <p:cNvPicPr/>
          <p:nvPr userDrawn="1"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508000" y="8572500"/>
            <a:ext cx="3051487" cy="4191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17115605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ytuł i punkto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pl-PL" sz="4800" b="1" dirty="0" smtClean="0">
                <a:solidFill>
                  <a:srgbClr val="414241"/>
                </a:solidFill>
              </a:rPr>
              <a:t>Kliknij, aby edytować styl</a:t>
            </a:r>
            <a:endParaRPr sz="4800" b="1" dirty="0">
              <a:solidFill>
                <a:srgbClr val="414241"/>
              </a:solidFill>
            </a:endParaRPr>
          </a:p>
        </p:txBody>
      </p:sp>
      <p:sp>
        <p:nvSpPr>
          <p:cNvPr id="43" name="Shape 4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2pPr marL="939800" indent="-469900"/>
            <a:lvl3pPr marL="1409700" indent="-469900"/>
            <a:lvl4pPr marL="1879600" indent="-469900"/>
            <a:lvl5pPr marL="2349500" indent="-469900"/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pl-PL" sz="2400" dirty="0" smtClean="0">
                <a:solidFill>
                  <a:srgbClr val="414141"/>
                </a:solidFill>
              </a:rPr>
              <a:t>Kliknij, aby edytować style wzorca tekstu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lang="pl-PL" sz="2400" dirty="0" smtClean="0">
                <a:solidFill>
                  <a:srgbClr val="414141"/>
                </a:solidFill>
              </a:rPr>
              <a:t>Drugi poziom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lang="pl-PL" sz="2400" dirty="0" smtClean="0">
                <a:solidFill>
                  <a:srgbClr val="414141"/>
                </a:solidFill>
              </a:rPr>
              <a:t>Trzeci poziom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lang="pl-PL" sz="2400" dirty="0" smtClean="0">
                <a:solidFill>
                  <a:srgbClr val="414141"/>
                </a:solidFill>
              </a:rPr>
              <a:t>Czwarty poziom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lang="pl-PL" sz="2400" dirty="0" smtClean="0">
                <a:solidFill>
                  <a:srgbClr val="414141"/>
                </a:solidFill>
              </a:rPr>
              <a:t>Piąty poziom</a:t>
            </a:r>
            <a:endParaRPr sz="2400" dirty="0">
              <a:solidFill>
                <a:srgbClr val="414141"/>
              </a:solidFill>
            </a:endParaRPr>
          </a:p>
        </p:txBody>
      </p:sp>
      <p:pic>
        <p:nvPicPr>
          <p:cNvPr id="4" name="pasted-image.tif"/>
          <p:cNvPicPr/>
          <p:nvPr userDrawn="1"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508000" y="8572500"/>
            <a:ext cx="3051487" cy="4191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70949881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y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asted-image.tif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605498" y="684991"/>
            <a:ext cx="615605" cy="2262344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pasted-image.tif"/>
          <p:cNvPicPr/>
          <p:nvPr userDrawn="1"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9144000" y="635000"/>
            <a:ext cx="3051487" cy="419100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Shape 87"/>
          <p:cNvSpPr/>
          <p:nvPr userDrawn="1"/>
        </p:nvSpPr>
        <p:spPr>
          <a:xfrm>
            <a:off x="1270000" y="4333101"/>
            <a:ext cx="10464800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>
              <a:defRPr sz="1800">
                <a:solidFill>
                  <a:srgbClr val="000000"/>
                </a:solidFill>
              </a:defRPr>
            </a:pPr>
            <a:endParaRPr sz="3600" dirty="0">
              <a:solidFill>
                <a:srgbClr val="000000"/>
              </a:solidFill>
              <a:latin typeface="Roboto Regular"/>
              <a:ea typeface="Roboto Regular"/>
              <a:cs typeface="Roboto Regular"/>
              <a:sym typeface="Roboto Regular"/>
            </a:endParaRPr>
          </a:p>
        </p:txBody>
      </p:sp>
      <p:sp>
        <p:nvSpPr>
          <p:cNvPr id="9" name="Symbol zastępczy tekstu 8"/>
          <p:cNvSpPr>
            <a:spLocks noGrp="1"/>
          </p:cNvSpPr>
          <p:nvPr>
            <p:ph type="body" sz="quarter" idx="10"/>
          </p:nvPr>
        </p:nvSpPr>
        <p:spPr>
          <a:xfrm>
            <a:off x="1752600" y="3066276"/>
            <a:ext cx="9982200" cy="2533650"/>
          </a:xfrm>
        </p:spPr>
        <p:txBody>
          <a:bodyPr>
            <a:noAutofit/>
          </a:bodyPr>
          <a:lstStyle>
            <a:lvl1pPr>
              <a:buNone/>
              <a:defRPr sz="3600">
                <a:solidFill>
                  <a:schemeClr val="tx1"/>
                </a:solidFill>
              </a:defRPr>
            </a:lvl1pPr>
            <a:lvl2pPr>
              <a:buNone/>
              <a:defRPr sz="3600"/>
            </a:lvl2pPr>
            <a:lvl3pPr>
              <a:buNone/>
              <a:defRPr sz="3600"/>
            </a:lvl3pPr>
            <a:lvl4pPr>
              <a:buNone/>
              <a:defRPr sz="3600"/>
            </a:lvl4pPr>
            <a:lvl5pPr>
              <a:buNone/>
              <a:defRPr sz="3600"/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11" name="Symbol zastępczy tekstu 10"/>
          <p:cNvSpPr>
            <a:spLocks noGrp="1"/>
          </p:cNvSpPr>
          <p:nvPr>
            <p:ph type="body" sz="quarter" idx="11"/>
          </p:nvPr>
        </p:nvSpPr>
        <p:spPr>
          <a:xfrm>
            <a:off x="1752600" y="5924550"/>
            <a:ext cx="9982200" cy="990600"/>
          </a:xfrm>
        </p:spPr>
        <p:txBody>
          <a:bodyPr>
            <a:normAutofit/>
          </a:bodyPr>
          <a:lstStyle>
            <a:lvl1pPr>
              <a:buNone/>
              <a:defRPr sz="1800">
                <a:solidFill>
                  <a:schemeClr val="tx1"/>
                </a:solidFill>
              </a:defRPr>
            </a:lvl1pPr>
            <a:lvl2pPr>
              <a:buNone/>
              <a:defRPr/>
            </a:lvl2pPr>
            <a:lvl3pPr>
              <a:buFont typeface="Arial" pitchFamily="34" charset="0"/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3513301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ytuł i punktory ze zdjęc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pl-PL" sz="4800" b="1" dirty="0" smtClean="0">
                <a:solidFill>
                  <a:srgbClr val="414241"/>
                </a:solidFill>
              </a:rPr>
              <a:t>Kliknij, aby edytować styl</a:t>
            </a:r>
            <a:endParaRPr sz="4800" b="1" dirty="0">
              <a:solidFill>
                <a:srgbClr val="414241"/>
              </a:solidFill>
            </a:endParaRPr>
          </a:p>
        </p:txBody>
      </p:sp>
      <p:sp>
        <p:nvSpPr>
          <p:cNvPr id="46" name="Shape 46"/>
          <p:cNvSpPr>
            <a:spLocks noGrp="1"/>
          </p:cNvSpPr>
          <p:nvPr>
            <p:ph type="body" idx="1"/>
          </p:nvPr>
        </p:nvSpPr>
        <p:spPr>
          <a:xfrm>
            <a:off x="508000" y="2730500"/>
            <a:ext cx="5816600" cy="6350000"/>
          </a:xfrm>
          <a:prstGeom prst="rect">
            <a:avLst/>
          </a:prstGeom>
        </p:spPr>
        <p:txBody>
          <a:bodyPr/>
          <a:lstStyle>
            <a:lvl1pPr marL="313266" indent="-313266"/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pl-PL" sz="2400" dirty="0" smtClean="0">
                <a:solidFill>
                  <a:srgbClr val="414141"/>
                </a:solidFill>
              </a:rPr>
              <a:t>Kliknij, aby edytować style wzorca tekstu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lang="pl-PL" sz="2400" dirty="0" smtClean="0">
                <a:solidFill>
                  <a:srgbClr val="414141"/>
                </a:solidFill>
              </a:rPr>
              <a:t>Drugi poziom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lang="pl-PL" sz="2400" dirty="0" smtClean="0">
                <a:solidFill>
                  <a:srgbClr val="414141"/>
                </a:solidFill>
              </a:rPr>
              <a:t>Trzeci poziom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lang="pl-PL" sz="2400" dirty="0" smtClean="0">
                <a:solidFill>
                  <a:srgbClr val="414141"/>
                </a:solidFill>
              </a:rPr>
              <a:t>Czwarty poziom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lang="pl-PL" sz="2400" dirty="0" smtClean="0">
                <a:solidFill>
                  <a:srgbClr val="414141"/>
                </a:solidFill>
              </a:rPr>
              <a:t>Piąty poziom</a:t>
            </a:r>
            <a:endParaRPr sz="2400" dirty="0">
              <a:solidFill>
                <a:srgbClr val="4141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833481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ytuł na środku kop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tlo PP yellow 2.jpg"/>
          <p:cNvPicPr/>
          <p:nvPr/>
        </p:nvPicPr>
        <p:blipFill>
          <a:blip r:embed="rId2" cstate="print">
            <a:extLst/>
          </a:blip>
          <a:srcRect t="3" b="3"/>
          <a:stretch>
            <a:fillRect/>
          </a:stretch>
        </p:blipFill>
        <p:spPr>
          <a:xfrm>
            <a:off x="0" y="0"/>
            <a:ext cx="12992100" cy="9977933"/>
          </a:xfrm>
          <a:prstGeom prst="rect">
            <a:avLst/>
          </a:prstGeom>
          <a:ln w="12700">
            <a:miter lim="400000"/>
          </a:ln>
        </p:spPr>
      </p:pic>
      <p:sp>
        <p:nvSpPr>
          <p:cNvPr id="31" name="Shape 31"/>
          <p:cNvSpPr>
            <a:spLocks noGrp="1"/>
          </p:cNvSpPr>
          <p:nvPr>
            <p:ph type="title"/>
          </p:nvPr>
        </p:nvSpPr>
        <p:spPr>
          <a:xfrm>
            <a:off x="508000" y="4127500"/>
            <a:ext cx="7200206" cy="2413000"/>
          </a:xfrm>
          <a:prstGeom prst="rect">
            <a:avLst/>
          </a:prstGeom>
        </p:spPr>
        <p:txBody>
          <a:bodyPr/>
          <a:lstStyle>
            <a:lvl1pPr>
              <a:defRPr sz="7000">
                <a:solidFill>
                  <a:srgbClr val="000000"/>
                </a:solidFill>
              </a:defRPr>
            </a:lvl1pPr>
          </a:lstStyle>
          <a:p>
            <a:pPr lvl="0">
              <a:defRPr sz="1800" b="0"/>
            </a:pPr>
            <a:r>
              <a:rPr lang="pl-PL" sz="7000" b="1" dirty="0" smtClean="0"/>
              <a:t>Kliknij, aby edytować styl</a:t>
            </a:r>
            <a:endParaRPr sz="7000" b="1" dirty="0"/>
          </a:p>
        </p:txBody>
      </p:sp>
      <p:sp>
        <p:nvSpPr>
          <p:cNvPr id="32" name="Shape 32"/>
          <p:cNvSpPr>
            <a:spLocks noGrp="1"/>
          </p:cNvSpPr>
          <p:nvPr>
            <p:ph type="body" idx="1"/>
          </p:nvPr>
        </p:nvSpPr>
        <p:spPr>
          <a:xfrm>
            <a:off x="8280400" y="4140200"/>
            <a:ext cx="4241800" cy="24130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SzTx/>
              <a:buNone/>
              <a:defRPr>
                <a:solidFill>
                  <a:srgbClr val="000000"/>
                </a:solidFill>
              </a:defRPr>
            </a:lvl1pPr>
            <a:lvl2pPr marL="0" indent="228600">
              <a:lnSpc>
                <a:spcPct val="90000"/>
              </a:lnSpc>
              <a:spcBef>
                <a:spcPts val="0"/>
              </a:spcBef>
              <a:buSzTx/>
              <a:buNone/>
              <a:defRPr>
                <a:solidFill>
                  <a:srgbClr val="000000"/>
                </a:solidFill>
              </a:defRPr>
            </a:lvl2pPr>
            <a:lvl3pPr marL="0" indent="457200">
              <a:lnSpc>
                <a:spcPct val="90000"/>
              </a:lnSpc>
              <a:spcBef>
                <a:spcPts val="0"/>
              </a:spcBef>
              <a:buSzTx/>
              <a:buNone/>
              <a:defRPr>
                <a:solidFill>
                  <a:srgbClr val="000000"/>
                </a:solidFill>
              </a:defRPr>
            </a:lvl3pPr>
            <a:lvl4pPr marL="0" indent="685800">
              <a:lnSpc>
                <a:spcPct val="90000"/>
              </a:lnSpc>
              <a:spcBef>
                <a:spcPts val="0"/>
              </a:spcBef>
              <a:buSzTx/>
              <a:buNone/>
              <a:defRPr>
                <a:solidFill>
                  <a:srgbClr val="000000"/>
                </a:solidFill>
              </a:defRPr>
            </a:lvl4pPr>
            <a:lvl5pPr marL="0" indent="914400">
              <a:lnSpc>
                <a:spcPct val="90000"/>
              </a:lnSpc>
              <a:spcBef>
                <a:spcPts val="0"/>
              </a:spcBef>
              <a:buSzTx/>
              <a:buNone/>
              <a:defRPr>
                <a:solidFill>
                  <a:srgbClr val="000000"/>
                </a:solidFill>
              </a:defRPr>
            </a:lvl5pPr>
          </a:lstStyle>
          <a:p>
            <a:pPr lvl="0">
              <a:defRPr sz="1800"/>
            </a:pPr>
            <a:r>
              <a:rPr lang="pl-PL" sz="2400" smtClean="0"/>
              <a:t>Kliknij, aby edytować style wzorca tekstu</a:t>
            </a:r>
          </a:p>
          <a:p>
            <a:pPr lvl="1">
              <a:defRPr sz="1800"/>
            </a:pPr>
            <a:r>
              <a:rPr lang="pl-PL" sz="2400" smtClean="0"/>
              <a:t>Drugi poziom</a:t>
            </a:r>
          </a:p>
          <a:p>
            <a:pPr lvl="2">
              <a:defRPr sz="1800"/>
            </a:pPr>
            <a:r>
              <a:rPr lang="pl-PL" sz="2400" smtClean="0"/>
              <a:t>Trzeci poziom</a:t>
            </a:r>
          </a:p>
          <a:p>
            <a:pPr lvl="3">
              <a:defRPr sz="1800"/>
            </a:pPr>
            <a:r>
              <a:rPr lang="pl-PL" sz="2400" smtClean="0"/>
              <a:t>Czwarty poziom</a:t>
            </a:r>
          </a:p>
          <a:p>
            <a:pPr lvl="4">
              <a:defRPr sz="1800"/>
            </a:pPr>
            <a:r>
              <a:rPr lang="pl-PL" sz="2400" smtClean="0"/>
              <a:t>Piąty poziom</a:t>
            </a:r>
            <a:endParaRPr sz="2400"/>
          </a:p>
        </p:txBody>
      </p:sp>
      <p:sp>
        <p:nvSpPr>
          <p:cNvPr id="33" name="Shape 33"/>
          <p:cNvSpPr/>
          <p:nvPr/>
        </p:nvSpPr>
        <p:spPr>
          <a:xfrm rot="16200000">
            <a:off x="7172923" y="5347634"/>
            <a:ext cx="1642759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25400">
            <a:solidFill/>
            <a:miter lim="400000"/>
          </a:ln>
        </p:spPr>
        <p:txBody>
          <a:bodyPr lIns="0" tIns="0" rIns="0" bIns="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pic>
        <p:nvPicPr>
          <p:cNvPr id="34" name="pasted-image.pn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508000" y="8572500"/>
            <a:ext cx="2946400" cy="42304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4582637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Zdjęcie (3 sztuki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880804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 userDrawn="1"/>
        </p:nvSpPr>
        <p:spPr>
          <a:xfrm>
            <a:off x="0" y="0"/>
            <a:ext cx="13004800" cy="9753600"/>
          </a:xfrm>
          <a:prstGeom prst="rect">
            <a:avLst/>
          </a:prstGeom>
          <a:solidFill>
            <a:srgbClr val="FAC81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l-PL">
              <a:solidFill>
                <a:srgbClr val="FFFFFF"/>
              </a:solidFill>
            </a:endParaRPr>
          </a:p>
        </p:txBody>
      </p:sp>
      <p:pic>
        <p:nvPicPr>
          <p:cNvPr id="4" name="tlo PP yellow 2.jpg"/>
          <p:cNvPicPr/>
          <p:nvPr userDrawn="1"/>
        </p:nvPicPr>
        <p:blipFill>
          <a:blip r:embed="rId2" cstate="print">
            <a:extLst/>
          </a:blip>
          <a:srcRect t="3" b="3"/>
          <a:stretch>
            <a:fillRect/>
          </a:stretch>
        </p:blipFill>
        <p:spPr>
          <a:xfrm>
            <a:off x="0" y="0"/>
            <a:ext cx="12992100" cy="9977933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pasted-image.png"/>
          <p:cNvPicPr/>
          <p:nvPr userDrawn="1"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508000" y="8572500"/>
            <a:ext cx="2946400" cy="42304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538394779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 userDrawn="1"/>
        </p:nvSpPr>
        <p:spPr>
          <a:xfrm>
            <a:off x="0" y="0"/>
            <a:ext cx="13004800" cy="9753600"/>
          </a:xfrm>
          <a:prstGeom prst="rect">
            <a:avLst/>
          </a:prstGeom>
          <a:solidFill>
            <a:srgbClr val="334C8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l-PL">
              <a:solidFill>
                <a:srgbClr val="FFFFFF"/>
              </a:solidFill>
            </a:endParaRPr>
          </a:p>
        </p:txBody>
      </p:sp>
      <p:pic>
        <p:nvPicPr>
          <p:cNvPr id="5" name="pasted-image.png"/>
          <p:cNvPicPr/>
          <p:nvPr userDrawn="1"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508000" y="8572500"/>
            <a:ext cx="2941326" cy="422319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Dowolny kształt 5"/>
          <p:cNvSpPr/>
          <p:nvPr userDrawn="1"/>
        </p:nvSpPr>
        <p:spPr>
          <a:xfrm>
            <a:off x="-14111" y="2582147"/>
            <a:ext cx="13038313" cy="5234843"/>
          </a:xfrm>
          <a:custGeom>
            <a:avLst/>
            <a:gdLst>
              <a:gd name="connsiteX0" fmla="*/ 14111 w 13038313"/>
              <a:gd name="connsiteY0" fmla="*/ 2483375 h 5234843"/>
              <a:gd name="connsiteX1" fmla="*/ 13038313 w 13038313"/>
              <a:gd name="connsiteY1" fmla="*/ 0 h 5234843"/>
              <a:gd name="connsiteX2" fmla="*/ 13024203 w 13038313"/>
              <a:gd name="connsiteY2" fmla="*/ 2737357 h 5234843"/>
              <a:gd name="connsiteX3" fmla="*/ 0 w 13038313"/>
              <a:gd name="connsiteY3" fmla="*/ 5234843 h 5234843"/>
              <a:gd name="connsiteX4" fmla="*/ 14111 w 13038313"/>
              <a:gd name="connsiteY4" fmla="*/ 2483375 h 5234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38313" h="5234843">
                <a:moveTo>
                  <a:pt x="14111" y="2483375"/>
                </a:moveTo>
                <a:lnTo>
                  <a:pt x="13038313" y="0"/>
                </a:lnTo>
                <a:cubicBezTo>
                  <a:pt x="13033610" y="912452"/>
                  <a:pt x="13028906" y="1824905"/>
                  <a:pt x="13024203" y="2737357"/>
                </a:cubicBezTo>
                <a:lnTo>
                  <a:pt x="0" y="5234843"/>
                </a:lnTo>
                <a:cubicBezTo>
                  <a:pt x="4704" y="4317687"/>
                  <a:pt x="9407" y="3400531"/>
                  <a:pt x="14111" y="2483375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  <a:alpha val="13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rtl="0" latinLnBrk="1" hangingPunct="0"/>
            <a:endParaRPr lang="pl-PL" sz="3200"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</a:endParaRPr>
          </a:p>
        </p:txBody>
      </p:sp>
      <p:sp>
        <p:nvSpPr>
          <p:cNvPr id="7" name="Dowolny kształt 6"/>
          <p:cNvSpPr/>
          <p:nvPr userDrawn="1"/>
        </p:nvSpPr>
        <p:spPr>
          <a:xfrm>
            <a:off x="-16933" y="50799"/>
            <a:ext cx="13038666" cy="5232400"/>
          </a:xfrm>
          <a:custGeom>
            <a:avLst/>
            <a:gdLst>
              <a:gd name="connsiteX0" fmla="*/ 13038666 w 13038666"/>
              <a:gd name="connsiteY0" fmla="*/ 5232400 h 5232400"/>
              <a:gd name="connsiteX1" fmla="*/ 0 w 13038666"/>
              <a:gd name="connsiteY1" fmla="*/ 2726266 h 5232400"/>
              <a:gd name="connsiteX2" fmla="*/ 16933 w 13038666"/>
              <a:gd name="connsiteY2" fmla="*/ 0 h 5232400"/>
              <a:gd name="connsiteX3" fmla="*/ 457200 w 13038666"/>
              <a:gd name="connsiteY3" fmla="*/ 0 h 5232400"/>
              <a:gd name="connsiteX4" fmla="*/ 13038666 w 13038666"/>
              <a:gd name="connsiteY4" fmla="*/ 2455333 h 5232400"/>
              <a:gd name="connsiteX5" fmla="*/ 13038666 w 13038666"/>
              <a:gd name="connsiteY5" fmla="*/ 5232400 h 523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038666" h="5232400">
                <a:moveTo>
                  <a:pt x="13038666" y="5232400"/>
                </a:moveTo>
                <a:lnTo>
                  <a:pt x="0" y="2726266"/>
                </a:lnTo>
                <a:lnTo>
                  <a:pt x="16933" y="0"/>
                </a:lnTo>
                <a:lnTo>
                  <a:pt x="457200" y="0"/>
                </a:lnTo>
                <a:lnTo>
                  <a:pt x="13038666" y="2455333"/>
                </a:lnTo>
                <a:lnTo>
                  <a:pt x="13038666" y="523240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6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rtl="0" latinLnBrk="1" hangingPunct="0"/>
            <a:endParaRPr lang="pl-PL" sz="3200"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</a:endParaRPr>
          </a:p>
        </p:txBody>
      </p:sp>
      <p:sp>
        <p:nvSpPr>
          <p:cNvPr id="8" name="Dowolny kształt 7"/>
          <p:cNvSpPr/>
          <p:nvPr userDrawn="1"/>
        </p:nvSpPr>
        <p:spPr>
          <a:xfrm>
            <a:off x="-67733" y="-16933"/>
            <a:ext cx="13072533" cy="2675466"/>
          </a:xfrm>
          <a:custGeom>
            <a:avLst/>
            <a:gdLst>
              <a:gd name="connsiteX0" fmla="*/ 33866 w 13072533"/>
              <a:gd name="connsiteY0" fmla="*/ 0 h 2675466"/>
              <a:gd name="connsiteX1" fmla="*/ 13072533 w 13072533"/>
              <a:gd name="connsiteY1" fmla="*/ 0 h 2675466"/>
              <a:gd name="connsiteX2" fmla="*/ 13072533 w 13072533"/>
              <a:gd name="connsiteY2" fmla="*/ 186266 h 2675466"/>
              <a:gd name="connsiteX3" fmla="*/ 0 w 13072533"/>
              <a:gd name="connsiteY3" fmla="*/ 2675466 h 2675466"/>
              <a:gd name="connsiteX4" fmla="*/ 33866 w 13072533"/>
              <a:gd name="connsiteY4" fmla="*/ 0 h 2675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72533" h="2675466">
                <a:moveTo>
                  <a:pt x="33866" y="0"/>
                </a:moveTo>
                <a:lnTo>
                  <a:pt x="13072533" y="0"/>
                </a:lnTo>
                <a:lnTo>
                  <a:pt x="13072533" y="186266"/>
                </a:lnTo>
                <a:lnTo>
                  <a:pt x="0" y="2675466"/>
                </a:lnTo>
                <a:lnTo>
                  <a:pt x="33866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  <a:alpha val="7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rtl="0" latinLnBrk="1" hangingPunct="0"/>
            <a:endParaRPr lang="pl-PL" sz="3200"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0571442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1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ytuł na środk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asted-image.tif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12997658" cy="9982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8" name="pasted-image.pn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508000" y="8572500"/>
            <a:ext cx="2941326" cy="42231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588657727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ytuł (na górz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pPr lvl="0"/>
            <a:r>
              <a:rPr lang="pl-PL" smtClean="0"/>
              <a:t>Kliknij, aby edytować styl</a:t>
            </a:r>
            <a:endParaRPr/>
          </a:p>
        </p:txBody>
      </p:sp>
      <p:sp>
        <p:nvSpPr>
          <p:cNvPr id="3" name="pole tekstowe 2"/>
          <p:cNvSpPr txBox="1"/>
          <p:nvPr userDrawn="1"/>
        </p:nvSpPr>
        <p:spPr>
          <a:xfrm>
            <a:off x="11759184" y="8819943"/>
            <a:ext cx="737616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5C466D5B-A346-40CA-9226-5313B311E7C6}" type="slidenum">
              <a:rPr kumimoji="0" lang="pl-PL" sz="2000" b="0" i="0" u="none" strike="noStrike" cap="none" spc="0" normalizeH="0" baseline="0" smtClean="0">
                <a:ln>
                  <a:noFill/>
                </a:ln>
                <a:solidFill>
                  <a:srgbClr val="414141"/>
                </a:solidFill>
                <a:effectLst/>
                <a:uFillTx/>
                <a:latin typeface="Palatino"/>
                <a:ea typeface="Palatino"/>
                <a:cs typeface="Palatino"/>
                <a:sym typeface="Palatino"/>
              </a:rPr>
              <a:t>‹#›</a:t>
            </a:fld>
            <a:endParaRPr kumimoji="0" lang="pl-PL" sz="2000" b="0" i="0" u="none" strike="noStrike" cap="none" spc="0" normalizeH="0" baseline="0" dirty="0">
              <a:ln>
                <a:noFill/>
              </a:ln>
              <a:solidFill>
                <a:srgbClr val="414141"/>
              </a:solidFill>
              <a:effectLst/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4280121651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Zdjęcie (pionow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/>
          </p:cNvSpPr>
          <p:nvPr>
            <p:ph type="title"/>
          </p:nvPr>
        </p:nvSpPr>
        <p:spPr>
          <a:xfrm>
            <a:off x="508000" y="2806700"/>
            <a:ext cx="5676900" cy="2032000"/>
          </a:xfrm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pl-PL" sz="4800" b="1" dirty="0" smtClean="0">
                <a:solidFill>
                  <a:srgbClr val="414241"/>
                </a:solidFill>
              </a:rPr>
              <a:t>Kliknij, aby edytować styl</a:t>
            </a:r>
            <a:endParaRPr sz="4800" b="1" dirty="0">
              <a:solidFill>
                <a:srgbClr val="414241"/>
              </a:solidFill>
            </a:endParaRPr>
          </a:p>
        </p:txBody>
      </p:sp>
      <p:sp>
        <p:nvSpPr>
          <p:cNvPr id="37" name="Shape 37"/>
          <p:cNvSpPr>
            <a:spLocks noGrp="1"/>
          </p:cNvSpPr>
          <p:nvPr>
            <p:ph type="body" idx="1"/>
          </p:nvPr>
        </p:nvSpPr>
        <p:spPr>
          <a:xfrm>
            <a:off x="508000" y="5029200"/>
            <a:ext cx="5676900" cy="40132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0000"/>
              </a:lnSpc>
              <a:spcBef>
                <a:spcPts val="0"/>
              </a:spcBef>
              <a:buSzTx/>
              <a:buNone/>
              <a:defRPr>
                <a:latin typeface="Roboto Regular"/>
                <a:ea typeface="Roboto Regular"/>
                <a:cs typeface="Helvetica"/>
                <a:sym typeface="Helvetica"/>
              </a:defRPr>
            </a:lvl1pPr>
            <a:lvl2pPr marL="0" indent="228600">
              <a:lnSpc>
                <a:spcPct val="90000"/>
              </a:lnSpc>
              <a:spcBef>
                <a:spcPts val="0"/>
              </a:spcBef>
              <a:buSzTx/>
              <a:buNone/>
              <a:defRPr>
                <a:latin typeface="Roboto Regular"/>
                <a:ea typeface="Roboto Regular"/>
                <a:cs typeface="Helvetica"/>
                <a:sym typeface="Helvetica"/>
              </a:defRPr>
            </a:lvl2pPr>
            <a:lvl3pPr marL="0" indent="457200">
              <a:lnSpc>
                <a:spcPct val="90000"/>
              </a:lnSpc>
              <a:spcBef>
                <a:spcPts val="0"/>
              </a:spcBef>
              <a:buSzTx/>
              <a:buNone/>
              <a:defRPr>
                <a:latin typeface="Roboto Regular"/>
                <a:ea typeface="Roboto Regular"/>
                <a:cs typeface="Helvetica"/>
                <a:sym typeface="Helvetica"/>
              </a:defRPr>
            </a:lvl3pPr>
            <a:lvl4pPr marL="0" indent="685800">
              <a:lnSpc>
                <a:spcPct val="90000"/>
              </a:lnSpc>
              <a:spcBef>
                <a:spcPts val="0"/>
              </a:spcBef>
              <a:buSzTx/>
              <a:buNone/>
              <a:defRPr>
                <a:latin typeface="Roboto Regular"/>
                <a:ea typeface="Roboto Regular"/>
                <a:cs typeface="Helvetica"/>
                <a:sym typeface="Helvetica"/>
              </a:defRPr>
            </a:lvl4pPr>
            <a:lvl5pPr marL="0" indent="914400">
              <a:lnSpc>
                <a:spcPct val="90000"/>
              </a:lnSpc>
              <a:spcBef>
                <a:spcPts val="0"/>
              </a:spcBef>
              <a:buSzTx/>
              <a:buNone/>
              <a:defRPr>
                <a:latin typeface="Roboto Regular"/>
                <a:ea typeface="Roboto Regular"/>
                <a:cs typeface="Helvetica"/>
                <a:sym typeface="Helvetica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pl-PL" sz="2400" dirty="0" smtClean="0">
                <a:solidFill>
                  <a:srgbClr val="414141"/>
                </a:solidFill>
              </a:rPr>
              <a:t>Kliknij, aby edytować style wzorca tekstu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lang="pl-PL" sz="2400" dirty="0" smtClean="0">
                <a:solidFill>
                  <a:srgbClr val="414141"/>
                </a:solidFill>
              </a:rPr>
              <a:t>Drugi poziom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lang="pl-PL" sz="2400" dirty="0" smtClean="0">
                <a:solidFill>
                  <a:srgbClr val="414141"/>
                </a:solidFill>
              </a:rPr>
              <a:t>Trzeci poziom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lang="pl-PL" sz="2400" dirty="0" smtClean="0">
                <a:solidFill>
                  <a:srgbClr val="414141"/>
                </a:solidFill>
              </a:rPr>
              <a:t>Czwarty poziom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lang="pl-PL" sz="2400" dirty="0" smtClean="0">
                <a:solidFill>
                  <a:srgbClr val="414141"/>
                </a:solidFill>
              </a:rPr>
              <a:t>Piąty poziom</a:t>
            </a:r>
            <a:endParaRPr sz="2400" dirty="0">
              <a:solidFill>
                <a:srgbClr val="414141"/>
              </a:solidFill>
            </a:endParaRPr>
          </a:p>
        </p:txBody>
      </p:sp>
      <p:pic>
        <p:nvPicPr>
          <p:cNvPr id="38" name="pasted-image.tif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11768798" y="5396691"/>
            <a:ext cx="615605" cy="2262345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pasted-image.tif"/>
          <p:cNvPicPr/>
          <p:nvPr userDrawn="1"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508000" y="8572500"/>
            <a:ext cx="3051487" cy="4191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69652358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ytuł i punkto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pl-PL" sz="4800" b="1" dirty="0" smtClean="0">
                <a:solidFill>
                  <a:srgbClr val="414241"/>
                </a:solidFill>
              </a:rPr>
              <a:t>Kliknij, aby edytować styl</a:t>
            </a:r>
            <a:endParaRPr sz="4800" b="1" dirty="0">
              <a:solidFill>
                <a:srgbClr val="414241"/>
              </a:solidFill>
            </a:endParaRPr>
          </a:p>
        </p:txBody>
      </p:sp>
      <p:sp>
        <p:nvSpPr>
          <p:cNvPr id="43" name="Shape 4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2pPr marL="939800" indent="-469900"/>
            <a:lvl3pPr marL="1409700" indent="-469900"/>
            <a:lvl4pPr marL="1879600" indent="-469900"/>
            <a:lvl5pPr marL="2349500" indent="-469900"/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pl-PL" sz="2400" dirty="0" smtClean="0">
                <a:solidFill>
                  <a:srgbClr val="414141"/>
                </a:solidFill>
              </a:rPr>
              <a:t>Kliknij, aby edytować style wzorca tekstu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lang="pl-PL" sz="2400" dirty="0" smtClean="0">
                <a:solidFill>
                  <a:srgbClr val="414141"/>
                </a:solidFill>
              </a:rPr>
              <a:t>Drugi poziom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lang="pl-PL" sz="2400" dirty="0" smtClean="0">
                <a:solidFill>
                  <a:srgbClr val="414141"/>
                </a:solidFill>
              </a:rPr>
              <a:t>Trzeci poziom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lang="pl-PL" sz="2400" dirty="0" smtClean="0">
                <a:solidFill>
                  <a:srgbClr val="414141"/>
                </a:solidFill>
              </a:rPr>
              <a:t>Czwarty poziom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lang="pl-PL" sz="2400" dirty="0" smtClean="0">
                <a:solidFill>
                  <a:srgbClr val="414141"/>
                </a:solidFill>
              </a:rPr>
              <a:t>Piąty poziom</a:t>
            </a:r>
            <a:endParaRPr sz="2400" dirty="0">
              <a:solidFill>
                <a:srgbClr val="414141"/>
              </a:solidFill>
            </a:endParaRPr>
          </a:p>
        </p:txBody>
      </p:sp>
      <p:pic>
        <p:nvPicPr>
          <p:cNvPr id="4" name="pasted-image.tif"/>
          <p:cNvPicPr/>
          <p:nvPr userDrawn="1"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508000" y="8572500"/>
            <a:ext cx="3051487" cy="4191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95417814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y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asted-image.tif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605498" y="684991"/>
            <a:ext cx="615605" cy="2262344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pasted-image.tif"/>
          <p:cNvPicPr/>
          <p:nvPr userDrawn="1"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9144000" y="635000"/>
            <a:ext cx="3051487" cy="419100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Shape 87"/>
          <p:cNvSpPr/>
          <p:nvPr userDrawn="1"/>
        </p:nvSpPr>
        <p:spPr>
          <a:xfrm>
            <a:off x="1270000" y="4333101"/>
            <a:ext cx="10464800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>
              <a:defRPr sz="1800">
                <a:solidFill>
                  <a:srgbClr val="000000"/>
                </a:solidFill>
              </a:defRPr>
            </a:pPr>
            <a:endParaRPr sz="3600" dirty="0">
              <a:latin typeface="Roboto Regular"/>
              <a:ea typeface="Roboto Regular"/>
              <a:cs typeface="Roboto Regular"/>
              <a:sym typeface="Roboto Regular"/>
            </a:endParaRPr>
          </a:p>
        </p:txBody>
      </p:sp>
      <p:sp>
        <p:nvSpPr>
          <p:cNvPr id="9" name="Symbol zastępczy tekstu 8"/>
          <p:cNvSpPr>
            <a:spLocks noGrp="1"/>
          </p:cNvSpPr>
          <p:nvPr>
            <p:ph type="body" sz="quarter" idx="10"/>
          </p:nvPr>
        </p:nvSpPr>
        <p:spPr>
          <a:xfrm>
            <a:off x="1752600" y="3066276"/>
            <a:ext cx="9982200" cy="2533650"/>
          </a:xfrm>
        </p:spPr>
        <p:txBody>
          <a:bodyPr>
            <a:noAutofit/>
          </a:bodyPr>
          <a:lstStyle>
            <a:lvl1pPr>
              <a:buNone/>
              <a:defRPr sz="3600">
                <a:solidFill>
                  <a:schemeClr val="tx1"/>
                </a:solidFill>
              </a:defRPr>
            </a:lvl1pPr>
            <a:lvl2pPr>
              <a:buNone/>
              <a:defRPr sz="3600"/>
            </a:lvl2pPr>
            <a:lvl3pPr>
              <a:buNone/>
              <a:defRPr sz="3600"/>
            </a:lvl3pPr>
            <a:lvl4pPr>
              <a:buNone/>
              <a:defRPr sz="3600"/>
            </a:lvl4pPr>
            <a:lvl5pPr>
              <a:buNone/>
              <a:defRPr sz="3600"/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11" name="Symbol zastępczy tekstu 10"/>
          <p:cNvSpPr>
            <a:spLocks noGrp="1"/>
          </p:cNvSpPr>
          <p:nvPr>
            <p:ph type="body" sz="quarter" idx="11"/>
          </p:nvPr>
        </p:nvSpPr>
        <p:spPr>
          <a:xfrm>
            <a:off x="1752600" y="5924550"/>
            <a:ext cx="9982200" cy="990600"/>
          </a:xfrm>
        </p:spPr>
        <p:txBody>
          <a:bodyPr>
            <a:normAutofit/>
          </a:bodyPr>
          <a:lstStyle>
            <a:lvl1pPr>
              <a:buNone/>
              <a:defRPr sz="1800">
                <a:solidFill>
                  <a:schemeClr val="tx1"/>
                </a:solidFill>
              </a:defRPr>
            </a:lvl1pPr>
            <a:lvl2pPr>
              <a:buNone/>
              <a:defRPr/>
            </a:lvl2pPr>
            <a:lvl3pPr>
              <a:buFont typeface="Arial" pitchFamily="34" charset="0"/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415392751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ytuł i punktory ze zdjęc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pl-PL" sz="4800" b="1" dirty="0" smtClean="0">
                <a:solidFill>
                  <a:srgbClr val="414241"/>
                </a:solidFill>
              </a:rPr>
              <a:t>Kliknij, aby edytować styl</a:t>
            </a:r>
            <a:endParaRPr sz="4800" b="1" dirty="0">
              <a:solidFill>
                <a:srgbClr val="414241"/>
              </a:solidFill>
            </a:endParaRPr>
          </a:p>
        </p:txBody>
      </p:sp>
      <p:sp>
        <p:nvSpPr>
          <p:cNvPr id="46" name="Shape 46"/>
          <p:cNvSpPr>
            <a:spLocks noGrp="1"/>
          </p:cNvSpPr>
          <p:nvPr>
            <p:ph type="body" idx="1"/>
          </p:nvPr>
        </p:nvSpPr>
        <p:spPr>
          <a:xfrm>
            <a:off x="508000" y="2730500"/>
            <a:ext cx="5816600" cy="6350000"/>
          </a:xfrm>
          <a:prstGeom prst="rect">
            <a:avLst/>
          </a:prstGeom>
        </p:spPr>
        <p:txBody>
          <a:bodyPr/>
          <a:lstStyle>
            <a:lvl1pPr marL="313266" indent="-313266"/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pl-PL" sz="2400" dirty="0" smtClean="0">
                <a:solidFill>
                  <a:srgbClr val="414141"/>
                </a:solidFill>
              </a:rPr>
              <a:t>Kliknij, aby edytować style wzorca tekstu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lang="pl-PL" sz="2400" dirty="0" smtClean="0">
                <a:solidFill>
                  <a:srgbClr val="414141"/>
                </a:solidFill>
              </a:rPr>
              <a:t>Drugi poziom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lang="pl-PL" sz="2400" dirty="0" smtClean="0">
                <a:solidFill>
                  <a:srgbClr val="414141"/>
                </a:solidFill>
              </a:rPr>
              <a:t>Trzeci poziom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lang="pl-PL" sz="2400" dirty="0" smtClean="0">
                <a:solidFill>
                  <a:srgbClr val="414141"/>
                </a:solidFill>
              </a:rPr>
              <a:t>Czwarty poziom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lang="pl-PL" sz="2400" dirty="0" smtClean="0">
                <a:solidFill>
                  <a:srgbClr val="414141"/>
                </a:solidFill>
              </a:rPr>
              <a:t>Piąty poziom</a:t>
            </a:r>
            <a:endParaRPr sz="2400" dirty="0">
              <a:solidFill>
                <a:srgbClr val="4141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722508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Zdjęcie (3 sztuki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869287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 userDrawn="1"/>
        </p:nvSpPr>
        <p:spPr>
          <a:xfrm>
            <a:off x="0" y="0"/>
            <a:ext cx="13004800" cy="9753600"/>
          </a:xfrm>
          <a:prstGeom prst="rect">
            <a:avLst/>
          </a:prstGeom>
          <a:solidFill>
            <a:srgbClr val="FAC81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l-PL">
              <a:solidFill>
                <a:srgbClr val="FFFFFF"/>
              </a:solidFill>
            </a:endParaRPr>
          </a:p>
        </p:txBody>
      </p:sp>
      <p:pic>
        <p:nvPicPr>
          <p:cNvPr id="4" name="tlo PP yellow 2.jpg"/>
          <p:cNvPicPr/>
          <p:nvPr userDrawn="1"/>
        </p:nvPicPr>
        <p:blipFill>
          <a:blip r:embed="rId2" cstate="print">
            <a:extLst/>
          </a:blip>
          <a:srcRect t="3" b="3"/>
          <a:stretch>
            <a:fillRect/>
          </a:stretch>
        </p:blipFill>
        <p:spPr>
          <a:xfrm>
            <a:off x="0" y="0"/>
            <a:ext cx="12992100" cy="9977933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pasted-image.png"/>
          <p:cNvPicPr/>
          <p:nvPr userDrawn="1"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508000" y="8572500"/>
            <a:ext cx="2946400" cy="42304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127741602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 userDrawn="1"/>
        </p:nvSpPr>
        <p:spPr>
          <a:xfrm>
            <a:off x="0" y="0"/>
            <a:ext cx="13004800" cy="9753600"/>
          </a:xfrm>
          <a:prstGeom prst="rect">
            <a:avLst/>
          </a:prstGeom>
          <a:solidFill>
            <a:srgbClr val="334C8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l-PL">
              <a:solidFill>
                <a:srgbClr val="FFFFFF"/>
              </a:solidFill>
            </a:endParaRPr>
          </a:p>
        </p:txBody>
      </p:sp>
      <p:pic>
        <p:nvPicPr>
          <p:cNvPr id="5" name="pasted-image.png"/>
          <p:cNvPicPr/>
          <p:nvPr userDrawn="1"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508000" y="8572500"/>
            <a:ext cx="2941326" cy="422319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Dowolny kształt 5"/>
          <p:cNvSpPr/>
          <p:nvPr userDrawn="1"/>
        </p:nvSpPr>
        <p:spPr>
          <a:xfrm>
            <a:off x="-14111" y="2582147"/>
            <a:ext cx="13038313" cy="5234843"/>
          </a:xfrm>
          <a:custGeom>
            <a:avLst/>
            <a:gdLst>
              <a:gd name="connsiteX0" fmla="*/ 14111 w 13038313"/>
              <a:gd name="connsiteY0" fmla="*/ 2483375 h 5234843"/>
              <a:gd name="connsiteX1" fmla="*/ 13038313 w 13038313"/>
              <a:gd name="connsiteY1" fmla="*/ 0 h 5234843"/>
              <a:gd name="connsiteX2" fmla="*/ 13024203 w 13038313"/>
              <a:gd name="connsiteY2" fmla="*/ 2737357 h 5234843"/>
              <a:gd name="connsiteX3" fmla="*/ 0 w 13038313"/>
              <a:gd name="connsiteY3" fmla="*/ 5234843 h 5234843"/>
              <a:gd name="connsiteX4" fmla="*/ 14111 w 13038313"/>
              <a:gd name="connsiteY4" fmla="*/ 2483375 h 5234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38313" h="5234843">
                <a:moveTo>
                  <a:pt x="14111" y="2483375"/>
                </a:moveTo>
                <a:lnTo>
                  <a:pt x="13038313" y="0"/>
                </a:lnTo>
                <a:cubicBezTo>
                  <a:pt x="13033610" y="912452"/>
                  <a:pt x="13028906" y="1824905"/>
                  <a:pt x="13024203" y="2737357"/>
                </a:cubicBezTo>
                <a:lnTo>
                  <a:pt x="0" y="5234843"/>
                </a:lnTo>
                <a:cubicBezTo>
                  <a:pt x="4704" y="4317687"/>
                  <a:pt x="9407" y="3400531"/>
                  <a:pt x="14111" y="2483375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  <a:alpha val="13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rtl="0" latinLnBrk="1" hangingPunct="0"/>
            <a:endParaRPr lang="pl-PL" sz="3200"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</a:endParaRPr>
          </a:p>
        </p:txBody>
      </p:sp>
      <p:sp>
        <p:nvSpPr>
          <p:cNvPr id="7" name="Dowolny kształt 6"/>
          <p:cNvSpPr/>
          <p:nvPr userDrawn="1"/>
        </p:nvSpPr>
        <p:spPr>
          <a:xfrm>
            <a:off x="-16933" y="50799"/>
            <a:ext cx="13038666" cy="5232400"/>
          </a:xfrm>
          <a:custGeom>
            <a:avLst/>
            <a:gdLst>
              <a:gd name="connsiteX0" fmla="*/ 13038666 w 13038666"/>
              <a:gd name="connsiteY0" fmla="*/ 5232400 h 5232400"/>
              <a:gd name="connsiteX1" fmla="*/ 0 w 13038666"/>
              <a:gd name="connsiteY1" fmla="*/ 2726266 h 5232400"/>
              <a:gd name="connsiteX2" fmla="*/ 16933 w 13038666"/>
              <a:gd name="connsiteY2" fmla="*/ 0 h 5232400"/>
              <a:gd name="connsiteX3" fmla="*/ 457200 w 13038666"/>
              <a:gd name="connsiteY3" fmla="*/ 0 h 5232400"/>
              <a:gd name="connsiteX4" fmla="*/ 13038666 w 13038666"/>
              <a:gd name="connsiteY4" fmla="*/ 2455333 h 5232400"/>
              <a:gd name="connsiteX5" fmla="*/ 13038666 w 13038666"/>
              <a:gd name="connsiteY5" fmla="*/ 5232400 h 523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038666" h="5232400">
                <a:moveTo>
                  <a:pt x="13038666" y="5232400"/>
                </a:moveTo>
                <a:lnTo>
                  <a:pt x="0" y="2726266"/>
                </a:lnTo>
                <a:lnTo>
                  <a:pt x="16933" y="0"/>
                </a:lnTo>
                <a:lnTo>
                  <a:pt x="457200" y="0"/>
                </a:lnTo>
                <a:lnTo>
                  <a:pt x="13038666" y="2455333"/>
                </a:lnTo>
                <a:lnTo>
                  <a:pt x="13038666" y="523240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6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rtl="0" latinLnBrk="1" hangingPunct="0"/>
            <a:endParaRPr lang="pl-PL" sz="3200"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</a:endParaRPr>
          </a:p>
        </p:txBody>
      </p:sp>
      <p:sp>
        <p:nvSpPr>
          <p:cNvPr id="8" name="Dowolny kształt 7"/>
          <p:cNvSpPr/>
          <p:nvPr userDrawn="1"/>
        </p:nvSpPr>
        <p:spPr>
          <a:xfrm>
            <a:off x="-67733" y="-16933"/>
            <a:ext cx="13072533" cy="2675466"/>
          </a:xfrm>
          <a:custGeom>
            <a:avLst/>
            <a:gdLst>
              <a:gd name="connsiteX0" fmla="*/ 33866 w 13072533"/>
              <a:gd name="connsiteY0" fmla="*/ 0 h 2675466"/>
              <a:gd name="connsiteX1" fmla="*/ 13072533 w 13072533"/>
              <a:gd name="connsiteY1" fmla="*/ 0 h 2675466"/>
              <a:gd name="connsiteX2" fmla="*/ 13072533 w 13072533"/>
              <a:gd name="connsiteY2" fmla="*/ 186266 h 2675466"/>
              <a:gd name="connsiteX3" fmla="*/ 0 w 13072533"/>
              <a:gd name="connsiteY3" fmla="*/ 2675466 h 2675466"/>
              <a:gd name="connsiteX4" fmla="*/ 33866 w 13072533"/>
              <a:gd name="connsiteY4" fmla="*/ 0 h 2675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72533" h="2675466">
                <a:moveTo>
                  <a:pt x="33866" y="0"/>
                </a:moveTo>
                <a:lnTo>
                  <a:pt x="13072533" y="0"/>
                </a:lnTo>
                <a:lnTo>
                  <a:pt x="13072533" y="186266"/>
                </a:lnTo>
                <a:lnTo>
                  <a:pt x="0" y="2675466"/>
                </a:lnTo>
                <a:lnTo>
                  <a:pt x="33866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  <a:alpha val="7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rtl="0" latinLnBrk="1" hangingPunct="0"/>
            <a:endParaRPr lang="pl-PL" sz="3200"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7792272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1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tif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3.tiff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508000" y="800100"/>
            <a:ext cx="11988800" cy="1219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4800" b="1" dirty="0">
                <a:solidFill>
                  <a:srgbClr val="414241"/>
                </a:solidFill>
              </a:rPr>
              <a:t>Tekst tytułowy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508000" y="2628900"/>
            <a:ext cx="11988800" cy="609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>
            <a:lvl2pPr marL="939800" indent="-469900"/>
            <a:lvl3pPr marL="1409700" indent="-469900"/>
            <a:lvl4pPr marL="1879600" indent="-469900"/>
            <a:lvl5pPr marL="2349500" indent="-469900"/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 dirty="0" err="1">
                <a:solidFill>
                  <a:srgbClr val="414141"/>
                </a:solidFill>
              </a:rPr>
              <a:t>Treść</a:t>
            </a:r>
            <a:r>
              <a:rPr sz="2400" dirty="0">
                <a:solidFill>
                  <a:srgbClr val="414141"/>
                </a:solidFill>
              </a:rPr>
              <a:t> - </a:t>
            </a:r>
            <a:r>
              <a:rPr sz="2400" dirty="0" err="1">
                <a:solidFill>
                  <a:srgbClr val="414141"/>
                </a:solidFill>
              </a:rPr>
              <a:t>poziom</a:t>
            </a:r>
            <a:r>
              <a:rPr sz="2400" dirty="0">
                <a:solidFill>
                  <a:srgbClr val="414141"/>
                </a:solidFill>
              </a:rPr>
              <a:t> 1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 dirty="0" err="1">
                <a:solidFill>
                  <a:srgbClr val="414141"/>
                </a:solidFill>
              </a:rPr>
              <a:t>Treść</a:t>
            </a:r>
            <a:r>
              <a:rPr sz="2400" dirty="0">
                <a:solidFill>
                  <a:srgbClr val="414141"/>
                </a:solidFill>
              </a:rPr>
              <a:t> - </a:t>
            </a:r>
            <a:r>
              <a:rPr sz="2400" dirty="0" err="1">
                <a:solidFill>
                  <a:srgbClr val="414141"/>
                </a:solidFill>
              </a:rPr>
              <a:t>poziom</a:t>
            </a:r>
            <a:r>
              <a:rPr sz="2400" dirty="0">
                <a:solidFill>
                  <a:srgbClr val="414141"/>
                </a:solidFill>
              </a:rPr>
              <a:t> 2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 dirty="0" err="1">
                <a:solidFill>
                  <a:srgbClr val="414141"/>
                </a:solidFill>
              </a:rPr>
              <a:t>Treść</a:t>
            </a:r>
            <a:r>
              <a:rPr sz="2400" dirty="0">
                <a:solidFill>
                  <a:srgbClr val="414141"/>
                </a:solidFill>
              </a:rPr>
              <a:t> - </a:t>
            </a:r>
            <a:r>
              <a:rPr sz="2400" dirty="0" err="1">
                <a:solidFill>
                  <a:srgbClr val="414141"/>
                </a:solidFill>
              </a:rPr>
              <a:t>poziom</a:t>
            </a:r>
            <a:r>
              <a:rPr sz="2400" dirty="0">
                <a:solidFill>
                  <a:srgbClr val="414141"/>
                </a:solidFill>
              </a:rPr>
              <a:t> 3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 dirty="0" err="1">
                <a:solidFill>
                  <a:srgbClr val="414141"/>
                </a:solidFill>
              </a:rPr>
              <a:t>Treść</a:t>
            </a:r>
            <a:r>
              <a:rPr sz="2400" dirty="0">
                <a:solidFill>
                  <a:srgbClr val="414141"/>
                </a:solidFill>
              </a:rPr>
              <a:t> - </a:t>
            </a:r>
            <a:r>
              <a:rPr sz="2400" dirty="0" err="1">
                <a:solidFill>
                  <a:srgbClr val="414141"/>
                </a:solidFill>
              </a:rPr>
              <a:t>poziom</a:t>
            </a:r>
            <a:r>
              <a:rPr sz="2400" dirty="0">
                <a:solidFill>
                  <a:srgbClr val="414141"/>
                </a:solidFill>
              </a:rPr>
              <a:t> 4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 dirty="0" err="1">
                <a:solidFill>
                  <a:srgbClr val="414141"/>
                </a:solidFill>
              </a:rPr>
              <a:t>Treść</a:t>
            </a:r>
            <a:r>
              <a:rPr sz="2400" dirty="0">
                <a:solidFill>
                  <a:srgbClr val="414141"/>
                </a:solidFill>
              </a:rPr>
              <a:t> - </a:t>
            </a:r>
            <a:r>
              <a:rPr sz="2400" dirty="0" err="1">
                <a:solidFill>
                  <a:srgbClr val="414141"/>
                </a:solidFill>
              </a:rPr>
              <a:t>poziom</a:t>
            </a:r>
            <a:r>
              <a:rPr sz="2400" dirty="0">
                <a:solidFill>
                  <a:srgbClr val="414141"/>
                </a:solidFill>
              </a:rPr>
              <a:t> 5</a:t>
            </a:r>
          </a:p>
        </p:txBody>
      </p:sp>
      <p:pic>
        <p:nvPicPr>
          <p:cNvPr id="4" name="pasted-image.tif"/>
          <p:cNvPicPr/>
          <p:nvPr/>
        </p:nvPicPr>
        <p:blipFill>
          <a:blip r:embed="rId14" cstate="print">
            <a:extLst/>
          </a:blip>
          <a:stretch>
            <a:fillRect/>
          </a:stretch>
        </p:blipFill>
        <p:spPr>
          <a:xfrm>
            <a:off x="11756098" y="684991"/>
            <a:ext cx="615605" cy="2262344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pole tekstowe 4"/>
          <p:cNvSpPr txBox="1"/>
          <p:nvPr userDrawn="1"/>
        </p:nvSpPr>
        <p:spPr>
          <a:xfrm>
            <a:off x="11759184" y="8819943"/>
            <a:ext cx="737616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5C466D5B-A346-40CA-9226-5313B311E7C6}" type="slidenum">
              <a:rPr kumimoji="0" lang="pl-PL" sz="2000" b="0" i="0" u="none" strike="noStrike" cap="none" spc="0" normalizeH="0" baseline="0" smtClean="0">
                <a:ln>
                  <a:noFill/>
                </a:ln>
                <a:solidFill>
                  <a:srgbClr val="414141"/>
                </a:solidFill>
                <a:effectLst/>
                <a:uFillTx/>
                <a:latin typeface="Palatino"/>
                <a:ea typeface="Palatino"/>
                <a:cs typeface="Palatino"/>
                <a:sym typeface="Palatino"/>
              </a:rPr>
              <a:t>‹#›</a:t>
            </a:fld>
            <a:endParaRPr kumimoji="0" lang="pl-PL" sz="2000" b="0" i="0" u="none" strike="noStrike" cap="none" spc="0" normalizeH="0" baseline="0" dirty="0">
              <a:ln>
                <a:noFill/>
              </a:ln>
              <a:solidFill>
                <a:srgbClr val="414141"/>
              </a:solidFill>
              <a:effectLst/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3937008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14" r:id="rId11"/>
  </p:sldLayoutIdLst>
  <p:transition spd="med"/>
  <p:timing>
    <p:tnLst>
      <p:par>
        <p:cTn id="1" dur="indefinite" restart="never" nodeType="tmRoot"/>
      </p:par>
    </p:tnLst>
  </p:timing>
  <p:hf hdr="0" ftr="0" dt="0"/>
  <p:txStyles>
    <p:titleStyle>
      <a:lvl1pPr defTabSz="584200" eaLnBrk="1" hangingPunct="1">
        <a:lnSpc>
          <a:spcPct val="90000"/>
        </a:lnSpc>
        <a:spcBef>
          <a:spcPts val="1600"/>
        </a:spcBef>
        <a:defRPr sz="4800" b="0" i="0">
          <a:solidFill>
            <a:srgbClr val="414241"/>
          </a:solidFill>
          <a:latin typeface="Roboto Bold"/>
          <a:ea typeface="Aller"/>
          <a:cs typeface="Roboto Bold"/>
          <a:sym typeface="Aller"/>
        </a:defRPr>
      </a:lvl1pPr>
      <a:lvl2pPr indent="228600" defTabSz="584200" eaLnBrk="1" hangingPunct="1">
        <a:lnSpc>
          <a:spcPct val="90000"/>
        </a:lnSpc>
        <a:spcBef>
          <a:spcPts val="1600"/>
        </a:spcBef>
        <a:defRPr sz="4800" b="1">
          <a:solidFill>
            <a:srgbClr val="414241"/>
          </a:solidFill>
          <a:latin typeface="Aller"/>
          <a:ea typeface="Aller"/>
          <a:cs typeface="Aller"/>
          <a:sym typeface="Aller"/>
        </a:defRPr>
      </a:lvl2pPr>
      <a:lvl3pPr indent="457200" defTabSz="584200" eaLnBrk="1" hangingPunct="1">
        <a:lnSpc>
          <a:spcPct val="90000"/>
        </a:lnSpc>
        <a:spcBef>
          <a:spcPts val="1600"/>
        </a:spcBef>
        <a:defRPr sz="4800" b="1">
          <a:solidFill>
            <a:srgbClr val="414241"/>
          </a:solidFill>
          <a:latin typeface="Aller"/>
          <a:ea typeface="Aller"/>
          <a:cs typeface="Aller"/>
          <a:sym typeface="Aller"/>
        </a:defRPr>
      </a:lvl3pPr>
      <a:lvl4pPr indent="685800" defTabSz="584200" eaLnBrk="1" hangingPunct="1">
        <a:lnSpc>
          <a:spcPct val="90000"/>
        </a:lnSpc>
        <a:spcBef>
          <a:spcPts val="1600"/>
        </a:spcBef>
        <a:defRPr sz="4800" b="1">
          <a:solidFill>
            <a:srgbClr val="414241"/>
          </a:solidFill>
          <a:latin typeface="Aller"/>
          <a:ea typeface="Aller"/>
          <a:cs typeface="Aller"/>
          <a:sym typeface="Aller"/>
        </a:defRPr>
      </a:lvl4pPr>
      <a:lvl5pPr indent="914400" defTabSz="584200" eaLnBrk="1" hangingPunct="1">
        <a:lnSpc>
          <a:spcPct val="90000"/>
        </a:lnSpc>
        <a:spcBef>
          <a:spcPts val="1600"/>
        </a:spcBef>
        <a:defRPr sz="4800" b="1">
          <a:solidFill>
            <a:srgbClr val="414241"/>
          </a:solidFill>
          <a:latin typeface="Aller"/>
          <a:ea typeface="Aller"/>
          <a:cs typeface="Aller"/>
          <a:sym typeface="Aller"/>
        </a:defRPr>
      </a:lvl5pPr>
      <a:lvl6pPr indent="1143000" defTabSz="584200" eaLnBrk="1" hangingPunct="1">
        <a:lnSpc>
          <a:spcPct val="90000"/>
        </a:lnSpc>
        <a:spcBef>
          <a:spcPts val="1600"/>
        </a:spcBef>
        <a:defRPr sz="4800" b="1">
          <a:solidFill>
            <a:srgbClr val="414241"/>
          </a:solidFill>
          <a:latin typeface="Aller"/>
          <a:ea typeface="Aller"/>
          <a:cs typeface="Aller"/>
          <a:sym typeface="Aller"/>
        </a:defRPr>
      </a:lvl6pPr>
      <a:lvl7pPr indent="1371600" defTabSz="584200" eaLnBrk="1" hangingPunct="1">
        <a:lnSpc>
          <a:spcPct val="90000"/>
        </a:lnSpc>
        <a:spcBef>
          <a:spcPts val="1600"/>
        </a:spcBef>
        <a:defRPr sz="4800" b="1">
          <a:solidFill>
            <a:srgbClr val="414241"/>
          </a:solidFill>
          <a:latin typeface="Aller"/>
          <a:ea typeface="Aller"/>
          <a:cs typeface="Aller"/>
          <a:sym typeface="Aller"/>
        </a:defRPr>
      </a:lvl7pPr>
      <a:lvl8pPr indent="1600200" defTabSz="584200" eaLnBrk="1" hangingPunct="1">
        <a:lnSpc>
          <a:spcPct val="90000"/>
        </a:lnSpc>
        <a:spcBef>
          <a:spcPts val="1600"/>
        </a:spcBef>
        <a:defRPr sz="4800" b="1">
          <a:solidFill>
            <a:srgbClr val="414241"/>
          </a:solidFill>
          <a:latin typeface="Aller"/>
          <a:ea typeface="Aller"/>
          <a:cs typeface="Aller"/>
          <a:sym typeface="Aller"/>
        </a:defRPr>
      </a:lvl8pPr>
      <a:lvl9pPr indent="1828800" defTabSz="584200" eaLnBrk="1" hangingPunct="1">
        <a:lnSpc>
          <a:spcPct val="90000"/>
        </a:lnSpc>
        <a:spcBef>
          <a:spcPts val="1600"/>
        </a:spcBef>
        <a:defRPr sz="4800" b="1">
          <a:solidFill>
            <a:srgbClr val="414241"/>
          </a:solidFill>
          <a:latin typeface="Aller"/>
          <a:ea typeface="Aller"/>
          <a:cs typeface="Aller"/>
          <a:sym typeface="Aller"/>
        </a:defRPr>
      </a:lvl9pPr>
    </p:titleStyle>
    <p:bodyStyle>
      <a:lvl1pPr marL="469900" indent="-469900" defTabSz="584200" eaLnBrk="1" hangingPunct="1">
        <a:spcBef>
          <a:spcPts val="2200"/>
        </a:spcBef>
        <a:buSzPct val="75000"/>
        <a:buChar char="•"/>
        <a:defRPr sz="2400">
          <a:solidFill>
            <a:srgbClr val="414141"/>
          </a:solidFill>
          <a:latin typeface="Roboto Regular"/>
          <a:ea typeface="Roboto Regular"/>
          <a:cs typeface="Roboto Regular"/>
          <a:sym typeface="Roboto Regular"/>
        </a:defRPr>
      </a:lvl1pPr>
      <a:lvl2pPr marL="783166" indent="-313266" defTabSz="584200" eaLnBrk="1" hangingPunct="1">
        <a:spcBef>
          <a:spcPts val="2200"/>
        </a:spcBef>
        <a:buSzPct val="75000"/>
        <a:buChar char="•"/>
        <a:defRPr sz="2400">
          <a:solidFill>
            <a:srgbClr val="414141"/>
          </a:solidFill>
          <a:latin typeface="Roboto Regular"/>
          <a:ea typeface="Roboto Regular"/>
          <a:cs typeface="Roboto Regular"/>
          <a:sym typeface="Roboto Regular"/>
        </a:defRPr>
      </a:lvl2pPr>
      <a:lvl3pPr marL="1253066" indent="-313266" defTabSz="584200" eaLnBrk="1" hangingPunct="1">
        <a:spcBef>
          <a:spcPts val="2200"/>
        </a:spcBef>
        <a:buSzPct val="75000"/>
        <a:buChar char="•"/>
        <a:defRPr sz="2400">
          <a:solidFill>
            <a:srgbClr val="414141"/>
          </a:solidFill>
          <a:latin typeface="Roboto Regular"/>
          <a:ea typeface="Roboto Regular"/>
          <a:cs typeface="Roboto Regular"/>
          <a:sym typeface="Roboto Regular"/>
        </a:defRPr>
      </a:lvl3pPr>
      <a:lvl4pPr marL="1722966" indent="-313266" defTabSz="584200" eaLnBrk="1" hangingPunct="1">
        <a:spcBef>
          <a:spcPts val="2200"/>
        </a:spcBef>
        <a:buSzPct val="75000"/>
        <a:buChar char="•"/>
        <a:defRPr sz="2400">
          <a:solidFill>
            <a:srgbClr val="414141"/>
          </a:solidFill>
          <a:latin typeface="Roboto Regular"/>
          <a:ea typeface="Roboto Regular"/>
          <a:cs typeface="Roboto Regular"/>
          <a:sym typeface="Roboto Regular"/>
        </a:defRPr>
      </a:lvl4pPr>
      <a:lvl5pPr marL="2192866" indent="-313266" defTabSz="584200" eaLnBrk="1" hangingPunct="1">
        <a:spcBef>
          <a:spcPts val="2200"/>
        </a:spcBef>
        <a:buSzPct val="75000"/>
        <a:buChar char="•"/>
        <a:defRPr sz="2400">
          <a:solidFill>
            <a:srgbClr val="414141"/>
          </a:solidFill>
          <a:latin typeface="Roboto Regular"/>
          <a:ea typeface="Roboto Regular"/>
          <a:cs typeface="Roboto Regular"/>
          <a:sym typeface="Roboto Regular"/>
        </a:defRPr>
      </a:lvl5pPr>
      <a:lvl6pPr marL="2662766" indent="-313266" defTabSz="584200" eaLnBrk="1" hangingPunct="1">
        <a:spcBef>
          <a:spcPts val="2200"/>
        </a:spcBef>
        <a:buSzPct val="75000"/>
        <a:buChar char="•"/>
        <a:defRPr sz="2400">
          <a:solidFill>
            <a:srgbClr val="414141"/>
          </a:solidFill>
          <a:latin typeface="Roboto Regular"/>
          <a:ea typeface="Roboto Regular"/>
          <a:cs typeface="Roboto Regular"/>
          <a:sym typeface="Roboto Regular"/>
        </a:defRPr>
      </a:lvl6pPr>
      <a:lvl7pPr marL="3132666" indent="-313266" defTabSz="584200" eaLnBrk="1" hangingPunct="1">
        <a:spcBef>
          <a:spcPts val="2200"/>
        </a:spcBef>
        <a:buSzPct val="75000"/>
        <a:buChar char="•"/>
        <a:defRPr sz="2400">
          <a:solidFill>
            <a:srgbClr val="414141"/>
          </a:solidFill>
          <a:latin typeface="Roboto Regular"/>
          <a:ea typeface="Roboto Regular"/>
          <a:cs typeface="Roboto Regular"/>
          <a:sym typeface="Roboto Regular"/>
        </a:defRPr>
      </a:lvl7pPr>
      <a:lvl8pPr marL="3602566" indent="-313266" defTabSz="584200" eaLnBrk="1" hangingPunct="1">
        <a:spcBef>
          <a:spcPts val="2200"/>
        </a:spcBef>
        <a:buSzPct val="75000"/>
        <a:buChar char="•"/>
        <a:defRPr sz="2400">
          <a:solidFill>
            <a:srgbClr val="414141"/>
          </a:solidFill>
          <a:latin typeface="Roboto Regular"/>
          <a:ea typeface="Roboto Regular"/>
          <a:cs typeface="Roboto Regular"/>
          <a:sym typeface="Roboto Regular"/>
        </a:defRPr>
      </a:lvl8pPr>
      <a:lvl9pPr marL="4072466" indent="-313266" defTabSz="584200" eaLnBrk="1" hangingPunct="1">
        <a:spcBef>
          <a:spcPts val="2200"/>
        </a:spcBef>
        <a:buSzPct val="75000"/>
        <a:buChar char="•"/>
        <a:defRPr sz="2400">
          <a:solidFill>
            <a:srgbClr val="414141"/>
          </a:solidFill>
          <a:latin typeface="Roboto Regular"/>
          <a:ea typeface="Roboto Regular"/>
          <a:cs typeface="Roboto Regular"/>
          <a:sym typeface="Roboto Regular"/>
        </a:defRPr>
      </a:lvl9pPr>
    </p:bodyStyle>
    <p:otherStyle>
      <a:lvl1pPr algn="ctr" defTabSz="584200" eaLnBrk="1" hangingPunct="1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1pPr>
      <a:lvl2pPr indent="228600" algn="ctr" defTabSz="584200" eaLnBrk="1" hangingPunct="1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2pPr>
      <a:lvl3pPr indent="457200" algn="ctr" defTabSz="584200" eaLnBrk="1" hangingPunct="1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3pPr>
      <a:lvl4pPr indent="685800" algn="ctr" defTabSz="584200" eaLnBrk="1" hangingPunct="1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4pPr>
      <a:lvl5pPr indent="914400" algn="ctr" defTabSz="584200" eaLnBrk="1" hangingPunct="1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5pPr>
      <a:lvl6pPr indent="1143000" algn="ctr" defTabSz="584200" eaLnBrk="1" hangingPunct="1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6pPr>
      <a:lvl7pPr indent="1371600" algn="ctr" defTabSz="584200" eaLnBrk="1" hangingPunct="1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7pPr>
      <a:lvl8pPr indent="1600200" algn="ctr" defTabSz="584200" eaLnBrk="1" hangingPunct="1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8pPr>
      <a:lvl9pPr indent="1828800" algn="ctr" defTabSz="584200" eaLnBrk="1" hangingPunct="1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508000" y="800100"/>
            <a:ext cx="11988800" cy="1219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4800" b="1" dirty="0">
                <a:solidFill>
                  <a:srgbClr val="414241"/>
                </a:solidFill>
              </a:rPr>
              <a:t>Tekst tytułowy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508000" y="2628900"/>
            <a:ext cx="11988800" cy="609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>
            <a:lvl2pPr marL="939800" indent="-469900"/>
            <a:lvl3pPr marL="1409700" indent="-469900"/>
            <a:lvl4pPr marL="1879600" indent="-469900"/>
            <a:lvl5pPr marL="2349500" indent="-469900"/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 dirty="0" err="1">
                <a:solidFill>
                  <a:srgbClr val="414141"/>
                </a:solidFill>
              </a:rPr>
              <a:t>Treść</a:t>
            </a:r>
            <a:r>
              <a:rPr sz="2400" dirty="0">
                <a:solidFill>
                  <a:srgbClr val="414141"/>
                </a:solidFill>
              </a:rPr>
              <a:t> - </a:t>
            </a:r>
            <a:r>
              <a:rPr sz="2400" dirty="0" err="1">
                <a:solidFill>
                  <a:srgbClr val="414141"/>
                </a:solidFill>
              </a:rPr>
              <a:t>poziom</a:t>
            </a:r>
            <a:r>
              <a:rPr sz="2400" dirty="0">
                <a:solidFill>
                  <a:srgbClr val="414141"/>
                </a:solidFill>
              </a:rPr>
              <a:t> 1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 dirty="0" err="1">
                <a:solidFill>
                  <a:srgbClr val="414141"/>
                </a:solidFill>
              </a:rPr>
              <a:t>Treść</a:t>
            </a:r>
            <a:r>
              <a:rPr sz="2400" dirty="0">
                <a:solidFill>
                  <a:srgbClr val="414141"/>
                </a:solidFill>
              </a:rPr>
              <a:t> - </a:t>
            </a:r>
            <a:r>
              <a:rPr sz="2400" dirty="0" err="1">
                <a:solidFill>
                  <a:srgbClr val="414141"/>
                </a:solidFill>
              </a:rPr>
              <a:t>poziom</a:t>
            </a:r>
            <a:r>
              <a:rPr sz="2400" dirty="0">
                <a:solidFill>
                  <a:srgbClr val="414141"/>
                </a:solidFill>
              </a:rPr>
              <a:t> 2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 dirty="0" err="1">
                <a:solidFill>
                  <a:srgbClr val="414141"/>
                </a:solidFill>
              </a:rPr>
              <a:t>Treść</a:t>
            </a:r>
            <a:r>
              <a:rPr sz="2400" dirty="0">
                <a:solidFill>
                  <a:srgbClr val="414141"/>
                </a:solidFill>
              </a:rPr>
              <a:t> - </a:t>
            </a:r>
            <a:r>
              <a:rPr sz="2400" dirty="0" err="1">
                <a:solidFill>
                  <a:srgbClr val="414141"/>
                </a:solidFill>
              </a:rPr>
              <a:t>poziom</a:t>
            </a:r>
            <a:r>
              <a:rPr sz="2400" dirty="0">
                <a:solidFill>
                  <a:srgbClr val="414141"/>
                </a:solidFill>
              </a:rPr>
              <a:t> 3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 dirty="0" err="1">
                <a:solidFill>
                  <a:srgbClr val="414141"/>
                </a:solidFill>
              </a:rPr>
              <a:t>Treść</a:t>
            </a:r>
            <a:r>
              <a:rPr sz="2400" dirty="0">
                <a:solidFill>
                  <a:srgbClr val="414141"/>
                </a:solidFill>
              </a:rPr>
              <a:t> - </a:t>
            </a:r>
            <a:r>
              <a:rPr sz="2400" dirty="0" err="1">
                <a:solidFill>
                  <a:srgbClr val="414141"/>
                </a:solidFill>
              </a:rPr>
              <a:t>poziom</a:t>
            </a:r>
            <a:r>
              <a:rPr sz="2400" dirty="0">
                <a:solidFill>
                  <a:srgbClr val="414141"/>
                </a:solidFill>
              </a:rPr>
              <a:t> 4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 dirty="0" err="1">
                <a:solidFill>
                  <a:srgbClr val="414141"/>
                </a:solidFill>
              </a:rPr>
              <a:t>Treść</a:t>
            </a:r>
            <a:r>
              <a:rPr sz="2400" dirty="0">
                <a:solidFill>
                  <a:srgbClr val="414141"/>
                </a:solidFill>
              </a:rPr>
              <a:t> - </a:t>
            </a:r>
            <a:r>
              <a:rPr sz="2400" dirty="0" err="1">
                <a:solidFill>
                  <a:srgbClr val="414141"/>
                </a:solidFill>
              </a:rPr>
              <a:t>poziom</a:t>
            </a:r>
            <a:r>
              <a:rPr sz="2400" dirty="0">
                <a:solidFill>
                  <a:srgbClr val="414141"/>
                </a:solidFill>
              </a:rPr>
              <a:t> 5</a:t>
            </a:r>
          </a:p>
        </p:txBody>
      </p:sp>
      <p:pic>
        <p:nvPicPr>
          <p:cNvPr id="4" name="pasted-image.tif"/>
          <p:cNvPicPr/>
          <p:nvPr/>
        </p:nvPicPr>
        <p:blipFill>
          <a:blip r:embed="rId16" cstate="print">
            <a:extLst/>
          </a:blip>
          <a:stretch>
            <a:fillRect/>
          </a:stretch>
        </p:blipFill>
        <p:spPr>
          <a:xfrm>
            <a:off x="11756098" y="684991"/>
            <a:ext cx="615605" cy="2262344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pole tekstowe 4"/>
          <p:cNvSpPr txBox="1"/>
          <p:nvPr userDrawn="1"/>
        </p:nvSpPr>
        <p:spPr>
          <a:xfrm>
            <a:off x="11759184" y="8819943"/>
            <a:ext cx="737616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5C466D5B-A346-40CA-9226-5313B311E7C6}" type="slidenum">
              <a:rPr kumimoji="0" lang="pl-PL" sz="2000" b="0" i="0" u="none" strike="noStrike" cap="none" spc="0" normalizeH="0" baseline="0" smtClean="0">
                <a:ln>
                  <a:noFill/>
                </a:ln>
                <a:solidFill>
                  <a:srgbClr val="414141"/>
                </a:solidFill>
                <a:effectLst/>
                <a:uFillTx/>
                <a:latin typeface="Palatino"/>
                <a:ea typeface="Palatino"/>
                <a:cs typeface="Palatino"/>
                <a:sym typeface="Palatino"/>
              </a:rPr>
              <a:t>‹#›</a:t>
            </a:fld>
            <a:endParaRPr kumimoji="0" lang="pl-PL" sz="2000" b="0" i="0" u="none" strike="noStrike" cap="none" spc="0" normalizeH="0" baseline="0" dirty="0">
              <a:ln>
                <a:noFill/>
              </a:ln>
              <a:solidFill>
                <a:srgbClr val="414141"/>
              </a:solidFill>
              <a:effectLst/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937042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</p:sldLayoutIdLst>
  <p:transition spd="med"/>
  <p:timing>
    <p:tnLst>
      <p:par>
        <p:cTn id="1" dur="indefinite" restart="never" nodeType="tmRoot"/>
      </p:par>
    </p:tnLst>
  </p:timing>
  <p:hf hdr="0" ftr="0" dt="0"/>
  <p:txStyles>
    <p:titleStyle>
      <a:lvl1pPr defTabSz="584200" eaLnBrk="1" hangingPunct="1">
        <a:lnSpc>
          <a:spcPct val="90000"/>
        </a:lnSpc>
        <a:spcBef>
          <a:spcPts val="1600"/>
        </a:spcBef>
        <a:defRPr sz="4800" b="0" i="0">
          <a:solidFill>
            <a:srgbClr val="414241"/>
          </a:solidFill>
          <a:latin typeface="Roboto Bold"/>
          <a:ea typeface="Aller"/>
          <a:cs typeface="Roboto Bold"/>
          <a:sym typeface="Aller"/>
        </a:defRPr>
      </a:lvl1pPr>
      <a:lvl2pPr indent="228600" defTabSz="584200" eaLnBrk="1" hangingPunct="1">
        <a:lnSpc>
          <a:spcPct val="90000"/>
        </a:lnSpc>
        <a:spcBef>
          <a:spcPts val="1600"/>
        </a:spcBef>
        <a:defRPr sz="4800" b="1">
          <a:solidFill>
            <a:srgbClr val="414241"/>
          </a:solidFill>
          <a:latin typeface="Aller"/>
          <a:ea typeface="Aller"/>
          <a:cs typeface="Aller"/>
          <a:sym typeface="Aller"/>
        </a:defRPr>
      </a:lvl2pPr>
      <a:lvl3pPr indent="457200" defTabSz="584200" eaLnBrk="1" hangingPunct="1">
        <a:lnSpc>
          <a:spcPct val="90000"/>
        </a:lnSpc>
        <a:spcBef>
          <a:spcPts val="1600"/>
        </a:spcBef>
        <a:defRPr sz="4800" b="1">
          <a:solidFill>
            <a:srgbClr val="414241"/>
          </a:solidFill>
          <a:latin typeface="Aller"/>
          <a:ea typeface="Aller"/>
          <a:cs typeface="Aller"/>
          <a:sym typeface="Aller"/>
        </a:defRPr>
      </a:lvl3pPr>
      <a:lvl4pPr indent="685800" defTabSz="584200" eaLnBrk="1" hangingPunct="1">
        <a:lnSpc>
          <a:spcPct val="90000"/>
        </a:lnSpc>
        <a:spcBef>
          <a:spcPts val="1600"/>
        </a:spcBef>
        <a:defRPr sz="4800" b="1">
          <a:solidFill>
            <a:srgbClr val="414241"/>
          </a:solidFill>
          <a:latin typeface="Aller"/>
          <a:ea typeface="Aller"/>
          <a:cs typeface="Aller"/>
          <a:sym typeface="Aller"/>
        </a:defRPr>
      </a:lvl4pPr>
      <a:lvl5pPr indent="914400" defTabSz="584200" eaLnBrk="1" hangingPunct="1">
        <a:lnSpc>
          <a:spcPct val="90000"/>
        </a:lnSpc>
        <a:spcBef>
          <a:spcPts val="1600"/>
        </a:spcBef>
        <a:defRPr sz="4800" b="1">
          <a:solidFill>
            <a:srgbClr val="414241"/>
          </a:solidFill>
          <a:latin typeface="Aller"/>
          <a:ea typeface="Aller"/>
          <a:cs typeface="Aller"/>
          <a:sym typeface="Aller"/>
        </a:defRPr>
      </a:lvl5pPr>
      <a:lvl6pPr indent="1143000" defTabSz="584200" eaLnBrk="1" hangingPunct="1">
        <a:lnSpc>
          <a:spcPct val="90000"/>
        </a:lnSpc>
        <a:spcBef>
          <a:spcPts val="1600"/>
        </a:spcBef>
        <a:defRPr sz="4800" b="1">
          <a:solidFill>
            <a:srgbClr val="414241"/>
          </a:solidFill>
          <a:latin typeface="Aller"/>
          <a:ea typeface="Aller"/>
          <a:cs typeface="Aller"/>
          <a:sym typeface="Aller"/>
        </a:defRPr>
      </a:lvl6pPr>
      <a:lvl7pPr indent="1371600" defTabSz="584200" eaLnBrk="1" hangingPunct="1">
        <a:lnSpc>
          <a:spcPct val="90000"/>
        </a:lnSpc>
        <a:spcBef>
          <a:spcPts val="1600"/>
        </a:spcBef>
        <a:defRPr sz="4800" b="1">
          <a:solidFill>
            <a:srgbClr val="414241"/>
          </a:solidFill>
          <a:latin typeface="Aller"/>
          <a:ea typeface="Aller"/>
          <a:cs typeface="Aller"/>
          <a:sym typeface="Aller"/>
        </a:defRPr>
      </a:lvl7pPr>
      <a:lvl8pPr indent="1600200" defTabSz="584200" eaLnBrk="1" hangingPunct="1">
        <a:lnSpc>
          <a:spcPct val="90000"/>
        </a:lnSpc>
        <a:spcBef>
          <a:spcPts val="1600"/>
        </a:spcBef>
        <a:defRPr sz="4800" b="1">
          <a:solidFill>
            <a:srgbClr val="414241"/>
          </a:solidFill>
          <a:latin typeface="Aller"/>
          <a:ea typeface="Aller"/>
          <a:cs typeface="Aller"/>
          <a:sym typeface="Aller"/>
        </a:defRPr>
      </a:lvl8pPr>
      <a:lvl9pPr indent="1828800" defTabSz="584200" eaLnBrk="1" hangingPunct="1">
        <a:lnSpc>
          <a:spcPct val="90000"/>
        </a:lnSpc>
        <a:spcBef>
          <a:spcPts val="1600"/>
        </a:spcBef>
        <a:defRPr sz="4800" b="1">
          <a:solidFill>
            <a:srgbClr val="414241"/>
          </a:solidFill>
          <a:latin typeface="Aller"/>
          <a:ea typeface="Aller"/>
          <a:cs typeface="Aller"/>
          <a:sym typeface="Aller"/>
        </a:defRPr>
      </a:lvl9pPr>
    </p:titleStyle>
    <p:bodyStyle>
      <a:lvl1pPr marL="469900" indent="-469900" defTabSz="584200" eaLnBrk="1" hangingPunct="1">
        <a:spcBef>
          <a:spcPts val="2200"/>
        </a:spcBef>
        <a:buSzPct val="75000"/>
        <a:buChar char="•"/>
        <a:defRPr sz="2400">
          <a:solidFill>
            <a:srgbClr val="414141"/>
          </a:solidFill>
          <a:latin typeface="Roboto Regular"/>
          <a:ea typeface="Roboto Regular"/>
          <a:cs typeface="Roboto Regular"/>
          <a:sym typeface="Roboto Regular"/>
        </a:defRPr>
      </a:lvl1pPr>
      <a:lvl2pPr marL="783166" indent="-313266" defTabSz="584200" eaLnBrk="1" hangingPunct="1">
        <a:spcBef>
          <a:spcPts val="2200"/>
        </a:spcBef>
        <a:buSzPct val="75000"/>
        <a:buChar char="•"/>
        <a:defRPr sz="2400">
          <a:solidFill>
            <a:srgbClr val="414141"/>
          </a:solidFill>
          <a:latin typeface="Roboto Regular"/>
          <a:ea typeface="Roboto Regular"/>
          <a:cs typeface="Roboto Regular"/>
          <a:sym typeface="Roboto Regular"/>
        </a:defRPr>
      </a:lvl2pPr>
      <a:lvl3pPr marL="1253066" indent="-313266" defTabSz="584200" eaLnBrk="1" hangingPunct="1">
        <a:spcBef>
          <a:spcPts val="2200"/>
        </a:spcBef>
        <a:buSzPct val="75000"/>
        <a:buChar char="•"/>
        <a:defRPr sz="2400">
          <a:solidFill>
            <a:srgbClr val="414141"/>
          </a:solidFill>
          <a:latin typeface="Roboto Regular"/>
          <a:ea typeface="Roboto Regular"/>
          <a:cs typeface="Roboto Regular"/>
          <a:sym typeface="Roboto Regular"/>
        </a:defRPr>
      </a:lvl3pPr>
      <a:lvl4pPr marL="1722966" indent="-313266" defTabSz="584200" eaLnBrk="1" hangingPunct="1">
        <a:spcBef>
          <a:spcPts val="2200"/>
        </a:spcBef>
        <a:buSzPct val="75000"/>
        <a:buChar char="•"/>
        <a:defRPr sz="2400">
          <a:solidFill>
            <a:srgbClr val="414141"/>
          </a:solidFill>
          <a:latin typeface="Roboto Regular"/>
          <a:ea typeface="Roboto Regular"/>
          <a:cs typeface="Roboto Regular"/>
          <a:sym typeface="Roboto Regular"/>
        </a:defRPr>
      </a:lvl4pPr>
      <a:lvl5pPr marL="2192866" indent="-313266" defTabSz="584200" eaLnBrk="1" hangingPunct="1">
        <a:spcBef>
          <a:spcPts val="2200"/>
        </a:spcBef>
        <a:buSzPct val="75000"/>
        <a:buChar char="•"/>
        <a:defRPr sz="2400">
          <a:solidFill>
            <a:srgbClr val="414141"/>
          </a:solidFill>
          <a:latin typeface="Roboto Regular"/>
          <a:ea typeface="Roboto Regular"/>
          <a:cs typeface="Roboto Regular"/>
          <a:sym typeface="Roboto Regular"/>
        </a:defRPr>
      </a:lvl5pPr>
      <a:lvl6pPr marL="2662766" indent="-313266" defTabSz="584200" eaLnBrk="1" hangingPunct="1">
        <a:spcBef>
          <a:spcPts val="2200"/>
        </a:spcBef>
        <a:buSzPct val="75000"/>
        <a:buChar char="•"/>
        <a:defRPr sz="2400">
          <a:solidFill>
            <a:srgbClr val="414141"/>
          </a:solidFill>
          <a:latin typeface="Roboto Regular"/>
          <a:ea typeface="Roboto Regular"/>
          <a:cs typeface="Roboto Regular"/>
          <a:sym typeface="Roboto Regular"/>
        </a:defRPr>
      </a:lvl6pPr>
      <a:lvl7pPr marL="3132666" indent="-313266" defTabSz="584200" eaLnBrk="1" hangingPunct="1">
        <a:spcBef>
          <a:spcPts val="2200"/>
        </a:spcBef>
        <a:buSzPct val="75000"/>
        <a:buChar char="•"/>
        <a:defRPr sz="2400">
          <a:solidFill>
            <a:srgbClr val="414141"/>
          </a:solidFill>
          <a:latin typeface="Roboto Regular"/>
          <a:ea typeface="Roboto Regular"/>
          <a:cs typeface="Roboto Regular"/>
          <a:sym typeface="Roboto Regular"/>
        </a:defRPr>
      </a:lvl7pPr>
      <a:lvl8pPr marL="3602566" indent="-313266" defTabSz="584200" eaLnBrk="1" hangingPunct="1">
        <a:spcBef>
          <a:spcPts val="2200"/>
        </a:spcBef>
        <a:buSzPct val="75000"/>
        <a:buChar char="•"/>
        <a:defRPr sz="2400">
          <a:solidFill>
            <a:srgbClr val="414141"/>
          </a:solidFill>
          <a:latin typeface="Roboto Regular"/>
          <a:ea typeface="Roboto Regular"/>
          <a:cs typeface="Roboto Regular"/>
          <a:sym typeface="Roboto Regular"/>
        </a:defRPr>
      </a:lvl8pPr>
      <a:lvl9pPr marL="4072466" indent="-313266" defTabSz="584200" eaLnBrk="1" hangingPunct="1">
        <a:spcBef>
          <a:spcPts val="2200"/>
        </a:spcBef>
        <a:buSzPct val="75000"/>
        <a:buChar char="•"/>
        <a:defRPr sz="2400">
          <a:solidFill>
            <a:srgbClr val="414141"/>
          </a:solidFill>
          <a:latin typeface="Roboto Regular"/>
          <a:ea typeface="Roboto Regular"/>
          <a:cs typeface="Roboto Regular"/>
          <a:sym typeface="Roboto Regular"/>
        </a:defRPr>
      </a:lvl9pPr>
    </p:bodyStyle>
    <p:otherStyle>
      <a:lvl1pPr algn="ctr" defTabSz="584200" eaLnBrk="1" hangingPunct="1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1pPr>
      <a:lvl2pPr indent="228600" algn="ctr" defTabSz="584200" eaLnBrk="1" hangingPunct="1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2pPr>
      <a:lvl3pPr indent="457200" algn="ctr" defTabSz="584200" eaLnBrk="1" hangingPunct="1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3pPr>
      <a:lvl4pPr indent="685800" algn="ctr" defTabSz="584200" eaLnBrk="1" hangingPunct="1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4pPr>
      <a:lvl5pPr indent="914400" algn="ctr" defTabSz="584200" eaLnBrk="1" hangingPunct="1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5pPr>
      <a:lvl6pPr indent="1143000" algn="ctr" defTabSz="584200" eaLnBrk="1" hangingPunct="1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6pPr>
      <a:lvl7pPr indent="1371600" algn="ctr" defTabSz="584200" eaLnBrk="1" hangingPunct="1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7pPr>
      <a:lvl8pPr indent="1600200" algn="ctr" defTabSz="584200" eaLnBrk="1" hangingPunct="1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8pPr>
      <a:lvl9pPr indent="1828800" algn="ctr" defTabSz="584200" eaLnBrk="1" hangingPunct="1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emf"/><Relationship Id="rId4" Type="http://schemas.openxmlformats.org/officeDocument/2006/relationships/oleObject" Target="../embeddings/Arkusz_programu_Microsoft_Excel_97_20031.xls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1.emf"/><Relationship Id="rId4" Type="http://schemas.openxmlformats.org/officeDocument/2006/relationships/oleObject" Target="../embeddings/Arkusz_programu_Microsoft_Excel_97_20032.xls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2.emf"/><Relationship Id="rId4" Type="http://schemas.openxmlformats.org/officeDocument/2006/relationships/oleObject" Target="../embeddings/Arkusz_programu_Microsoft_Excel_97_20033.xls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3.emf"/><Relationship Id="rId4" Type="http://schemas.openxmlformats.org/officeDocument/2006/relationships/oleObject" Target="../embeddings/Arkusz_programu_Microsoft_Excel_97_20034.xls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4.emf"/><Relationship Id="rId4" Type="http://schemas.openxmlformats.org/officeDocument/2006/relationships/oleObject" Target="../embeddings/Arkusz_programu_Microsoft_Excel_97_20035.xls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5.emf"/><Relationship Id="rId4" Type="http://schemas.openxmlformats.org/officeDocument/2006/relationships/oleObject" Target="../embeddings/Arkusz_programu_Microsoft_Excel_97_20036.xls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6.emf"/><Relationship Id="rId4" Type="http://schemas.openxmlformats.org/officeDocument/2006/relationships/oleObject" Target="../embeddings/Arkusz_programu_Microsoft_Excel_97_20037.xls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7.emf"/><Relationship Id="rId4" Type="http://schemas.openxmlformats.org/officeDocument/2006/relationships/oleObject" Target="../embeddings/Arkusz_programu_Microsoft_Excel_97_20038.xls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8.emf"/><Relationship Id="rId4" Type="http://schemas.openxmlformats.org/officeDocument/2006/relationships/oleObject" Target="../embeddings/Arkusz_programu_Microsoft_Excel_97_20039.xls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9.emf"/><Relationship Id="rId4" Type="http://schemas.openxmlformats.org/officeDocument/2006/relationships/oleObject" Target="../embeddings/Dokument_programu_Microsoft_Word_97_200310.doc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png"/><Relationship Id="rId7" Type="http://schemas.openxmlformats.org/officeDocument/2006/relationships/image" Target="../media/image25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3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24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28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8.jpeg"/><Relationship Id="rId5" Type="http://schemas.openxmlformats.org/officeDocument/2006/relationships/image" Target="../media/image25.jpeg"/><Relationship Id="rId4" Type="http://schemas.openxmlformats.org/officeDocument/2006/relationships/image" Target="../media/image28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22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0.jpeg"/><Relationship Id="rId5" Type="http://schemas.openxmlformats.org/officeDocument/2006/relationships/image" Target="../media/image26.jpeg"/><Relationship Id="rId4" Type="http://schemas.openxmlformats.org/officeDocument/2006/relationships/image" Target="../media/image49.jpe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27.jpe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7.jpg"/><Relationship Id="rId5" Type="http://schemas.openxmlformats.org/officeDocument/2006/relationships/image" Target="../media/image56.png"/><Relationship Id="rId4" Type="http://schemas.openxmlformats.org/officeDocument/2006/relationships/image" Target="../media/image55.jpe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/>
          <p:nvPr/>
        </p:nvSpPr>
        <p:spPr>
          <a:xfrm rot="16200000">
            <a:off x="7172923" y="5347634"/>
            <a:ext cx="1642759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59" name="Shape 59"/>
          <p:cNvSpPr/>
          <p:nvPr/>
        </p:nvSpPr>
        <p:spPr>
          <a:xfrm>
            <a:off x="508000" y="3571841"/>
            <a:ext cx="7200900" cy="3747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l">
              <a:lnSpc>
                <a:spcPct val="110000"/>
              </a:lnSpc>
              <a:defRPr>
                <a:latin typeface="Roboto Regular"/>
                <a:ea typeface="Roboto Regular"/>
                <a:cs typeface="Roboto Regular"/>
                <a:sym typeface="Roboto Regular"/>
              </a:defRPr>
            </a:lvl1pPr>
          </a:lstStyle>
          <a:p>
            <a:pPr>
              <a:defRPr sz="1800">
                <a:solidFill>
                  <a:srgbClr val="000000"/>
                </a:solidFill>
              </a:defRPr>
            </a:pPr>
            <a:endParaRPr dirty="0"/>
          </a:p>
        </p:txBody>
      </p:sp>
      <p:sp>
        <p:nvSpPr>
          <p:cNvPr id="60" name="Shape 6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pl-PL" sz="6600" b="1" dirty="0">
                <a:solidFill>
                  <a:srgbClr val="414241"/>
                </a:solidFill>
              </a:rPr>
              <a:t>Projekt budżetu Województwa Małopolskiego </a:t>
            </a:r>
            <a:br>
              <a:rPr lang="pl-PL" sz="6600" b="1" dirty="0">
                <a:solidFill>
                  <a:srgbClr val="414241"/>
                </a:solidFill>
              </a:rPr>
            </a:br>
            <a:r>
              <a:rPr lang="pl-PL" sz="6600" b="1" dirty="0">
                <a:solidFill>
                  <a:srgbClr val="414241"/>
                </a:solidFill>
              </a:rPr>
              <a:t>na rok </a:t>
            </a:r>
            <a:r>
              <a:rPr lang="pl-PL" sz="6600" b="1" dirty="0" smtClean="0">
                <a:solidFill>
                  <a:srgbClr val="414241"/>
                </a:solidFill>
              </a:rPr>
              <a:t>2019 z</a:t>
            </a:r>
            <a:br>
              <a:rPr lang="pl-PL" sz="6600" b="1" dirty="0" smtClean="0">
                <a:solidFill>
                  <a:srgbClr val="414241"/>
                </a:solidFill>
              </a:rPr>
            </a:br>
            <a:r>
              <a:rPr lang="pl-PL" sz="6600" b="1" dirty="0" smtClean="0">
                <a:solidFill>
                  <a:srgbClr val="414241"/>
                </a:solidFill>
              </a:rPr>
              <a:t>autopoprawkami</a:t>
            </a:r>
            <a:endParaRPr sz="6600" b="1" dirty="0">
              <a:solidFill>
                <a:srgbClr val="414241"/>
              </a:solidFill>
            </a:endParaRPr>
          </a:p>
        </p:txBody>
      </p:sp>
      <p:sp>
        <p:nvSpPr>
          <p:cNvPr id="61" name="Shape 6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lnSpc>
                <a:spcPct val="110000"/>
              </a:lnSpc>
              <a:defRPr sz="1800">
                <a:solidFill>
                  <a:srgbClr val="000000"/>
                </a:solidFill>
              </a:defRPr>
            </a:pPr>
            <a:r>
              <a:rPr lang="pl-PL" sz="2400" dirty="0" smtClean="0">
                <a:solidFill>
                  <a:srgbClr val="414141"/>
                </a:solidFill>
              </a:rPr>
              <a:t>Witold Kozłowski</a:t>
            </a:r>
            <a:endParaRPr sz="2400" dirty="0">
              <a:solidFill>
                <a:srgbClr val="414141"/>
              </a:solidFill>
            </a:endParaRPr>
          </a:p>
          <a:p>
            <a:pPr lvl="0">
              <a:lnSpc>
                <a:spcPct val="110000"/>
              </a:lnSpc>
              <a:defRPr sz="1800">
                <a:solidFill>
                  <a:srgbClr val="000000"/>
                </a:solidFill>
              </a:defRPr>
            </a:pPr>
            <a:r>
              <a:rPr lang="pl-PL" sz="2400" dirty="0">
                <a:solidFill>
                  <a:srgbClr val="414141"/>
                </a:solidFill>
              </a:rPr>
              <a:t>Marszałek </a:t>
            </a:r>
          </a:p>
          <a:p>
            <a:pPr lvl="0">
              <a:lnSpc>
                <a:spcPct val="110000"/>
              </a:lnSpc>
              <a:defRPr sz="1800">
                <a:solidFill>
                  <a:srgbClr val="000000"/>
                </a:solidFill>
              </a:defRPr>
            </a:pPr>
            <a:r>
              <a:rPr lang="pl-PL" sz="2400" dirty="0">
                <a:solidFill>
                  <a:srgbClr val="414141"/>
                </a:solidFill>
              </a:rPr>
              <a:t>Województwa Małopolskiego</a:t>
            </a:r>
          </a:p>
        </p:txBody>
      </p:sp>
    </p:spTree>
    <p:extLst>
      <p:ext uri="{BB962C8B-B14F-4D97-AF65-F5344CB8AC3E}">
        <p14:creationId xmlns:p14="http://schemas.microsoft.com/office/powerpoint/2010/main" val="269961147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spcBef>
                <a:spcPct val="0"/>
              </a:spcBef>
            </a:pPr>
            <a:r>
              <a:rPr lang="pl-PL" altLang="pl-PL" sz="3200" b="1" dirty="0">
                <a:solidFill>
                  <a:schemeClr val="tx1"/>
                </a:solidFill>
                <a:cs typeface="Tahoma" panose="020B0604030504040204" pitchFamily="34" charset="0"/>
              </a:rPr>
              <a:t>Autopoprawka nr 1</a:t>
            </a:r>
            <a:br>
              <a:rPr lang="pl-PL" altLang="pl-PL" sz="3200" b="1" dirty="0">
                <a:solidFill>
                  <a:schemeClr val="tx1"/>
                </a:solidFill>
                <a:cs typeface="Tahoma" panose="020B0604030504040204" pitchFamily="34" charset="0"/>
              </a:rPr>
            </a:br>
            <a:r>
              <a:rPr lang="pl-PL" altLang="pl-PL" sz="3200" b="1" dirty="0">
                <a:solidFill>
                  <a:schemeClr val="tx1"/>
                </a:solidFill>
                <a:cs typeface="Tahoma" panose="020B0604030504040204" pitchFamily="34" charset="0"/>
              </a:rPr>
              <a:t>zmiany związane z przeniesieniem </a:t>
            </a:r>
            <a:r>
              <a:rPr lang="pl-PL" altLang="pl-PL" sz="3200" b="1" dirty="0" smtClean="0">
                <a:solidFill>
                  <a:schemeClr val="tx1"/>
                </a:solidFill>
                <a:cs typeface="Tahoma" panose="020B0604030504040204" pitchFamily="34" charset="0"/>
              </a:rPr>
              <a:t>wydatków </a:t>
            </a:r>
            <a:r>
              <a:rPr lang="pl-PL" altLang="pl-PL" sz="3200" b="1" dirty="0">
                <a:solidFill>
                  <a:schemeClr val="tx1"/>
                </a:solidFill>
                <a:cs typeface="Tahoma" panose="020B0604030504040204" pitchFamily="34" charset="0"/>
              </a:rPr>
              <a:t>z </a:t>
            </a:r>
            <a:r>
              <a:rPr lang="pl-PL" altLang="pl-PL" sz="3200" b="1" dirty="0" smtClean="0">
                <a:solidFill>
                  <a:schemeClr val="tx1"/>
                </a:solidFill>
                <a:cs typeface="Tahoma" panose="020B0604030504040204" pitchFamily="34" charset="0"/>
              </a:rPr>
              <a:t>2018 </a:t>
            </a:r>
            <a:r>
              <a:rPr lang="pl-PL" altLang="pl-PL" sz="3200" b="1" dirty="0">
                <a:solidFill>
                  <a:schemeClr val="tx1"/>
                </a:solidFill>
                <a:cs typeface="Tahoma" panose="020B0604030504040204" pitchFamily="34" charset="0"/>
              </a:rPr>
              <a:t>r.</a:t>
            </a:r>
            <a:br>
              <a:rPr lang="pl-PL" altLang="pl-PL" sz="3200" b="1" dirty="0">
                <a:solidFill>
                  <a:schemeClr val="tx1"/>
                </a:solidFill>
                <a:cs typeface="Tahoma" panose="020B0604030504040204" pitchFamily="34" charset="0"/>
              </a:rPr>
            </a:br>
            <a:r>
              <a:rPr lang="pl-PL" altLang="pl-PL" sz="2800" b="1" dirty="0">
                <a:solidFill>
                  <a:srgbClr val="3333FF"/>
                </a:solidFill>
                <a:latin typeface="Tahoma" panose="020B0604030504040204" pitchFamily="34" charset="0"/>
              </a:rPr>
              <a:t>Zwiększenie wydatków budżetu w działach:</a:t>
            </a:r>
            <a:endParaRPr lang="pl-PL" altLang="pl-PL" sz="2800" b="1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2247984"/>
              </p:ext>
            </p:extLst>
          </p:nvPr>
        </p:nvGraphicFramePr>
        <p:xfrm>
          <a:off x="1207698" y="2258854"/>
          <a:ext cx="10312326" cy="4423920"/>
        </p:xfrm>
        <a:graphic>
          <a:graphicData uri="http://schemas.openxmlformats.org/drawingml/2006/table">
            <a:tbl>
              <a:tblPr/>
              <a:tblGrid>
                <a:gridCol w="3253047"/>
                <a:gridCol w="1077469"/>
                <a:gridCol w="5981810"/>
              </a:tblGrid>
              <a:tr h="588054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Nazwa zadania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Kwota         </a:t>
                      </a:r>
                      <a:endParaRPr lang="pl-PL" sz="1200" b="1" i="0" u="none" strike="noStrike" dirty="0" smtClean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  <a:p>
                      <a:pPr algn="ctr" fontAlgn="ctr"/>
                      <a:r>
                        <a:rPr lang="pl-PL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w </a:t>
                      </a:r>
                      <a:r>
                        <a:rPr lang="pl-PL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zł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Uzasadnienie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308729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zcionka tekstu podstawowego"/>
                        </a:rPr>
                        <a:t>Transport  i łączność na zadania: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1163514"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  <a:sym typeface="Palatino"/>
                        </a:rPr>
                        <a:t>Zadania realizowane przy współudziale samorządów lokalnych</a:t>
                      </a:r>
                      <a:endParaRPr lang="pl-PL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Palatino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Palatino"/>
                        </a:rPr>
                        <a:t>1 319 330</a:t>
                      </a:r>
                      <a:endParaRPr lang="pl-PL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Palatino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8420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  <a:sym typeface="Palatino"/>
                        </a:rPr>
                        <a:t>Przeniesienie środków związane jest z realizację zadania pn. "Przebudowa drogi wojewódzkiej nr 971 polegająca na budowie ścieżki rowerowej w m. Andrzejówka". Zgodnie z przedstawionym przez wykonawcę harmonogramem rzeczowo finansowym, płatności poszczególnych etapów zamówienia nastąpią w 2019 r. – 1 300 000 zł</a:t>
                      </a:r>
                    </a:p>
                    <a:p>
                      <a:pPr marL="0" marR="0" lvl="0" indent="0" algn="l" defTabSz="58420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  <a:sym typeface="Palatino"/>
                        </a:rPr>
                        <a:t>Dodatkowo w związku z brakiem możliwości zrealizowania niektórych zadań w 2018 r., część wydatków na nadzory autorskie nie została wykorzystana – 19 330 zł</a:t>
                      </a:r>
                      <a:endParaRPr lang="pl-PL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  <a:sym typeface="Palatino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180618"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  <a:sym typeface="Palatino"/>
                        </a:rPr>
                        <a:t>Analiza sytuacji rynkowej w zakresie regularnego przewozu osób </a:t>
                      </a:r>
                      <a:endParaRPr lang="pl-PL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Palatino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Palatino"/>
                        </a:rPr>
                        <a:t>60 000</a:t>
                      </a:r>
                      <a:endParaRPr lang="pl-PL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Palatino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8420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  <a:sym typeface="Palatino"/>
                        </a:rPr>
                        <a:t>Przesunięcie wydatków związane jest z opóźnieniami w ramach postępowania przetargowego na wykonanie zadania pn. „Analiza sytuacji rynkowej w krajowym drogowym przewozie osób w zakresie badań wielkości potoków pasażerskich i </a:t>
                      </a:r>
                      <a:r>
                        <a:rPr lang="pl-PL" sz="11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  <a:sym typeface="Palatino"/>
                        </a:rPr>
                        <a:t>napełnień</a:t>
                      </a:r>
                      <a:r>
                        <a:rPr lang="pl-PL" sz="1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  <a:sym typeface="Palatino"/>
                        </a:rPr>
                        <a:t> autobusów na wybranych ciągach komunikacyjnych i punktach pomiarowych Województwa Małopolskiego oraz poziomu zaspokojenia potrzeb przewozowych pasażerów w komunikacji autobusowej”. Płatność w ramach powyższej umowy nastąpi w 2019 r.</a:t>
                      </a:r>
                    </a:p>
                    <a:p>
                      <a:pPr algn="l" fontAlgn="t"/>
                      <a:endParaRPr lang="pl-PL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Palatino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180618"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  <a:sym typeface="Palatino"/>
                        </a:rPr>
                        <a:t>Organizacja transportu zbiorowego w Województwie Małopolskim </a:t>
                      </a:r>
                      <a:endParaRPr lang="pl-PL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Palatino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Palatino"/>
                        </a:rPr>
                        <a:t>84 132</a:t>
                      </a:r>
                      <a:endParaRPr lang="pl-PL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Palatino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8420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  <a:sym typeface="Palatino"/>
                        </a:rPr>
                        <a:t/>
                      </a:r>
                      <a:br>
                        <a:rPr lang="pl-PL" sz="1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  <a:sym typeface="Palatino"/>
                        </a:rPr>
                      </a:br>
                      <a:r>
                        <a:rPr lang="pl-PL" sz="1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  <a:sym typeface="Palatino"/>
                        </a:rPr>
                        <a:t>Przesunięcie wydatków związane jest z wypłatą w 2019 r. wynagrodzenia dla wykonawcy III Etapu projektu zintegrowanego systemu taryfowo-biletowego na terenie Województwa Małopolskiego.</a:t>
                      </a:r>
                    </a:p>
                    <a:p>
                      <a:pPr algn="l" fontAlgn="t"/>
                      <a:endParaRPr lang="pl-PL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Palatino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735740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spcBef>
                <a:spcPct val="0"/>
              </a:spcBef>
            </a:pPr>
            <a:r>
              <a:rPr lang="pl-PL" altLang="pl-PL" sz="3200" b="1" dirty="0">
                <a:solidFill>
                  <a:schemeClr val="tx1"/>
                </a:solidFill>
                <a:cs typeface="Tahoma" panose="020B0604030504040204" pitchFamily="34" charset="0"/>
              </a:rPr>
              <a:t>Autopoprawka nr 1</a:t>
            </a:r>
            <a:br>
              <a:rPr lang="pl-PL" altLang="pl-PL" sz="3200" b="1" dirty="0">
                <a:solidFill>
                  <a:schemeClr val="tx1"/>
                </a:solidFill>
                <a:cs typeface="Tahoma" panose="020B0604030504040204" pitchFamily="34" charset="0"/>
              </a:rPr>
            </a:br>
            <a:r>
              <a:rPr lang="pl-PL" altLang="pl-PL" sz="3200" b="1" dirty="0">
                <a:solidFill>
                  <a:schemeClr val="tx1"/>
                </a:solidFill>
                <a:cs typeface="Tahoma" panose="020B0604030504040204" pitchFamily="34" charset="0"/>
              </a:rPr>
              <a:t>zmiany związane z przeniesieniem </a:t>
            </a:r>
            <a:r>
              <a:rPr lang="pl-PL" altLang="pl-PL" sz="3200" b="1" dirty="0" smtClean="0">
                <a:solidFill>
                  <a:schemeClr val="tx1"/>
                </a:solidFill>
                <a:cs typeface="Tahoma" panose="020B0604030504040204" pitchFamily="34" charset="0"/>
              </a:rPr>
              <a:t>wydatków </a:t>
            </a:r>
            <a:r>
              <a:rPr lang="pl-PL" altLang="pl-PL" sz="3200" b="1" dirty="0">
                <a:solidFill>
                  <a:schemeClr val="tx1"/>
                </a:solidFill>
                <a:cs typeface="Tahoma" panose="020B0604030504040204" pitchFamily="34" charset="0"/>
              </a:rPr>
              <a:t>z </a:t>
            </a:r>
            <a:r>
              <a:rPr lang="pl-PL" altLang="pl-PL" sz="3200" b="1" dirty="0" smtClean="0">
                <a:solidFill>
                  <a:schemeClr val="tx1"/>
                </a:solidFill>
                <a:cs typeface="Tahoma" panose="020B0604030504040204" pitchFamily="34" charset="0"/>
              </a:rPr>
              <a:t>2018 </a:t>
            </a:r>
            <a:r>
              <a:rPr lang="pl-PL" altLang="pl-PL" sz="3200" b="1" dirty="0">
                <a:solidFill>
                  <a:schemeClr val="tx1"/>
                </a:solidFill>
                <a:cs typeface="Tahoma" panose="020B0604030504040204" pitchFamily="34" charset="0"/>
              </a:rPr>
              <a:t>r.</a:t>
            </a:r>
            <a:br>
              <a:rPr lang="pl-PL" altLang="pl-PL" sz="3200" b="1" dirty="0">
                <a:solidFill>
                  <a:schemeClr val="tx1"/>
                </a:solidFill>
                <a:cs typeface="Tahoma" panose="020B0604030504040204" pitchFamily="34" charset="0"/>
              </a:rPr>
            </a:br>
            <a:r>
              <a:rPr lang="pl-PL" altLang="pl-PL" sz="2800" b="1" dirty="0">
                <a:solidFill>
                  <a:srgbClr val="3333FF"/>
                </a:solidFill>
                <a:latin typeface="Tahoma" panose="020B0604030504040204" pitchFamily="34" charset="0"/>
              </a:rPr>
              <a:t>Zwiększenie wydatków budżetu w działach:</a:t>
            </a:r>
            <a:endParaRPr lang="pl-PL" altLang="pl-PL" sz="2800" b="1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5765649"/>
              </p:ext>
            </p:extLst>
          </p:nvPr>
        </p:nvGraphicFramePr>
        <p:xfrm>
          <a:off x="1224952" y="2812645"/>
          <a:ext cx="10295072" cy="5736937"/>
        </p:xfrm>
        <a:graphic>
          <a:graphicData uri="http://schemas.openxmlformats.org/drawingml/2006/table">
            <a:tbl>
              <a:tblPr/>
              <a:tblGrid>
                <a:gridCol w="3247604"/>
                <a:gridCol w="1075666"/>
                <a:gridCol w="5971802"/>
              </a:tblGrid>
              <a:tr h="588054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Roboto Bold"/>
                        </a:rPr>
                        <a:t>Nazwa zadania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Roboto Bold"/>
                        </a:rPr>
                        <a:t>Kwota         </a:t>
                      </a:r>
                      <a:endParaRPr lang="pl-PL" sz="1200" b="1" i="0" u="none" strike="noStrike" dirty="0" smtClean="0">
                        <a:solidFill>
                          <a:schemeClr val="tx1"/>
                        </a:solidFill>
                        <a:effectLst/>
                        <a:latin typeface="Roboto Bold"/>
                      </a:endParaRPr>
                    </a:p>
                    <a:p>
                      <a:pPr algn="ctr" fontAlgn="ctr"/>
                      <a:r>
                        <a:rPr lang="pl-PL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Roboto Bold"/>
                        </a:rPr>
                        <a:t>w </a:t>
                      </a:r>
                      <a:r>
                        <a:rPr lang="pl-PL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Roboto Bold"/>
                        </a:rPr>
                        <a:t>zł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Roboto Bold"/>
                        </a:rPr>
                        <a:t>Uzasadnienie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222177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Roboto Bold"/>
                        </a:rPr>
                        <a:t>Turystyka na zadanie:</a:t>
                      </a:r>
                      <a:endParaRPr lang="pl-PL" sz="1200" b="1" i="0" u="none" strike="noStrike" dirty="0">
                        <a:solidFill>
                          <a:schemeClr val="tx1"/>
                        </a:solidFill>
                        <a:effectLst/>
                        <a:latin typeface="Roboto Bold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2795177"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Roboto Bold"/>
                          <a:ea typeface="+mn-ea"/>
                          <a:cs typeface="Arial" panose="020B0604020202020204" pitchFamily="34" charset="0"/>
                          <a:sym typeface="Palatino"/>
                        </a:rPr>
                        <a:t>m_MSIT</a:t>
                      </a:r>
                      <a:r>
                        <a:rPr lang="pl-PL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Roboto Bold"/>
                          <a:ea typeface="+mn-ea"/>
                          <a:cs typeface="Arial" panose="020B0604020202020204" pitchFamily="34" charset="0"/>
                          <a:sym typeface="Palatino"/>
                        </a:rPr>
                        <a:t> - mobilny Małopolski System Informacji Turystycznej - Działanie 2.1 RPO</a:t>
                      </a:r>
                      <a:endParaRPr lang="pl-PL" sz="1100" b="0" i="0" u="none" strike="noStrike" dirty="0">
                        <a:solidFill>
                          <a:schemeClr val="tx1"/>
                        </a:solidFill>
                        <a:effectLst/>
                        <a:latin typeface="Roboto Bold"/>
                        <a:ea typeface="+mn-ea"/>
                        <a:cs typeface="Arial" panose="020B0604020202020204" pitchFamily="34" charset="0"/>
                        <a:sym typeface="Palatino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Roboto Bold"/>
                          <a:ea typeface="+mn-ea"/>
                          <a:cs typeface="Arial" panose="020B0604020202020204" pitchFamily="34" charset="0"/>
                          <a:sym typeface="Palatino"/>
                        </a:rPr>
                        <a:t>294 033</a:t>
                      </a:r>
                      <a:endParaRPr lang="pl-PL" sz="1100" b="0" i="0" u="none" strike="noStrike" dirty="0">
                        <a:solidFill>
                          <a:schemeClr val="tx1"/>
                        </a:solidFill>
                        <a:effectLst/>
                        <a:latin typeface="Roboto Bold"/>
                        <a:ea typeface="+mn-ea"/>
                        <a:cs typeface="Arial" panose="020B0604020202020204" pitchFamily="34" charset="0"/>
                        <a:sym typeface="Palatino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pl-PL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Roboto Bold"/>
                          <a:ea typeface="+mn-ea"/>
                          <a:cs typeface="Arial" panose="020B0604020202020204" pitchFamily="34" charset="0"/>
                          <a:sym typeface="Palatino"/>
                        </a:rPr>
                        <a:t>Na pokrycie kosztów budowy aplikacji mobilnej </a:t>
                      </a:r>
                      <a:r>
                        <a:rPr lang="pl-PL" sz="11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Roboto Bold"/>
                          <a:ea typeface="+mn-ea"/>
                          <a:cs typeface="Arial" panose="020B0604020202020204" pitchFamily="34" charset="0"/>
                          <a:sym typeface="Palatino"/>
                        </a:rPr>
                        <a:t>m_MSIT</a:t>
                      </a:r>
                      <a:r>
                        <a:rPr lang="pl-PL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Roboto Bold"/>
                          <a:ea typeface="+mn-ea"/>
                          <a:cs typeface="Arial" panose="020B0604020202020204" pitchFamily="34" charset="0"/>
                          <a:sym typeface="Palatino"/>
                        </a:rPr>
                        <a:t> (V etap umowy). Zgodnie z deklaracją wykonawcy zakończenie realizacji przedmiotu umowy powinno nastąpić do końca listopada 2018 r. Jednakże z uwagi na przedłużające się, z winy wykonawcy, prace związane m.in. z osadzeniem nowego systemu cyfrowego </a:t>
                      </a:r>
                      <a:r>
                        <a:rPr lang="pl-PL" sz="11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Roboto Bold"/>
                          <a:ea typeface="+mn-ea"/>
                          <a:cs typeface="Arial" panose="020B0604020202020204" pitchFamily="34" charset="0"/>
                          <a:sym typeface="Palatino"/>
                        </a:rPr>
                        <a:t>m_MSIT</a:t>
                      </a:r>
                      <a:r>
                        <a:rPr lang="pl-PL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Roboto Bold"/>
                          <a:ea typeface="+mn-ea"/>
                          <a:cs typeface="Arial" panose="020B0604020202020204" pitchFamily="34" charset="0"/>
                          <a:sym typeface="Palatino"/>
                        </a:rPr>
                        <a:t> na środowisku produkcyjnych, proces ten opóźnił zakończenie prac i tym samym odbiór systemu w deklarowanym przez wykonawcę terminie. </a:t>
                      </a:r>
                    </a:p>
                    <a:p>
                      <a:pPr algn="l"/>
                      <a:r>
                        <a:rPr lang="pl-PL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Roboto Bold"/>
                          <a:ea typeface="+mn-ea"/>
                          <a:cs typeface="Arial" panose="020B0604020202020204" pitchFamily="34" charset="0"/>
                          <a:sym typeface="Palatino"/>
                        </a:rPr>
                        <a:t>Równocześnie z uwagi na opóźnienia w realizacji V etapu, opóźnieniu podlegają inne etapy tj. etap IV - Wsparcie w zakresie realizacji i odbioru przedmiotu umowy na wykonanie aplikacji mobilnej, zmianę systemu informatycznego, stworzenie </a:t>
                      </a:r>
                      <a:r>
                        <a:rPr lang="pl-PL" sz="11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Roboto Bold"/>
                          <a:ea typeface="+mn-ea"/>
                          <a:cs typeface="Arial" panose="020B0604020202020204" pitchFamily="34" charset="0"/>
                          <a:sym typeface="Palatino"/>
                        </a:rPr>
                        <a:t>planera</a:t>
                      </a:r>
                      <a:r>
                        <a:rPr lang="pl-PL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Roboto Bold"/>
                          <a:ea typeface="+mn-ea"/>
                          <a:cs typeface="Arial" panose="020B0604020202020204" pitchFamily="34" charset="0"/>
                          <a:sym typeface="Palatino"/>
                        </a:rPr>
                        <a:t> podróży oraz wdrożenie technologii </a:t>
                      </a:r>
                      <a:r>
                        <a:rPr lang="pl-PL" sz="11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Roboto Bold"/>
                          <a:ea typeface="+mn-ea"/>
                          <a:cs typeface="Arial" panose="020B0604020202020204" pitchFamily="34" charset="0"/>
                          <a:sym typeface="Palatino"/>
                        </a:rPr>
                        <a:t>beacon</a:t>
                      </a:r>
                      <a:r>
                        <a:rPr lang="pl-PL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Roboto Bold"/>
                          <a:ea typeface="+mn-ea"/>
                          <a:cs typeface="Arial" panose="020B0604020202020204" pitchFamily="34" charset="0"/>
                          <a:sym typeface="Palatino"/>
                        </a:rPr>
                        <a:t> oraz etap X – Wsparcie w trakcie realizacji postępowania o udzielenie zamówienia publicznego na digitalizację obiektów turystycznych.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971">
                <a:tc gridSpan="3">
                  <a:txBody>
                    <a:bodyPr/>
                    <a:lstStyle/>
                    <a:p>
                      <a:pPr algn="ctr" defTabSz="584200" eaLnBrk="1" fontAlgn="b" hangingPunct="1"/>
                      <a:r>
                        <a:rPr lang="pl-PL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Roboto Bold"/>
                          <a:ea typeface="+mn-ea"/>
                          <a:cs typeface="+mn-cs"/>
                          <a:sym typeface="Palatino"/>
                        </a:rPr>
                        <a:t>Działalność usługowa:</a:t>
                      </a:r>
                      <a:endParaRPr lang="pl-PL" sz="1200" b="1" i="0" u="none" strike="noStrike" dirty="0">
                        <a:solidFill>
                          <a:schemeClr val="tx1"/>
                        </a:solidFill>
                        <a:effectLst/>
                        <a:latin typeface="Roboto Bold"/>
                        <a:ea typeface="+mn-ea"/>
                        <a:cs typeface="+mn-cs"/>
                        <a:sym typeface="Palatino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defTabSz="584200" eaLnBrk="1" fontAlgn="b" hangingPunct="1"/>
                      <a:endParaRPr lang="pl-PL" sz="1200" b="1" i="0" u="none" strike="noStrike" dirty="0">
                        <a:solidFill>
                          <a:schemeClr val="tx1"/>
                        </a:solidFill>
                        <a:effectLst/>
                        <a:latin typeface="Roboto Bold"/>
                        <a:ea typeface="+mn-ea"/>
                        <a:cs typeface="+mn-cs"/>
                        <a:sym typeface="Palatino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defTabSz="584200" eaLnBrk="1" fontAlgn="b" hangingPunct="1"/>
                      <a:endParaRPr lang="pl-PL" sz="1200" b="1" i="0" u="none" strike="noStrike" dirty="0" smtClean="0">
                        <a:solidFill>
                          <a:schemeClr val="tx1"/>
                        </a:solidFill>
                        <a:effectLst/>
                        <a:latin typeface="Roboto Bold"/>
                        <a:ea typeface="+mn-ea"/>
                        <a:cs typeface="+mn-cs"/>
                        <a:sym typeface="Palatino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0558"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Roboto Bold"/>
                          <a:ea typeface="+mn-ea"/>
                          <a:cs typeface="Arial" panose="020B0604020202020204" pitchFamily="34" charset="0"/>
                          <a:sym typeface="Palatino"/>
                        </a:rPr>
                        <a:t>Projekt ITHACA - </a:t>
                      </a:r>
                      <a:r>
                        <a:rPr lang="pl-PL" sz="11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Roboto Bold"/>
                          <a:ea typeface="+mn-ea"/>
                          <a:cs typeface="Arial" panose="020B0604020202020204" pitchFamily="34" charset="0"/>
                          <a:sym typeface="Palatino"/>
                        </a:rPr>
                        <a:t>Interreg</a:t>
                      </a:r>
                      <a:r>
                        <a:rPr lang="pl-PL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Roboto Bold"/>
                          <a:ea typeface="+mn-ea"/>
                          <a:cs typeface="Arial" panose="020B0604020202020204" pitchFamily="34" charset="0"/>
                          <a:sym typeface="Palatino"/>
                        </a:rPr>
                        <a:t> Europa</a:t>
                      </a:r>
                      <a:endParaRPr lang="pl-PL" sz="1100" b="0" i="0" u="none" strike="noStrike" dirty="0">
                        <a:solidFill>
                          <a:schemeClr val="tx1"/>
                        </a:solidFill>
                        <a:effectLst/>
                        <a:latin typeface="Roboto Bold"/>
                        <a:ea typeface="+mn-ea"/>
                        <a:cs typeface="Arial" panose="020B0604020202020204" pitchFamily="34" charset="0"/>
                        <a:sym typeface="Palatino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Roboto Bold"/>
                          <a:ea typeface="+mn-ea"/>
                          <a:cs typeface="Arial" panose="020B0604020202020204" pitchFamily="34" charset="0"/>
                          <a:sym typeface="Palatino"/>
                        </a:rPr>
                        <a:t>40 000</a:t>
                      </a:r>
                      <a:endParaRPr lang="pl-PL" sz="1100" b="0" i="0" u="none" strike="noStrike" dirty="0">
                        <a:solidFill>
                          <a:schemeClr val="tx1"/>
                        </a:solidFill>
                        <a:effectLst/>
                        <a:latin typeface="Roboto Bold"/>
                        <a:ea typeface="+mn-ea"/>
                        <a:cs typeface="Arial" panose="020B0604020202020204" pitchFamily="34" charset="0"/>
                        <a:sym typeface="Palatino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Palatino"/>
                        </a:rPr>
                        <a:t>Na koszty organizacji warsztatów wymiany doświadczeń w Krakowie (w lutym 2019 roku), dotyczących wypracowania innowacji w opiece zdrowotnej i społecznej w każdym z dziewięciu regionów partnerskich Projektu, a także na sfinansowanie udziału interesariuszy Projektu, tj. przedstawicieli partnerstwa regionalnego Projektu w warsztatach wymiany doświadczeń we Włoszech (Triest). </a:t>
                      </a:r>
                    </a:p>
                    <a:p>
                      <a:pPr algn="l"/>
                      <a:endParaRPr lang="pl-PL" sz="11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Palatino"/>
                      </a:endParaRPr>
                    </a:p>
                    <a:p>
                      <a:pPr algn="l"/>
                      <a:r>
                        <a:rPr lang="pl-PL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Palatino"/>
                        </a:rPr>
                        <a:t>Powyższe zmiany zostały zaakceptowane przez partnera wiodącego Projektu - region </a:t>
                      </a:r>
                      <a:r>
                        <a:rPr lang="pl-PL" sz="11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Palatino"/>
                        </a:rPr>
                        <a:t>Nord</a:t>
                      </a:r>
                      <a:r>
                        <a:rPr lang="pl-PL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Palatino"/>
                        </a:rPr>
                        <a:t> </a:t>
                      </a:r>
                      <a:r>
                        <a:rPr lang="pl-PL" sz="11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Palatino"/>
                        </a:rPr>
                        <a:t>Brabant</a:t>
                      </a:r>
                      <a:r>
                        <a:rPr lang="pl-PL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Palatino"/>
                        </a:rPr>
                        <a:t> z Holandii. </a:t>
                      </a:r>
                      <a:endParaRPr lang="pl-PL" sz="1100" dirty="0" smtClean="0">
                        <a:effectLst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433220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spcBef>
                <a:spcPct val="0"/>
              </a:spcBef>
            </a:pPr>
            <a:r>
              <a:rPr lang="pl-PL" altLang="pl-PL" sz="3200" b="1" dirty="0">
                <a:solidFill>
                  <a:schemeClr val="tx1"/>
                </a:solidFill>
                <a:cs typeface="Tahoma" panose="020B0604030504040204" pitchFamily="34" charset="0"/>
              </a:rPr>
              <a:t>Autopoprawka nr 1</a:t>
            </a:r>
            <a:br>
              <a:rPr lang="pl-PL" altLang="pl-PL" sz="3200" b="1" dirty="0">
                <a:solidFill>
                  <a:schemeClr val="tx1"/>
                </a:solidFill>
                <a:cs typeface="Tahoma" panose="020B0604030504040204" pitchFamily="34" charset="0"/>
              </a:rPr>
            </a:br>
            <a:r>
              <a:rPr lang="pl-PL" altLang="pl-PL" sz="3200" b="1" dirty="0">
                <a:solidFill>
                  <a:schemeClr val="tx1"/>
                </a:solidFill>
                <a:cs typeface="Tahoma" panose="020B0604030504040204" pitchFamily="34" charset="0"/>
              </a:rPr>
              <a:t>zmiany związane z przeniesieniem </a:t>
            </a:r>
            <a:r>
              <a:rPr lang="pl-PL" altLang="pl-PL" sz="3200" b="1" dirty="0" smtClean="0">
                <a:solidFill>
                  <a:schemeClr val="tx1"/>
                </a:solidFill>
                <a:cs typeface="Tahoma" panose="020B0604030504040204" pitchFamily="34" charset="0"/>
              </a:rPr>
              <a:t>wydatków </a:t>
            </a:r>
            <a:r>
              <a:rPr lang="pl-PL" altLang="pl-PL" sz="3200" b="1" dirty="0">
                <a:solidFill>
                  <a:schemeClr val="tx1"/>
                </a:solidFill>
                <a:cs typeface="Tahoma" panose="020B0604030504040204" pitchFamily="34" charset="0"/>
              </a:rPr>
              <a:t>z </a:t>
            </a:r>
            <a:r>
              <a:rPr lang="pl-PL" altLang="pl-PL" sz="3200" b="1" dirty="0" smtClean="0">
                <a:solidFill>
                  <a:schemeClr val="tx1"/>
                </a:solidFill>
                <a:cs typeface="Tahoma" panose="020B0604030504040204" pitchFamily="34" charset="0"/>
              </a:rPr>
              <a:t>2018 </a:t>
            </a:r>
            <a:r>
              <a:rPr lang="pl-PL" altLang="pl-PL" sz="3200" b="1" dirty="0">
                <a:solidFill>
                  <a:schemeClr val="tx1"/>
                </a:solidFill>
                <a:cs typeface="Tahoma" panose="020B0604030504040204" pitchFamily="34" charset="0"/>
              </a:rPr>
              <a:t>r.</a:t>
            </a:r>
            <a:br>
              <a:rPr lang="pl-PL" altLang="pl-PL" sz="3200" b="1" dirty="0">
                <a:solidFill>
                  <a:schemeClr val="tx1"/>
                </a:solidFill>
                <a:cs typeface="Tahoma" panose="020B0604030504040204" pitchFamily="34" charset="0"/>
              </a:rPr>
            </a:br>
            <a:r>
              <a:rPr lang="pl-PL" altLang="pl-PL" sz="2800" b="1" dirty="0">
                <a:solidFill>
                  <a:srgbClr val="3333FF"/>
                </a:solidFill>
                <a:latin typeface="Tahoma" panose="020B0604030504040204" pitchFamily="34" charset="0"/>
              </a:rPr>
              <a:t>Zwiększenie wydatków budżetu w działach:</a:t>
            </a:r>
            <a:endParaRPr lang="pl-PL" altLang="pl-PL" sz="2800" b="1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692721"/>
              </p:ext>
            </p:extLst>
          </p:nvPr>
        </p:nvGraphicFramePr>
        <p:xfrm>
          <a:off x="1190445" y="2414954"/>
          <a:ext cx="10329579" cy="5686308"/>
        </p:xfrm>
        <a:graphic>
          <a:graphicData uri="http://schemas.openxmlformats.org/drawingml/2006/table">
            <a:tbl>
              <a:tblPr/>
              <a:tblGrid>
                <a:gridCol w="3258489"/>
                <a:gridCol w="1079272"/>
                <a:gridCol w="5991818"/>
              </a:tblGrid>
              <a:tr h="657499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Roboto Bold"/>
                        </a:rPr>
                        <a:t>Nazwa zadania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Roboto Bold"/>
                        </a:rPr>
                        <a:t>Kwota         </a:t>
                      </a:r>
                      <a:endParaRPr lang="pl-PL" sz="1200" b="1" i="0" u="none" strike="noStrike" dirty="0" smtClean="0">
                        <a:solidFill>
                          <a:schemeClr val="tx1"/>
                        </a:solidFill>
                        <a:effectLst/>
                        <a:latin typeface="Roboto Bold"/>
                      </a:endParaRPr>
                    </a:p>
                    <a:p>
                      <a:pPr algn="ctr" fontAlgn="ctr"/>
                      <a:r>
                        <a:rPr lang="pl-PL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Roboto Bold"/>
                        </a:rPr>
                        <a:t>w </a:t>
                      </a:r>
                      <a:r>
                        <a:rPr lang="pl-PL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Roboto Bold"/>
                        </a:rPr>
                        <a:t>zł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Roboto Bold"/>
                        </a:rPr>
                        <a:t>Uzasadnienie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222177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Roboto Bold"/>
                        </a:rPr>
                        <a:t>Informatyka na zadanie:</a:t>
                      </a:r>
                      <a:endParaRPr lang="pl-PL" sz="1200" b="1" i="0" u="none" strike="noStrike" dirty="0">
                        <a:solidFill>
                          <a:schemeClr val="tx1"/>
                        </a:solidFill>
                        <a:effectLst/>
                        <a:latin typeface="Roboto Bold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2203962"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Roboto Bold"/>
                          <a:ea typeface="+mn-ea"/>
                          <a:cs typeface="Arial" panose="020B0604020202020204" pitchFamily="34" charset="0"/>
                          <a:sym typeface="Palatino"/>
                        </a:rPr>
                        <a:t>m_MSIT</a:t>
                      </a:r>
                      <a:r>
                        <a:rPr lang="pl-PL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Roboto Bold"/>
                          <a:ea typeface="+mn-ea"/>
                          <a:cs typeface="Arial" panose="020B0604020202020204" pitchFamily="34" charset="0"/>
                          <a:sym typeface="Palatino"/>
                        </a:rPr>
                        <a:t> - mobilny Małopolski System Informacji Turystycznej - Działanie 2.1 RPO</a:t>
                      </a:r>
                      <a:endParaRPr lang="pl-PL" sz="1100" b="0" i="0" u="none" strike="noStrike" dirty="0">
                        <a:solidFill>
                          <a:schemeClr val="tx1"/>
                        </a:solidFill>
                        <a:effectLst/>
                        <a:latin typeface="Roboto Bold"/>
                        <a:ea typeface="+mn-ea"/>
                        <a:cs typeface="Arial" panose="020B0604020202020204" pitchFamily="34" charset="0"/>
                        <a:sym typeface="Palatino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Roboto Bold"/>
                          <a:ea typeface="+mn-ea"/>
                          <a:cs typeface="Arial" panose="020B0604020202020204" pitchFamily="34" charset="0"/>
                          <a:sym typeface="Palatino"/>
                        </a:rPr>
                        <a:t>1 418 460</a:t>
                      </a:r>
                      <a:endParaRPr lang="pl-PL" sz="1100" b="0" i="0" u="none" strike="noStrike" dirty="0">
                        <a:solidFill>
                          <a:schemeClr val="tx1"/>
                        </a:solidFill>
                        <a:effectLst/>
                        <a:latin typeface="Roboto Bold"/>
                        <a:ea typeface="+mn-ea"/>
                        <a:cs typeface="Arial" panose="020B0604020202020204" pitchFamily="34" charset="0"/>
                        <a:sym typeface="Palatino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Roboto Bold"/>
                          <a:ea typeface="+mn-ea"/>
                          <a:cs typeface="Arial" panose="020B0604020202020204" pitchFamily="34" charset="0"/>
                          <a:sym typeface="Palatino"/>
                        </a:rPr>
                        <a:t>Na pokrycie kosztów realizacji:</a:t>
                      </a:r>
                      <a:r>
                        <a:rPr lang="pl-PL" sz="11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Roboto Bold"/>
                          <a:ea typeface="+mn-ea"/>
                          <a:cs typeface="Arial" panose="020B0604020202020204" pitchFamily="34" charset="0"/>
                          <a:sym typeface="Palatino"/>
                        </a:rPr>
                        <a:t> </a:t>
                      </a:r>
                      <a:r>
                        <a:rPr lang="pl-PL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Roboto Bold"/>
                          <a:ea typeface="+mn-ea"/>
                          <a:cs typeface="Arial" panose="020B0604020202020204" pitchFamily="34" charset="0"/>
                          <a:sym typeface="Palatino"/>
                        </a:rPr>
                        <a:t>III etapu umowy tj. Dokonanie migracji istniejącej platformy portalu turystycznego MSIT, IV etapu - Wsparcie w zakresie realizacji i odbioru przedmiotu umowy na wykonanie aplikacji mobilnej, zmianę systemu informatycznego, stworzenie </a:t>
                      </a:r>
                      <a:r>
                        <a:rPr lang="pl-PL" sz="11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Roboto Bold"/>
                          <a:ea typeface="+mn-ea"/>
                          <a:cs typeface="Arial" panose="020B0604020202020204" pitchFamily="34" charset="0"/>
                          <a:sym typeface="Palatino"/>
                        </a:rPr>
                        <a:t>planera</a:t>
                      </a:r>
                      <a:r>
                        <a:rPr lang="pl-PL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Roboto Bold"/>
                          <a:ea typeface="+mn-ea"/>
                          <a:cs typeface="Arial" panose="020B0604020202020204" pitchFamily="34" charset="0"/>
                          <a:sym typeface="Palatino"/>
                        </a:rPr>
                        <a:t> podróży oraz wdrożenie technologii </a:t>
                      </a:r>
                      <a:r>
                        <a:rPr lang="pl-PL" sz="11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Roboto Bold"/>
                          <a:ea typeface="+mn-ea"/>
                          <a:cs typeface="Arial" panose="020B0604020202020204" pitchFamily="34" charset="0"/>
                          <a:sym typeface="Palatino"/>
                        </a:rPr>
                        <a:t>beacon</a:t>
                      </a:r>
                      <a:r>
                        <a:rPr lang="pl-PL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Roboto Bold"/>
                          <a:ea typeface="+mn-ea"/>
                          <a:cs typeface="Arial" panose="020B0604020202020204" pitchFamily="34" charset="0"/>
                          <a:sym typeface="Palatino"/>
                        </a:rPr>
                        <a:t>, VI etapu - Dostawa, instalacja i konfiguracja urządzeń typu </a:t>
                      </a:r>
                      <a:r>
                        <a:rPr lang="pl-PL" sz="11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Roboto Bold"/>
                          <a:ea typeface="+mn-ea"/>
                          <a:cs typeface="Arial" panose="020B0604020202020204" pitchFamily="34" charset="0"/>
                          <a:sym typeface="Palatino"/>
                        </a:rPr>
                        <a:t>beacon</a:t>
                      </a:r>
                      <a:r>
                        <a:rPr lang="pl-PL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Roboto Bold"/>
                          <a:ea typeface="+mn-ea"/>
                          <a:cs typeface="Arial" panose="020B0604020202020204" pitchFamily="34" charset="0"/>
                          <a:sym typeface="Palatino"/>
                        </a:rPr>
                        <a:t> oraz szkolenia (VII etap). Zgodnie z deklaracją wykonawcy zakończenie realizacji przedmiotu umowy powinno nastąpić do końca listopada 2018 r. Jednakże z uwagi na przedłużające się, z winy wykonawcy, prace związane m.in. z osadzeniem nowego systemu cyfrowego </a:t>
                      </a:r>
                      <a:r>
                        <a:rPr lang="pl-PL" sz="11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Roboto Bold"/>
                          <a:ea typeface="+mn-ea"/>
                          <a:cs typeface="Arial" panose="020B0604020202020204" pitchFamily="34" charset="0"/>
                          <a:sym typeface="Palatino"/>
                        </a:rPr>
                        <a:t>m_MSIT</a:t>
                      </a:r>
                      <a:r>
                        <a:rPr lang="pl-PL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Roboto Bold"/>
                          <a:ea typeface="+mn-ea"/>
                          <a:cs typeface="Arial" panose="020B0604020202020204" pitchFamily="34" charset="0"/>
                          <a:sym typeface="Palatino"/>
                        </a:rPr>
                        <a:t> na środowisku produkcyjnych oraz awarią czujników w stacjach </a:t>
                      </a:r>
                      <a:r>
                        <a:rPr lang="pl-PL" sz="11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Roboto Bold"/>
                          <a:ea typeface="+mn-ea"/>
                          <a:cs typeface="Arial" panose="020B0604020202020204" pitchFamily="34" charset="0"/>
                          <a:sym typeface="Palatino"/>
                        </a:rPr>
                        <a:t>ogodowych</a:t>
                      </a:r>
                      <a:r>
                        <a:rPr lang="pl-PL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Roboto Bold"/>
                          <a:ea typeface="+mn-ea"/>
                          <a:cs typeface="Arial" panose="020B0604020202020204" pitchFamily="34" charset="0"/>
                          <a:sym typeface="Palatino"/>
                        </a:rPr>
                        <a:t> uniemożliwiającą prawidłowy odczyt paramentów atmosferycznych, istnieje ryzyko, że proces ten znacznie opóźni zakończenie prac i tym samym odbiór systemu w deklarowanym przez wykonawcę terminie</a:t>
                      </a:r>
                      <a:endParaRPr lang="pl-PL" sz="1100" b="0" i="0" u="none" strike="noStrike" dirty="0">
                        <a:solidFill>
                          <a:schemeClr val="tx1"/>
                        </a:solidFill>
                        <a:effectLst/>
                        <a:latin typeface="Roboto Bold"/>
                        <a:ea typeface="+mn-ea"/>
                        <a:cs typeface="Arial" panose="020B0604020202020204" pitchFamily="34" charset="0"/>
                        <a:sym typeface="Palatino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185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Roboto Bold"/>
                        </a:rPr>
                        <a:t>Administracja </a:t>
                      </a:r>
                      <a:r>
                        <a:rPr lang="pl-PL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Roboto Bold"/>
                        </a:rPr>
                        <a:t>publiczna na zadanie:</a:t>
                      </a:r>
                      <a:endParaRPr lang="pl-PL" sz="1200" b="1" i="0" u="none" strike="noStrike" dirty="0">
                        <a:solidFill>
                          <a:schemeClr val="tx1"/>
                        </a:solidFill>
                        <a:effectLst/>
                        <a:latin typeface="Roboto Bold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4086"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 dirty="0" err="1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Roboto Bold"/>
                          <a:ea typeface="+mn-ea"/>
                          <a:cs typeface="Arial" panose="020B0604020202020204" pitchFamily="34" charset="0"/>
                          <a:sym typeface="Palatino"/>
                        </a:rPr>
                        <a:t>InnoBridge</a:t>
                      </a:r>
                      <a:r>
                        <a:rPr lang="pl-PL" sz="1100" b="0" i="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Roboto Bold"/>
                          <a:ea typeface="+mn-ea"/>
                          <a:cs typeface="Arial" panose="020B0604020202020204" pitchFamily="34" charset="0"/>
                          <a:sym typeface="Palatino"/>
                        </a:rPr>
                        <a:t> - INTERREG EUROPE - Europejska Współpraca Terytorialna 2014-2020</a:t>
                      </a:r>
                      <a:endParaRPr lang="pl-PL" sz="11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Roboto Bold"/>
                        <a:ea typeface="+mn-ea"/>
                        <a:cs typeface="Arial" panose="020B0604020202020204" pitchFamily="34" charset="0"/>
                        <a:sym typeface="Palatino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Roboto Bold"/>
                          <a:ea typeface="+mn-ea"/>
                          <a:cs typeface="Arial" panose="020B0604020202020204" pitchFamily="34" charset="0"/>
                          <a:sym typeface="Palatino"/>
                        </a:rPr>
                        <a:t>43 500</a:t>
                      </a:r>
                      <a:endParaRPr lang="pl-PL" sz="11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Roboto Bold"/>
                        <a:ea typeface="+mn-ea"/>
                        <a:cs typeface="Arial" panose="020B0604020202020204" pitchFamily="34" charset="0"/>
                        <a:sym typeface="Palatino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aseline="0" dirty="0" smtClean="0">
                          <a:solidFill>
                            <a:schemeClr val="tx1"/>
                          </a:solidFill>
                          <a:effectLst/>
                          <a:latin typeface="Roboto Bold"/>
                          <a:ea typeface="+mn-ea"/>
                          <a:cs typeface="+mn-cs"/>
                          <a:sym typeface="Palatino"/>
                        </a:rPr>
                        <a:t>Na wynagrodzenia wraz z pochodnymi od wynagrodzeń dla pracowników UMWM zaangażowanych w realizację Projektu (planowano, iż od stycznia 2019 r. wynagrodzenie osoby bezpośrednio zaangażowanej w realizację Projektu będzie finansowane w wymiarze 0,25 % etatu. Podczas spotkania Grupy Sterującej Projektem, które miało miejsce w listopadzie br. w Austrii, Lider Projektu potwierdził konieczność finansowania wynagrodzenia w wymiarze, tj. 0,5 % etatu), na koszty administracyjno-biurowe (stanowiące 15% wartości kwalifikowalnych wydatków bezpośrednich), zakup materiałów i wyposażenia oraz na wzmocnienie planowanych na 2019 r. kosztów delegacji służbowych zagranicznych dla przedstawicieli UMMW, tj. w konferencji we Finlandii (z uwagi na konieczność udziału dodatkowej osoby nadzorującej realizację Projektu) oraz w pierwszej dorocznej konferencji w Południowym Tyrolu, na której zostaną przedstawione przez partnerów Projektu efekty wdrażania Planów Działań w każdym z regionów partnerskich.</a:t>
                      </a:r>
                    </a:p>
                    <a:p>
                      <a:pPr algn="l" fontAlgn="ctr"/>
                      <a:r>
                        <a:rPr lang="pl-PL" sz="1100" baseline="0" dirty="0" smtClean="0">
                          <a:solidFill>
                            <a:schemeClr val="tx1"/>
                          </a:solidFill>
                          <a:effectLst/>
                          <a:latin typeface="Roboto Bold"/>
                          <a:ea typeface="+mn-ea"/>
                          <a:cs typeface="+mn-cs"/>
                          <a:sym typeface="Palatino"/>
                        </a:rPr>
                        <a:t>Powyższe zmiany zostały zaakceptowane przez partnera wiodącego Projektu z Austrii. </a:t>
                      </a:r>
                    </a:p>
                    <a:p>
                      <a:pPr algn="l" fontAlgn="ctr"/>
                      <a:endParaRPr lang="pl-PL" sz="11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Roboto Bold"/>
                        <a:ea typeface="+mn-ea"/>
                        <a:cs typeface="Arial" panose="020B0604020202020204" pitchFamily="34" charset="0"/>
                        <a:sym typeface="Palatino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40626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spcBef>
                <a:spcPct val="0"/>
              </a:spcBef>
            </a:pPr>
            <a:r>
              <a:rPr lang="pl-PL" altLang="pl-PL" sz="3200" b="1" dirty="0">
                <a:solidFill>
                  <a:schemeClr val="tx1"/>
                </a:solidFill>
                <a:cs typeface="Tahoma" panose="020B0604030504040204" pitchFamily="34" charset="0"/>
              </a:rPr>
              <a:t>Autopoprawka nr 1</a:t>
            </a:r>
            <a:br>
              <a:rPr lang="pl-PL" altLang="pl-PL" sz="3200" b="1" dirty="0">
                <a:solidFill>
                  <a:schemeClr val="tx1"/>
                </a:solidFill>
                <a:cs typeface="Tahoma" panose="020B0604030504040204" pitchFamily="34" charset="0"/>
              </a:rPr>
            </a:br>
            <a:r>
              <a:rPr lang="pl-PL" altLang="pl-PL" sz="3200" b="1" dirty="0">
                <a:solidFill>
                  <a:schemeClr val="tx1"/>
                </a:solidFill>
                <a:cs typeface="Tahoma" panose="020B0604030504040204" pitchFamily="34" charset="0"/>
              </a:rPr>
              <a:t>zmiany związane z przeniesieniem </a:t>
            </a:r>
            <a:r>
              <a:rPr lang="pl-PL" altLang="pl-PL" sz="3200" b="1" dirty="0" smtClean="0">
                <a:solidFill>
                  <a:schemeClr val="tx1"/>
                </a:solidFill>
                <a:cs typeface="Tahoma" panose="020B0604030504040204" pitchFamily="34" charset="0"/>
              </a:rPr>
              <a:t>wydatków </a:t>
            </a:r>
            <a:r>
              <a:rPr lang="pl-PL" altLang="pl-PL" sz="3200" b="1" dirty="0">
                <a:solidFill>
                  <a:schemeClr val="tx1"/>
                </a:solidFill>
                <a:cs typeface="Tahoma" panose="020B0604030504040204" pitchFamily="34" charset="0"/>
              </a:rPr>
              <a:t>z </a:t>
            </a:r>
            <a:r>
              <a:rPr lang="pl-PL" altLang="pl-PL" sz="3200" b="1" dirty="0" smtClean="0">
                <a:solidFill>
                  <a:schemeClr val="tx1"/>
                </a:solidFill>
                <a:cs typeface="Tahoma" panose="020B0604030504040204" pitchFamily="34" charset="0"/>
              </a:rPr>
              <a:t>2018 </a:t>
            </a:r>
            <a:r>
              <a:rPr lang="pl-PL" altLang="pl-PL" sz="3200" b="1" dirty="0">
                <a:solidFill>
                  <a:schemeClr val="tx1"/>
                </a:solidFill>
                <a:cs typeface="Tahoma" panose="020B0604030504040204" pitchFamily="34" charset="0"/>
              </a:rPr>
              <a:t>r.</a:t>
            </a:r>
            <a:br>
              <a:rPr lang="pl-PL" altLang="pl-PL" sz="3200" b="1" dirty="0">
                <a:solidFill>
                  <a:schemeClr val="tx1"/>
                </a:solidFill>
                <a:cs typeface="Tahoma" panose="020B0604030504040204" pitchFamily="34" charset="0"/>
              </a:rPr>
            </a:br>
            <a:r>
              <a:rPr lang="pl-PL" altLang="pl-PL" sz="2800" b="1" dirty="0">
                <a:solidFill>
                  <a:srgbClr val="3333FF"/>
                </a:solidFill>
                <a:latin typeface="Tahoma" panose="020B0604030504040204" pitchFamily="34" charset="0"/>
              </a:rPr>
              <a:t>Zwiększenie wydatków budżetu w działach:</a:t>
            </a:r>
            <a:endParaRPr lang="pl-PL" altLang="pl-PL" sz="2800" b="1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7352280"/>
              </p:ext>
            </p:extLst>
          </p:nvPr>
        </p:nvGraphicFramePr>
        <p:xfrm>
          <a:off x="1190445" y="2812645"/>
          <a:ext cx="10329579" cy="5028943"/>
        </p:xfrm>
        <a:graphic>
          <a:graphicData uri="http://schemas.openxmlformats.org/drawingml/2006/table">
            <a:tbl>
              <a:tblPr/>
              <a:tblGrid>
                <a:gridCol w="3258489"/>
                <a:gridCol w="1079272"/>
                <a:gridCol w="5991818"/>
              </a:tblGrid>
              <a:tr h="606982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Roboto Bold"/>
                        </a:rPr>
                        <a:t>Nazwa zadania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Roboto Bold"/>
                        </a:rPr>
                        <a:t>Kwota         </a:t>
                      </a:r>
                      <a:endParaRPr lang="pl-PL" sz="1200" b="1" i="0" u="none" strike="noStrike" dirty="0" smtClean="0">
                        <a:solidFill>
                          <a:schemeClr val="tx1"/>
                        </a:solidFill>
                        <a:effectLst/>
                        <a:latin typeface="Roboto Bold"/>
                      </a:endParaRPr>
                    </a:p>
                    <a:p>
                      <a:pPr algn="ctr" fontAlgn="ctr"/>
                      <a:r>
                        <a:rPr lang="pl-PL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Roboto Bold"/>
                        </a:rPr>
                        <a:t>w </a:t>
                      </a:r>
                      <a:r>
                        <a:rPr lang="pl-PL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Roboto Bold"/>
                        </a:rPr>
                        <a:t>zł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Roboto Bold"/>
                        </a:rPr>
                        <a:t>Uzasadnienie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318666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Roboto Bold"/>
                        </a:rPr>
                        <a:t>Pomoc społeczna na zadanie:</a:t>
                      </a:r>
                      <a:endParaRPr lang="pl-PL" sz="1200" b="1" i="0" u="none" strike="noStrike" dirty="0">
                        <a:solidFill>
                          <a:schemeClr val="tx1"/>
                        </a:solidFill>
                        <a:effectLst/>
                        <a:latin typeface="Roboto Bold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676052"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Roboto Bold"/>
                          <a:ea typeface="+mn-ea"/>
                          <a:cs typeface="Arial" panose="020B0604020202020204" pitchFamily="34" charset="0"/>
                          <a:sym typeface="Palatino"/>
                        </a:rPr>
                        <a:t>Małopolski Inkubator Innowacji Społecznych (POWER)</a:t>
                      </a:r>
                      <a:endParaRPr lang="pl-PL" sz="1100" b="0" i="0" u="none" strike="noStrike" dirty="0">
                        <a:solidFill>
                          <a:schemeClr val="tx1"/>
                        </a:solidFill>
                        <a:effectLst/>
                        <a:latin typeface="Roboto Bold"/>
                        <a:ea typeface="+mn-ea"/>
                        <a:cs typeface="Arial" panose="020B0604020202020204" pitchFamily="34" charset="0"/>
                        <a:sym typeface="Palatino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Roboto Bold"/>
                          <a:ea typeface="+mn-ea"/>
                          <a:cs typeface="Arial" panose="020B0604020202020204" pitchFamily="34" charset="0"/>
                          <a:sym typeface="Palatino"/>
                        </a:rPr>
                        <a:t>63 300</a:t>
                      </a:r>
                      <a:endParaRPr lang="pl-PL" sz="1100" b="0" i="0" u="none" strike="noStrike" dirty="0">
                        <a:solidFill>
                          <a:schemeClr val="tx1"/>
                        </a:solidFill>
                        <a:effectLst/>
                        <a:latin typeface="Roboto Bold"/>
                        <a:ea typeface="+mn-ea"/>
                        <a:cs typeface="Arial" panose="020B0604020202020204" pitchFamily="34" charset="0"/>
                        <a:sym typeface="Palatino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842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Roboto Bold"/>
                          <a:ea typeface="+mn-ea"/>
                          <a:cs typeface="Arial" panose="020B0604020202020204" pitchFamily="34" charset="0"/>
                          <a:sym typeface="Palatino"/>
                        </a:rPr>
                        <a:t>Na uzupełniającą turę konkursu na Innowacje Społeczne, działania związane z konferencją upowszechniającą oraz należne od nich koszty pośrednie.</a:t>
                      </a:r>
                      <a:endParaRPr lang="pl-PL" sz="1100" b="0" i="0" u="none" strike="noStrike" dirty="0">
                        <a:solidFill>
                          <a:schemeClr val="tx1"/>
                        </a:solidFill>
                        <a:effectLst/>
                        <a:latin typeface="Roboto Bold"/>
                        <a:ea typeface="+mn-ea"/>
                        <a:cs typeface="Arial" panose="020B0604020202020204" pitchFamily="34" charset="0"/>
                        <a:sym typeface="Palatino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055">
                <a:tc gridSpan="3">
                  <a:txBody>
                    <a:bodyPr/>
                    <a:lstStyle/>
                    <a:p>
                      <a:pPr marL="0" marR="0" indent="0" algn="ctr" defTabSz="5842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Roboto Bold"/>
                        </a:rPr>
                        <a:t>Kultura i ochrona dziedzictwa narodowego na zadania: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2699">
                <a:tc>
                  <a:txBody>
                    <a:bodyPr/>
                    <a:lstStyle/>
                    <a:p>
                      <a:pPr algn="l" defTabSz="584200" eaLnBrk="1" fontAlgn="ctr" hangingPunct="1"/>
                      <a:r>
                        <a:rPr lang="pl-PL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Roboto Bold"/>
                          <a:ea typeface="+mn-ea"/>
                          <a:cs typeface="Arial" panose="020B0604020202020204" pitchFamily="34" charset="0"/>
                          <a:sym typeface="Palatino"/>
                        </a:rPr>
                        <a:t>MAŁOPOLSKA ŹRÓDŁEM TRADYCJI – Działanie 6.1 RPO</a:t>
                      </a:r>
                      <a:endParaRPr lang="pl-PL" sz="1100" b="0" i="0" u="none" strike="noStrike" dirty="0">
                        <a:solidFill>
                          <a:schemeClr val="tx1"/>
                        </a:solidFill>
                        <a:effectLst/>
                        <a:latin typeface="Roboto Bold"/>
                        <a:ea typeface="+mn-ea"/>
                        <a:cs typeface="Arial" panose="020B0604020202020204" pitchFamily="34" charset="0"/>
                        <a:sym typeface="Palatino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Roboto Bold"/>
                          <a:ea typeface="+mn-ea"/>
                          <a:cs typeface="Arial" panose="020B0604020202020204" pitchFamily="34" charset="0"/>
                          <a:sym typeface="Palatino"/>
                        </a:rPr>
                        <a:t>34 000</a:t>
                      </a:r>
                      <a:endParaRPr lang="pl-PL" sz="1100" b="0" i="0" u="none" strike="noStrike" dirty="0">
                        <a:solidFill>
                          <a:schemeClr val="tx1"/>
                        </a:solidFill>
                        <a:effectLst/>
                        <a:latin typeface="Roboto Bold"/>
                        <a:ea typeface="+mn-ea"/>
                        <a:cs typeface="Arial" panose="020B0604020202020204" pitchFamily="34" charset="0"/>
                        <a:sym typeface="Palatino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58420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Roboto Bold"/>
                          <a:ea typeface="+mn-ea"/>
                          <a:cs typeface="Arial" panose="020B0604020202020204" pitchFamily="34" charset="0"/>
                          <a:sym typeface="Palatino"/>
                        </a:rPr>
                        <a:t>Na realizację warsztatów oraz konsultacji otwartych w zakresie muzykowania, tańca, rzemiosła przez Małopolskie Centrum Kultury SOKÓŁ w Nowym Sączu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5357"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Roboto Bold"/>
                          <a:ea typeface="+mn-ea"/>
                          <a:cs typeface="Arial" panose="020B0604020202020204" pitchFamily="34" charset="0"/>
                          <a:sym typeface="Palatino"/>
                        </a:rPr>
                        <a:t>MAŁOPOLSKA SZKOŁA TRADYCJI – Działanie 6.1 RPO</a:t>
                      </a:r>
                      <a:endParaRPr lang="pl-PL" sz="1100" b="0" i="0" u="none" strike="noStrike" dirty="0">
                        <a:solidFill>
                          <a:schemeClr val="tx1"/>
                        </a:solidFill>
                        <a:effectLst/>
                        <a:latin typeface="Roboto Bold"/>
                        <a:ea typeface="+mn-ea"/>
                        <a:cs typeface="Arial" panose="020B0604020202020204" pitchFamily="34" charset="0"/>
                        <a:sym typeface="Palatino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Roboto Bold"/>
                          <a:ea typeface="+mn-ea"/>
                          <a:cs typeface="Arial" panose="020B0604020202020204" pitchFamily="34" charset="0"/>
                          <a:sym typeface="Palatino"/>
                        </a:rPr>
                        <a:t>16 000</a:t>
                      </a:r>
                      <a:endParaRPr lang="pl-PL" sz="1100" b="0" i="0" u="none" strike="noStrike" dirty="0">
                        <a:solidFill>
                          <a:schemeClr val="tx1"/>
                        </a:solidFill>
                        <a:effectLst/>
                        <a:latin typeface="Roboto Bold"/>
                        <a:ea typeface="+mn-ea"/>
                        <a:cs typeface="Arial" panose="020B0604020202020204" pitchFamily="34" charset="0"/>
                        <a:sym typeface="Palatino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Roboto Bold"/>
                          <a:ea typeface="+mn-ea"/>
                          <a:cs typeface="Arial" panose="020B0604020202020204" pitchFamily="34" charset="0"/>
                          <a:sym typeface="Palatino"/>
                        </a:rPr>
                        <a:t>Na pokrycie kosztów prac ekspertów związanych z Nową Akcją Zbierania Folkloru, działań związanych z zakresem prac dotyczących Albumu Strojów Regionalnych oraz zakresem prac dotyczących aktualizacji Portalu </a:t>
                      </a:r>
                      <a:r>
                        <a:rPr lang="pl-PL" sz="11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Roboto Bold"/>
                          <a:ea typeface="+mn-ea"/>
                          <a:cs typeface="Arial" panose="020B0604020202020204" pitchFamily="34" charset="0"/>
                          <a:sym typeface="Palatino"/>
                        </a:rPr>
                        <a:t>etnoZAGRODA</a:t>
                      </a:r>
                      <a:r>
                        <a:rPr lang="pl-PL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Roboto Bold"/>
                          <a:ea typeface="+mn-ea"/>
                          <a:cs typeface="Arial" panose="020B0604020202020204" pitchFamily="34" charset="0"/>
                          <a:sym typeface="Palatino"/>
                        </a:rPr>
                        <a:t>  realizowanych przez</a:t>
                      </a:r>
                      <a:r>
                        <a:rPr lang="pl-PL" sz="11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Roboto Bold"/>
                          <a:ea typeface="+mn-ea"/>
                          <a:cs typeface="Arial" panose="020B0604020202020204" pitchFamily="34" charset="0"/>
                          <a:sym typeface="Palatino"/>
                        </a:rPr>
                        <a:t> Małopolskie Centrum Kultury SOKÓŁ w Nowym Sączu</a:t>
                      </a:r>
                      <a:endParaRPr lang="pl-PL" sz="1100" b="0" i="0" u="none" strike="noStrike" dirty="0">
                        <a:solidFill>
                          <a:schemeClr val="tx1"/>
                        </a:solidFill>
                        <a:effectLst/>
                        <a:latin typeface="Roboto Bold"/>
                        <a:ea typeface="+mn-ea"/>
                        <a:cs typeface="Arial" panose="020B0604020202020204" pitchFamily="34" charset="0"/>
                        <a:sym typeface="Palatino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6132">
                <a:tc>
                  <a:txBody>
                    <a:bodyPr/>
                    <a:lstStyle/>
                    <a:p>
                      <a:pPr marL="0" marR="0" indent="0" algn="l" defTabSz="5842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Roboto Bold"/>
                          <a:ea typeface="+mn-ea"/>
                          <a:cs typeface="Arial" panose="020B0604020202020204" pitchFamily="34" charset="0"/>
                          <a:sym typeface="Palatino"/>
                        </a:rPr>
                        <a:t>Udostępnianie zasobów dziedzictwa – Utworzenie Ośrodka Dziedzictwa Kultury Niematerialnej w Zespole Parkowo-Dworskim w Dąbrowej – Działanie 6.1 RPO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Roboto Bold"/>
                          <a:ea typeface="+mn-ea"/>
                          <a:cs typeface="Arial" panose="020B0604020202020204" pitchFamily="34" charset="0"/>
                          <a:sym typeface="Palatino"/>
                        </a:rPr>
                        <a:t>150 000</a:t>
                      </a:r>
                      <a:endParaRPr lang="pl-PL" sz="1100" b="0" i="0" u="none" strike="noStrike" dirty="0">
                        <a:solidFill>
                          <a:schemeClr val="tx1"/>
                        </a:solidFill>
                        <a:effectLst/>
                        <a:latin typeface="Roboto Bold"/>
                        <a:ea typeface="+mn-ea"/>
                        <a:cs typeface="Arial" panose="020B0604020202020204" pitchFamily="34" charset="0"/>
                        <a:sym typeface="Palatino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8420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Roboto Bold"/>
                          <a:ea typeface="+mn-ea"/>
                          <a:cs typeface="Arial" panose="020B0604020202020204" pitchFamily="34" charset="0"/>
                          <a:sym typeface="Palatino"/>
                        </a:rPr>
                        <a:t>Małopolskie</a:t>
                      </a:r>
                      <a:r>
                        <a:rPr lang="pl-PL" sz="11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Roboto Bold"/>
                          <a:ea typeface="+mn-ea"/>
                          <a:cs typeface="Arial" panose="020B0604020202020204" pitchFamily="34" charset="0"/>
                          <a:sym typeface="Palatino"/>
                        </a:rPr>
                        <a:t> Centrum Kultury SOKÓŁ w Nowym Sączu </a:t>
                      </a:r>
                      <a:r>
                        <a:rPr lang="pl-PL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Roboto Bold"/>
                          <a:ea typeface="+mn-ea"/>
                          <a:cs typeface="Arial" panose="020B0604020202020204" pitchFamily="34" charset="0"/>
                          <a:sym typeface="Palatino"/>
                        </a:rPr>
                        <a:t> ogłosiło i przeprowadziło</a:t>
                      </a:r>
                      <a:r>
                        <a:rPr lang="pl-PL" sz="11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Roboto Bold"/>
                          <a:ea typeface="+mn-ea"/>
                          <a:cs typeface="Arial" panose="020B0604020202020204" pitchFamily="34" charset="0"/>
                          <a:sym typeface="Palatino"/>
                        </a:rPr>
                        <a:t> </a:t>
                      </a:r>
                      <a:r>
                        <a:rPr lang="pl-PL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Roboto Bold"/>
                          <a:ea typeface="+mn-ea"/>
                          <a:cs typeface="Arial" panose="020B0604020202020204" pitchFamily="34" charset="0"/>
                          <a:sym typeface="Palatino"/>
                        </a:rPr>
                        <a:t>postępowanie przetargowe, w wyniku którego zgłosił się jeden wykonawca. Zamawiający odrzucił ofertę wykonawcy, ponieważ złożone dokumenty były niekompletne. Z uwagi na unieważnienie postępowania przetargowego w 2018 roku na rewitalizację parku, wycinkę drzew i krzewów oraz na wykonanie ogrodzenia zwiększa się wydatki w 2019 r. na w/w zakres.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696058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spcBef>
                <a:spcPct val="0"/>
              </a:spcBef>
            </a:pPr>
            <a:r>
              <a:rPr lang="pl-PL" altLang="pl-PL" sz="3200" b="1" dirty="0">
                <a:solidFill>
                  <a:schemeClr val="tx1"/>
                </a:solidFill>
                <a:cs typeface="Tahoma" panose="020B0604030504040204" pitchFamily="34" charset="0"/>
              </a:rPr>
              <a:t>Autopoprawka nr 1</a:t>
            </a:r>
            <a:br>
              <a:rPr lang="pl-PL" altLang="pl-PL" sz="3200" b="1" dirty="0">
                <a:solidFill>
                  <a:schemeClr val="tx1"/>
                </a:solidFill>
                <a:cs typeface="Tahoma" panose="020B0604030504040204" pitchFamily="34" charset="0"/>
              </a:rPr>
            </a:br>
            <a:r>
              <a:rPr lang="pl-PL" altLang="pl-PL" sz="3200" b="1" dirty="0">
                <a:solidFill>
                  <a:schemeClr val="tx1"/>
                </a:solidFill>
                <a:cs typeface="Tahoma" panose="020B0604030504040204" pitchFamily="34" charset="0"/>
              </a:rPr>
              <a:t>zmiany związane z przeniesieniem </a:t>
            </a:r>
            <a:r>
              <a:rPr lang="pl-PL" altLang="pl-PL" sz="3200" b="1" dirty="0" smtClean="0">
                <a:solidFill>
                  <a:schemeClr val="tx1"/>
                </a:solidFill>
                <a:cs typeface="Tahoma" panose="020B0604030504040204" pitchFamily="34" charset="0"/>
              </a:rPr>
              <a:t>wydatków </a:t>
            </a:r>
            <a:r>
              <a:rPr lang="pl-PL" altLang="pl-PL" sz="3200" b="1" dirty="0">
                <a:solidFill>
                  <a:schemeClr val="tx1"/>
                </a:solidFill>
                <a:cs typeface="Tahoma" panose="020B0604030504040204" pitchFamily="34" charset="0"/>
              </a:rPr>
              <a:t>z </a:t>
            </a:r>
            <a:r>
              <a:rPr lang="pl-PL" altLang="pl-PL" sz="3200" b="1" dirty="0" smtClean="0">
                <a:solidFill>
                  <a:schemeClr val="tx1"/>
                </a:solidFill>
                <a:cs typeface="Tahoma" panose="020B0604030504040204" pitchFamily="34" charset="0"/>
              </a:rPr>
              <a:t>2018 </a:t>
            </a:r>
            <a:r>
              <a:rPr lang="pl-PL" altLang="pl-PL" sz="3200" b="1" dirty="0">
                <a:solidFill>
                  <a:schemeClr val="tx1"/>
                </a:solidFill>
                <a:cs typeface="Tahoma" panose="020B0604030504040204" pitchFamily="34" charset="0"/>
              </a:rPr>
              <a:t>r.</a:t>
            </a:r>
            <a:br>
              <a:rPr lang="pl-PL" altLang="pl-PL" sz="3200" b="1" dirty="0">
                <a:solidFill>
                  <a:schemeClr val="tx1"/>
                </a:solidFill>
                <a:cs typeface="Tahoma" panose="020B0604030504040204" pitchFamily="34" charset="0"/>
              </a:rPr>
            </a:br>
            <a:r>
              <a:rPr lang="pl-PL" altLang="pl-PL" sz="2800" b="1" dirty="0">
                <a:solidFill>
                  <a:srgbClr val="3333FF"/>
                </a:solidFill>
                <a:latin typeface="Tahoma" panose="020B0604030504040204" pitchFamily="34" charset="0"/>
              </a:rPr>
              <a:t>Zwiększenie wydatków budżetu w działach:</a:t>
            </a:r>
            <a:endParaRPr lang="pl-PL" altLang="pl-PL" sz="2800" b="1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1453010"/>
              </p:ext>
            </p:extLst>
          </p:nvPr>
        </p:nvGraphicFramePr>
        <p:xfrm>
          <a:off x="1155940" y="2517339"/>
          <a:ext cx="10364084" cy="5270828"/>
        </p:xfrm>
        <a:graphic>
          <a:graphicData uri="http://schemas.openxmlformats.org/drawingml/2006/table">
            <a:tbl>
              <a:tblPr/>
              <a:tblGrid>
                <a:gridCol w="3269374"/>
                <a:gridCol w="1082877"/>
                <a:gridCol w="6011833"/>
              </a:tblGrid>
              <a:tr h="545328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Roboto Bold"/>
                        </a:rPr>
                        <a:t>Nazwa zadania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Roboto Bold"/>
                        </a:rPr>
                        <a:t>Kwota         </a:t>
                      </a:r>
                      <a:endParaRPr lang="pl-PL" sz="1200" b="1" i="0" u="none" strike="noStrike" dirty="0" smtClean="0">
                        <a:solidFill>
                          <a:schemeClr val="tx1"/>
                        </a:solidFill>
                        <a:effectLst/>
                        <a:latin typeface="Roboto Bold"/>
                      </a:endParaRPr>
                    </a:p>
                    <a:p>
                      <a:pPr algn="ctr" fontAlgn="ctr"/>
                      <a:r>
                        <a:rPr lang="pl-PL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Roboto Bold"/>
                        </a:rPr>
                        <a:t>w </a:t>
                      </a:r>
                      <a:r>
                        <a:rPr lang="pl-PL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Roboto Bold"/>
                        </a:rPr>
                        <a:t>zł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Roboto Bold"/>
                        </a:rPr>
                        <a:t>Uzasadnienie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286298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Roboto Bold"/>
                        </a:rPr>
                        <a:t>Kultura i ochrona dziedzictwa </a:t>
                      </a:r>
                      <a:r>
                        <a:rPr lang="pl-PL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Roboto Bold"/>
                        </a:rPr>
                        <a:t>narodowego na zadania:</a:t>
                      </a:r>
                      <a:endParaRPr lang="pl-PL" sz="1200" b="1" i="0" u="none" strike="noStrike" dirty="0">
                        <a:solidFill>
                          <a:schemeClr val="tx1"/>
                        </a:solidFill>
                        <a:effectLst/>
                        <a:latin typeface="Roboto Bold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100248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Roboto Bold"/>
                          <a:ea typeface="+mn-ea"/>
                          <a:cs typeface="Arial" panose="020B0604020202020204" pitchFamily="34" charset="0"/>
                          <a:sym typeface="Palatino"/>
                        </a:rPr>
                        <a:t>Waloryzacja zabytkowego Gmachu Głównego Muzeum Archeologicznego w Krakowie dla wzmocnienia funkcji muzealnych – Działanie 8.1 </a:t>
                      </a:r>
                      <a:r>
                        <a:rPr lang="pl-PL" sz="11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Roboto Bold"/>
                          <a:ea typeface="+mn-ea"/>
                          <a:cs typeface="Arial" panose="020B0604020202020204" pitchFamily="34" charset="0"/>
                          <a:sym typeface="Palatino"/>
                        </a:rPr>
                        <a:t>POIiŚ</a:t>
                      </a:r>
                      <a:endParaRPr lang="pl-PL" sz="1100" b="0" i="0" u="none" strike="noStrike" dirty="0">
                        <a:solidFill>
                          <a:schemeClr val="tx1"/>
                        </a:solidFill>
                        <a:effectLst/>
                        <a:latin typeface="Roboto Bold"/>
                        <a:ea typeface="+mn-ea"/>
                        <a:cs typeface="Arial" panose="020B0604020202020204" pitchFamily="34" charset="0"/>
                        <a:sym typeface="Palatino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Roboto Bold"/>
                          <a:ea typeface="+mn-ea"/>
                          <a:cs typeface="Arial" panose="020B0604020202020204" pitchFamily="34" charset="0"/>
                          <a:sym typeface="Palatino"/>
                        </a:rPr>
                        <a:t>13 270</a:t>
                      </a:r>
                      <a:endParaRPr lang="pl-PL" sz="1100" b="0" i="0" u="none" strike="noStrike" dirty="0">
                        <a:solidFill>
                          <a:schemeClr val="tx1"/>
                        </a:solidFill>
                        <a:effectLst/>
                        <a:latin typeface="Roboto Bold"/>
                        <a:ea typeface="+mn-ea"/>
                        <a:cs typeface="Arial" panose="020B0604020202020204" pitchFamily="34" charset="0"/>
                        <a:sym typeface="Palatino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Roboto Bold"/>
                          <a:ea typeface="+mn-ea"/>
                          <a:cs typeface="Arial" panose="020B0604020202020204" pitchFamily="34" charset="0"/>
                          <a:sym typeface="Palatino"/>
                        </a:rPr>
                        <a:t>Z przeznaczeniem dla Muzeum Archeologicznego w Krakowie na wymianę instalacji c.o. w Gmachu Głównym Muzeum z powodu występujących awarii i przecieków na elewacji budynku.</a:t>
                      </a:r>
                      <a:endParaRPr lang="pl-PL" sz="1100" b="0" i="0" u="none" strike="noStrike" dirty="0">
                        <a:solidFill>
                          <a:schemeClr val="tx1"/>
                        </a:solidFill>
                        <a:effectLst/>
                        <a:latin typeface="Roboto Bold"/>
                        <a:ea typeface="+mn-ea"/>
                        <a:cs typeface="Arial" panose="020B0604020202020204" pitchFamily="34" charset="0"/>
                        <a:sym typeface="Palatino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1226"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Roboto Bold"/>
                          <a:ea typeface="+mn-ea"/>
                          <a:cs typeface="Arial" panose="020B0604020202020204" pitchFamily="34" charset="0"/>
                          <a:sym typeface="Palatino"/>
                        </a:rPr>
                        <a:t>Rewaloryzacja i modernizacja zabytkowych, drewnianych budynków Muzeum Tatrzańskiego </a:t>
                      </a:r>
                      <a:br>
                        <a:rPr lang="pl-PL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Roboto Bold"/>
                          <a:ea typeface="+mn-ea"/>
                          <a:cs typeface="Arial" panose="020B0604020202020204" pitchFamily="34" charset="0"/>
                          <a:sym typeface="Palatino"/>
                        </a:rPr>
                      </a:br>
                      <a:r>
                        <a:rPr lang="pl-PL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Roboto Bold"/>
                          <a:ea typeface="+mn-ea"/>
                          <a:cs typeface="Arial" panose="020B0604020202020204" pitchFamily="34" charset="0"/>
                          <a:sym typeface="Palatino"/>
                        </a:rPr>
                        <a:t>w Zakopanem dla zachowania i prezentacji unikatowego dziedzictwa kulturowego Podhala – Działanie 8.1 </a:t>
                      </a:r>
                      <a:r>
                        <a:rPr lang="pl-PL" sz="11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Roboto Bold"/>
                          <a:ea typeface="+mn-ea"/>
                          <a:cs typeface="Arial" panose="020B0604020202020204" pitchFamily="34" charset="0"/>
                          <a:sym typeface="Palatino"/>
                        </a:rPr>
                        <a:t>POIiŚ</a:t>
                      </a:r>
                      <a:endParaRPr lang="pl-PL" sz="1100" b="0" i="0" u="none" strike="noStrike" dirty="0">
                        <a:solidFill>
                          <a:schemeClr val="tx1"/>
                        </a:solidFill>
                        <a:effectLst/>
                        <a:latin typeface="Roboto Bold"/>
                        <a:ea typeface="+mn-ea"/>
                        <a:cs typeface="Arial" panose="020B0604020202020204" pitchFamily="34" charset="0"/>
                        <a:sym typeface="Palatino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Roboto Bold"/>
                          <a:ea typeface="+mn-ea"/>
                          <a:cs typeface="Arial" panose="020B0604020202020204" pitchFamily="34" charset="0"/>
                          <a:sym typeface="Palatino"/>
                        </a:rPr>
                        <a:t>58 817 </a:t>
                      </a:r>
                      <a:endParaRPr lang="pl-PL" sz="1100" b="0" i="0" u="none" strike="noStrike" dirty="0">
                        <a:solidFill>
                          <a:schemeClr val="tx1"/>
                        </a:solidFill>
                        <a:effectLst/>
                        <a:latin typeface="Roboto Bold"/>
                        <a:ea typeface="+mn-ea"/>
                        <a:cs typeface="Arial" panose="020B0604020202020204" pitchFamily="34" charset="0"/>
                        <a:sym typeface="Palatino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Roboto Bold"/>
                          <a:ea typeface="+mn-ea"/>
                          <a:cs typeface="Arial" panose="020B0604020202020204" pitchFamily="34" charset="0"/>
                          <a:sym typeface="Palatino"/>
                        </a:rPr>
                        <a:t>Z uwagi na dobre warunki pogodowe nastąpiła zamiana kolejności działań realizowanych w Muzeum Tatrzańskim w Zakopanem w stosunku do założonego harmonogramu wykonywanych prac budowlanych. Pierwotnie planowano: wykonanie pokrycia dachu (część związana z renowacją kominów została wykonana), czyszczenie ścian i elewacji wykonanych z bali (ze względu na konieczność czyszczenia – szorowania w temperaturach dodatnich prace przesunięto na czerwiec 2019), wzmocnienie stropu, posadzki kondygnacji nadziemnych i w piwnicy, budowę drogi i chodnika, przyłączy geotermalnych, prace związane z wykonaniem podłóg, sufitów i klepiska. Natomiast zostały zrealizowane prace zewnętrzne (odwodnienie, drenaż, zagospodarowanie terenu).</a:t>
                      </a:r>
                      <a:endParaRPr lang="pl-PL" sz="1100" b="0" i="0" u="none" strike="noStrike" dirty="0">
                        <a:solidFill>
                          <a:schemeClr val="tx1"/>
                        </a:solidFill>
                        <a:effectLst/>
                        <a:latin typeface="Roboto Bold"/>
                        <a:ea typeface="+mn-ea"/>
                        <a:cs typeface="Arial" panose="020B0604020202020204" pitchFamily="34" charset="0"/>
                        <a:sym typeface="Palatino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7535">
                <a:tc>
                  <a:txBody>
                    <a:bodyPr/>
                    <a:lstStyle/>
                    <a:p>
                      <a:pPr algn="l" defTabSz="584200" eaLnBrk="1" fontAlgn="ctr" hangingPunct="1"/>
                      <a:r>
                        <a:rPr lang="pl-PL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Roboto Bold"/>
                          <a:ea typeface="+mn-ea"/>
                          <a:cs typeface="Arial" panose="020B0604020202020204" pitchFamily="34" charset="0"/>
                          <a:sym typeface="Palatino"/>
                        </a:rPr>
                        <a:t>„Przy wiejskiej drodze” – w rytmie pracy dawnych zakładów przemysłowych i pracowni rzemieślniczych – EWT</a:t>
                      </a:r>
                      <a:endParaRPr lang="pl-PL" sz="1100" b="0" i="0" u="none" strike="noStrike" dirty="0">
                        <a:solidFill>
                          <a:schemeClr val="tx1"/>
                        </a:solidFill>
                        <a:effectLst/>
                        <a:latin typeface="Roboto Bold"/>
                        <a:ea typeface="+mn-ea"/>
                        <a:cs typeface="Arial" panose="020B0604020202020204" pitchFamily="34" charset="0"/>
                        <a:sym typeface="Palatino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Roboto Bold"/>
                          <a:ea typeface="+mn-ea"/>
                          <a:cs typeface="Arial" panose="020B0604020202020204" pitchFamily="34" charset="0"/>
                          <a:sym typeface="Palatino"/>
                        </a:rPr>
                        <a:t>31 824</a:t>
                      </a:r>
                      <a:endParaRPr lang="pl-PL" sz="1100" b="0" i="0" u="none" strike="noStrike" dirty="0">
                        <a:solidFill>
                          <a:schemeClr val="tx1"/>
                        </a:solidFill>
                        <a:effectLst/>
                        <a:latin typeface="Roboto Bold"/>
                        <a:ea typeface="+mn-ea"/>
                        <a:cs typeface="Arial" panose="020B0604020202020204" pitchFamily="34" charset="0"/>
                        <a:sym typeface="Palatino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58420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Roboto Bold"/>
                          <a:ea typeface="+mn-ea"/>
                          <a:cs typeface="Arial" panose="020B0604020202020204" pitchFamily="34" charset="0"/>
                          <a:sym typeface="Palatino"/>
                        </a:rPr>
                        <a:t>Z uwagi na długotrwały proces rozstrzygania postępowań przetargowych termin planowanych prac przesunął się na kolejne miesiące. Muzeum – Orawski Park Etnograficzny w Zubrzycy Górnej czterokrotnie przeprowadzało postępowanie przetargowe w trybie przetargu nieograniczonego na zakres związany z odbudową magla oraz farbiarni wraz z infrastrukturą techniczną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7961"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Roboto Bold"/>
                          <a:ea typeface="+mn-ea"/>
                          <a:cs typeface="Arial" panose="020B0604020202020204" pitchFamily="34" charset="0"/>
                          <a:sym typeface="Palatino"/>
                        </a:rPr>
                        <a:t>SKANSENOVA – systemowa opieka nad dziedzictwem w małopolskich muzeach na wolnym powietrzu – Działanie 8.1 </a:t>
                      </a:r>
                      <a:r>
                        <a:rPr lang="pl-PL" sz="11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Roboto Bold"/>
                          <a:ea typeface="+mn-ea"/>
                          <a:cs typeface="Arial" panose="020B0604020202020204" pitchFamily="34" charset="0"/>
                          <a:sym typeface="Palatino"/>
                        </a:rPr>
                        <a:t>POIiŚ</a:t>
                      </a:r>
                      <a:r>
                        <a:rPr lang="pl-PL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Roboto Bold"/>
                          <a:ea typeface="+mn-ea"/>
                          <a:cs typeface="Arial" panose="020B0604020202020204" pitchFamily="34" charset="0"/>
                          <a:sym typeface="Palatino"/>
                        </a:rPr>
                        <a:t> </a:t>
                      </a:r>
                      <a:endParaRPr lang="pl-PL" sz="1100" b="0" i="0" u="none" strike="noStrike" dirty="0">
                        <a:solidFill>
                          <a:schemeClr val="tx1"/>
                        </a:solidFill>
                        <a:effectLst/>
                        <a:latin typeface="Roboto Bold"/>
                        <a:ea typeface="+mn-ea"/>
                        <a:cs typeface="Arial" panose="020B0604020202020204" pitchFamily="34" charset="0"/>
                        <a:sym typeface="Palatino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Roboto Bold"/>
                          <a:ea typeface="+mn-ea"/>
                          <a:cs typeface="Arial" panose="020B0604020202020204" pitchFamily="34" charset="0"/>
                          <a:sym typeface="Palatino"/>
                        </a:rPr>
                        <a:t>15 442</a:t>
                      </a:r>
                      <a:endParaRPr lang="pl-PL" sz="11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Roboto Bold"/>
                        <a:ea typeface="+mn-ea"/>
                        <a:cs typeface="Arial" panose="020B0604020202020204" pitchFamily="34" charset="0"/>
                        <a:sym typeface="Palatino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8420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i="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Roboto Bold"/>
                          <a:ea typeface="+mn-ea"/>
                          <a:cs typeface="Arial" panose="020B0604020202020204" pitchFamily="34" charset="0"/>
                          <a:sym typeface="Palatino"/>
                        </a:rPr>
                        <a:t>Dla Muzeum Okręgowego w Nowym Sączu z uwagi na brak możliwości zakupu materiału pokryciowego tzw. </a:t>
                      </a:r>
                      <a:r>
                        <a:rPr lang="pl-PL" sz="1100" b="0" i="0" u="none" strike="noStrike" dirty="0" err="1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Roboto Bold"/>
                          <a:ea typeface="+mn-ea"/>
                          <a:cs typeface="Arial" panose="020B0604020202020204" pitchFamily="34" charset="0"/>
                          <a:sym typeface="Palatino"/>
                        </a:rPr>
                        <a:t>strzeszaków</a:t>
                      </a:r>
                      <a:r>
                        <a:rPr lang="pl-PL" sz="1100" b="0" i="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Roboto Bold"/>
                          <a:ea typeface="+mn-ea"/>
                          <a:cs typeface="Arial" panose="020B0604020202020204" pitchFamily="34" charset="0"/>
                          <a:sym typeface="Palatino"/>
                        </a:rPr>
                        <a:t> na obszarze Polski, wykonawca robót wstrzymał realizację prac przy wymianie pokrycia dachowego na 5 obiektach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56187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spcBef>
                <a:spcPct val="0"/>
              </a:spcBef>
            </a:pPr>
            <a:r>
              <a:rPr lang="pl-PL" altLang="pl-PL" sz="3200" b="1" dirty="0">
                <a:solidFill>
                  <a:schemeClr val="tx1"/>
                </a:solidFill>
                <a:cs typeface="Tahoma" panose="020B0604030504040204" pitchFamily="34" charset="0"/>
              </a:rPr>
              <a:t>Autopoprawka nr 1</a:t>
            </a:r>
            <a:br>
              <a:rPr lang="pl-PL" altLang="pl-PL" sz="3200" b="1" dirty="0">
                <a:solidFill>
                  <a:schemeClr val="tx1"/>
                </a:solidFill>
                <a:cs typeface="Tahoma" panose="020B0604030504040204" pitchFamily="34" charset="0"/>
              </a:rPr>
            </a:br>
            <a:r>
              <a:rPr lang="pl-PL" altLang="pl-PL" sz="3200" b="1" dirty="0">
                <a:solidFill>
                  <a:schemeClr val="tx1"/>
                </a:solidFill>
                <a:cs typeface="Tahoma" panose="020B0604030504040204" pitchFamily="34" charset="0"/>
              </a:rPr>
              <a:t>zmiany związane z przeniesieniem </a:t>
            </a:r>
            <a:r>
              <a:rPr lang="pl-PL" altLang="pl-PL" sz="3200" b="1" dirty="0" smtClean="0">
                <a:solidFill>
                  <a:schemeClr val="tx1"/>
                </a:solidFill>
                <a:cs typeface="Tahoma" panose="020B0604030504040204" pitchFamily="34" charset="0"/>
              </a:rPr>
              <a:t>wydatków </a:t>
            </a:r>
            <a:r>
              <a:rPr lang="pl-PL" altLang="pl-PL" sz="3200" b="1" dirty="0">
                <a:solidFill>
                  <a:schemeClr val="tx1"/>
                </a:solidFill>
                <a:cs typeface="Tahoma" panose="020B0604030504040204" pitchFamily="34" charset="0"/>
              </a:rPr>
              <a:t>z </a:t>
            </a:r>
            <a:r>
              <a:rPr lang="pl-PL" altLang="pl-PL" sz="3200" b="1" dirty="0" smtClean="0">
                <a:solidFill>
                  <a:schemeClr val="tx1"/>
                </a:solidFill>
                <a:cs typeface="Tahoma" panose="020B0604030504040204" pitchFamily="34" charset="0"/>
              </a:rPr>
              <a:t>2018 </a:t>
            </a:r>
            <a:r>
              <a:rPr lang="pl-PL" altLang="pl-PL" sz="3200" b="1" dirty="0">
                <a:solidFill>
                  <a:schemeClr val="tx1"/>
                </a:solidFill>
                <a:cs typeface="Tahoma" panose="020B0604030504040204" pitchFamily="34" charset="0"/>
              </a:rPr>
              <a:t>r.</a:t>
            </a:r>
            <a:br>
              <a:rPr lang="pl-PL" altLang="pl-PL" sz="3200" b="1" dirty="0">
                <a:solidFill>
                  <a:schemeClr val="tx1"/>
                </a:solidFill>
                <a:cs typeface="Tahoma" panose="020B0604030504040204" pitchFamily="34" charset="0"/>
              </a:rPr>
            </a:br>
            <a:r>
              <a:rPr lang="pl-PL" altLang="pl-PL" sz="2800" b="1" dirty="0">
                <a:solidFill>
                  <a:srgbClr val="3333FF"/>
                </a:solidFill>
                <a:latin typeface="Tahoma" panose="020B0604030504040204" pitchFamily="34" charset="0"/>
              </a:rPr>
              <a:t>Zwiększenie wydatków budżetu w działach:</a:t>
            </a:r>
            <a:endParaRPr lang="pl-PL" altLang="pl-PL" sz="2800" b="1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9546026"/>
              </p:ext>
            </p:extLst>
          </p:nvPr>
        </p:nvGraphicFramePr>
        <p:xfrm>
          <a:off x="1484776" y="2812645"/>
          <a:ext cx="10035248" cy="5402441"/>
        </p:xfrm>
        <a:graphic>
          <a:graphicData uri="http://schemas.openxmlformats.org/drawingml/2006/table">
            <a:tbl>
              <a:tblPr/>
              <a:tblGrid>
                <a:gridCol w="3165642"/>
                <a:gridCol w="1048519"/>
                <a:gridCol w="5821087"/>
              </a:tblGrid>
              <a:tr h="619059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Roboto Bold"/>
                        </a:rPr>
                        <a:t>Nazwa zadania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Roboto Bold"/>
                        </a:rPr>
                        <a:t>Kwota         </a:t>
                      </a:r>
                      <a:endParaRPr lang="pl-PL" sz="1200" b="1" i="0" u="none" strike="noStrike" dirty="0" smtClean="0">
                        <a:solidFill>
                          <a:schemeClr val="tx1"/>
                        </a:solidFill>
                        <a:effectLst/>
                        <a:latin typeface="Roboto Bold"/>
                      </a:endParaRPr>
                    </a:p>
                    <a:p>
                      <a:pPr algn="ctr" fontAlgn="ctr"/>
                      <a:r>
                        <a:rPr lang="pl-PL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Roboto Bold"/>
                        </a:rPr>
                        <a:t>w </a:t>
                      </a:r>
                      <a:r>
                        <a:rPr lang="pl-PL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Roboto Bold"/>
                        </a:rPr>
                        <a:t>zł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>
                          <a:solidFill>
                            <a:schemeClr val="tx1"/>
                          </a:solidFill>
                          <a:effectLst/>
                          <a:latin typeface="Roboto Bold"/>
                        </a:rPr>
                        <a:t>Uzasadnienie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395072">
                <a:tc gridSpan="3">
                  <a:txBody>
                    <a:bodyPr/>
                    <a:lstStyle/>
                    <a:p>
                      <a:pPr marL="0" marR="0" indent="0" algn="ctr" defTabSz="5842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zcionka tekstu podstawowego"/>
                          <a:ea typeface="+mn-ea"/>
                          <a:cs typeface="+mn-cs"/>
                          <a:sym typeface="Palatino"/>
                        </a:rPr>
                        <a:t>Ogrody botaniczne i zoologiczne oraz naturalne obszary i obiekty chronionej </a:t>
                      </a:r>
                      <a:r>
                        <a:rPr lang="pl-PL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zcionka tekstu podstawowego"/>
                        </a:rPr>
                        <a:t>na zadania:</a:t>
                      </a:r>
                    </a:p>
                    <a:p>
                      <a:pPr algn="ctr" fontAlgn="b"/>
                      <a:endParaRPr lang="pl-PL" sz="1200" b="1" i="0" u="none" strike="noStrike" dirty="0">
                        <a:solidFill>
                          <a:schemeClr val="tx1"/>
                        </a:solidFill>
                        <a:effectLst/>
                        <a:latin typeface="Roboto Bold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1616081"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  <a:sym typeface="Palatino"/>
                        </a:rPr>
                        <a:t>Parki krajobrazowe na TAK – edukacja ekologiczna i ochrona bioróżnorodności na terenie Parków Krajobrazowych Małopolski – Działanie 6.2 RPO </a:t>
                      </a:r>
                      <a:endParaRPr lang="pl-PL" sz="1100" b="0" i="0" u="none" strike="noStrike" dirty="0">
                        <a:solidFill>
                          <a:schemeClr val="tx1"/>
                        </a:solidFill>
                        <a:effectLst/>
                        <a:latin typeface="Roboto Bold"/>
                        <a:ea typeface="+mn-ea"/>
                        <a:cs typeface="Arial" panose="020B0604020202020204" pitchFamily="34" charset="0"/>
                        <a:sym typeface="Palatino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Roboto Bold"/>
                          <a:ea typeface="+mn-ea"/>
                          <a:cs typeface="Arial" panose="020B0604020202020204" pitchFamily="34" charset="0"/>
                          <a:sym typeface="Palatino"/>
                        </a:rPr>
                        <a:t>2 069 670</a:t>
                      </a:r>
                    </a:p>
                    <a:p>
                      <a:pPr algn="r" fontAlgn="ctr"/>
                      <a:r>
                        <a:rPr lang="pl-PL" sz="1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  <a:sym typeface="Palatino"/>
                        </a:rPr>
                        <a:t> </a:t>
                      </a:r>
                      <a:endParaRPr lang="pl-PL" sz="1100" b="0" i="0" u="none" strike="noStrike" dirty="0">
                        <a:solidFill>
                          <a:schemeClr val="tx1"/>
                        </a:solidFill>
                        <a:effectLst/>
                        <a:latin typeface="Roboto Bold"/>
                        <a:ea typeface="+mn-ea"/>
                        <a:cs typeface="Arial" panose="020B0604020202020204" pitchFamily="34" charset="0"/>
                        <a:sym typeface="Palatino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8420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  <a:sym typeface="Palatino"/>
                        </a:rPr>
                        <a:t>Zmiana wynika z przesunięcia części płatności w zakresie wykonania usług związanych z czynną ochroną siedlisk naskalnych, gadów i płazów,  rewitalizacją zbiorników wodnych wraz z nadzorem przyrodniczym oraz zakresu rzeczowego związanego: z zagospodarowaniem turystycznym przy zbiornikach wodnych, formach skałkowych, wykonaniem ścieżek przyrodniczo-edukacyjnych i publikacji tematycznych (z uwagi na późniejsze od planowanego rozstrzygnięcia postępowań przetargowych).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2560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  <a:sym typeface="Palatino"/>
                        </a:rPr>
                        <a:t>Utrzymanie różnorodności biologicznej łąk i pastwisk górskich poprzez prowadzenie gospodarki pasterskiej" - Działanie 6.2 RPO </a:t>
                      </a:r>
                      <a:endParaRPr lang="pl-PL" sz="1100" b="0" i="0" u="none" strike="noStrike" dirty="0">
                        <a:solidFill>
                          <a:schemeClr val="tx1"/>
                        </a:solidFill>
                        <a:effectLst/>
                        <a:latin typeface="Roboto Bold"/>
                        <a:ea typeface="+mn-ea"/>
                        <a:cs typeface="Arial" panose="020B0604020202020204" pitchFamily="34" charset="0"/>
                        <a:sym typeface="Palatino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Roboto Bold"/>
                          <a:ea typeface="+mn-ea"/>
                          <a:cs typeface="Arial" panose="020B0604020202020204" pitchFamily="34" charset="0"/>
                          <a:sym typeface="Palatino"/>
                        </a:rPr>
                        <a:t>689 079</a:t>
                      </a:r>
                    </a:p>
                    <a:p>
                      <a:pPr algn="r" fontAlgn="ctr"/>
                      <a:endParaRPr lang="pl-PL" sz="1100" b="0" i="0" u="none" strike="noStrike" dirty="0">
                        <a:solidFill>
                          <a:schemeClr val="tx1"/>
                        </a:solidFill>
                        <a:effectLst/>
                        <a:latin typeface="Roboto Bold"/>
                        <a:ea typeface="+mn-ea"/>
                        <a:cs typeface="Arial" panose="020B0604020202020204" pitchFamily="34" charset="0"/>
                        <a:sym typeface="Palatino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8420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  <a:sym typeface="Palatino"/>
                        </a:rPr>
                        <a:t>Przesunięcie wydatków związane jest przede wszystkim z oszczędnościami </a:t>
                      </a:r>
                      <a:r>
                        <a:rPr lang="pl-PL" sz="11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  <a:sym typeface="Palatino"/>
                        </a:rPr>
                        <a:t>poprzetargowymi</a:t>
                      </a:r>
                      <a:r>
                        <a:rPr lang="pl-PL" sz="1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  <a:sym typeface="Palatino"/>
                        </a:rPr>
                        <a:t> w ramach działań (prowadzenie wypasu owiec wraz z usunięciem niepożądanej roślinności, nadzór merytoryczny nad wypasem, zakup sprzętu technicznego niezbędnego do działań monitoringowych, szkolenia dla baców, wykonanie i prowadzenie strony internetowej projektu). Środki zostaną przeznaczone m.in. na budowę obiektów infrastruktury pasterskiej wraz z elementami małej architektury, zakup tradycyjnego wyposażenia bacówki, stworzenie w bacówkach </a:t>
                      </a:r>
                      <a:r>
                        <a:rPr lang="pl-PL" sz="11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  <a:sym typeface="Palatino"/>
                        </a:rPr>
                        <a:t>minicentrów</a:t>
                      </a:r>
                      <a:r>
                        <a:rPr lang="pl-PL" sz="1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  <a:sym typeface="Palatino"/>
                        </a:rPr>
                        <a:t> edukacji ekologiczno-kulturowych, wykonanie tablic </a:t>
                      </a:r>
                      <a:r>
                        <a:rPr lang="pl-PL" sz="11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  <a:sym typeface="Palatino"/>
                        </a:rPr>
                        <a:t>informacyjno</a:t>
                      </a:r>
                      <a:r>
                        <a:rPr lang="pl-PL" sz="1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  <a:sym typeface="Palatino"/>
                        </a:rPr>
                        <a:t> edukacyjnych oraz promocję projektu.</a:t>
                      </a:r>
                    </a:p>
                    <a:p>
                      <a:pPr algn="l" fontAlgn="t"/>
                      <a:endParaRPr lang="pl-PL" sz="1100" b="0" i="0" u="none" strike="noStrike" dirty="0">
                        <a:solidFill>
                          <a:schemeClr val="tx1"/>
                        </a:solidFill>
                        <a:effectLst/>
                        <a:latin typeface="Roboto Bold"/>
                        <a:ea typeface="+mn-ea"/>
                        <a:cs typeface="Arial" panose="020B0604020202020204" pitchFamily="34" charset="0"/>
                        <a:sym typeface="Palatino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146629"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  <a:sym typeface="Palatino"/>
                        </a:rPr>
                        <a:t>Raj w Dolinie Racławki (projekt realizowany w ramach Budżetu Obywatelskiego WM)</a:t>
                      </a:r>
                      <a:endParaRPr lang="pl-PL" sz="1100" b="0" i="0" u="none" strike="noStrike" dirty="0">
                        <a:solidFill>
                          <a:schemeClr val="tx1"/>
                        </a:solidFill>
                        <a:effectLst/>
                        <a:latin typeface="Roboto Bold"/>
                        <a:ea typeface="+mn-ea"/>
                        <a:cs typeface="Arial" panose="020B0604020202020204" pitchFamily="34" charset="0"/>
                        <a:sym typeface="Palatino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Roboto Bold"/>
                          <a:ea typeface="+mn-ea"/>
                          <a:cs typeface="Arial" panose="020B0604020202020204" pitchFamily="34" charset="0"/>
                          <a:sym typeface="Palatino"/>
                        </a:rPr>
                        <a:t>74 686</a:t>
                      </a:r>
                      <a:endParaRPr lang="pl-PL" sz="1100" b="0" i="0" u="none" strike="noStrike" dirty="0">
                        <a:solidFill>
                          <a:schemeClr val="tx1"/>
                        </a:solidFill>
                        <a:effectLst/>
                        <a:latin typeface="Roboto Bold"/>
                        <a:ea typeface="+mn-ea"/>
                        <a:cs typeface="Arial" panose="020B0604020202020204" pitchFamily="34" charset="0"/>
                        <a:sym typeface="Palatino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8420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  <a:sym typeface="Palatino"/>
                        </a:rPr>
                        <a:t>Przesunięcie wydatków związane jest z opóźnieniami w uzyskaniu niezbędnych dokumentacji budowlano-architektonicznych oraz stosownych zgód i decyzji o charakterze środowiskowym w ramach zadań realizowanych w ramach Budżetu Obywatelskiego WM, w tym budowa pomostu nad potokiem </a:t>
                      </a:r>
                      <a:r>
                        <a:rPr lang="pl-PL" sz="11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  <a:sym typeface="Palatino"/>
                        </a:rPr>
                        <a:t>Racławka</a:t>
                      </a:r>
                      <a:r>
                        <a:rPr lang="pl-PL" sz="1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  <a:sym typeface="Palatino"/>
                        </a:rPr>
                        <a:t> oraz zagospodarowanie turystyczne </a:t>
                      </a:r>
                      <a:br>
                        <a:rPr lang="pl-PL" sz="1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  <a:sym typeface="Palatino"/>
                        </a:rPr>
                      </a:br>
                      <a:r>
                        <a:rPr lang="pl-PL" sz="1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  <a:sym typeface="Palatino"/>
                        </a:rPr>
                        <a:t>w Dolinie Racławki.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436390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3700" y="1409700"/>
            <a:ext cx="11988800" cy="1219200"/>
          </a:xfrm>
        </p:spPr>
        <p:txBody>
          <a:bodyPr>
            <a:noAutofit/>
          </a:bodyPr>
          <a:lstStyle/>
          <a:p>
            <a:pPr algn="ctr">
              <a:spcBef>
                <a:spcPct val="0"/>
              </a:spcBef>
            </a:pPr>
            <a:r>
              <a:rPr lang="pl-PL" altLang="pl-PL" sz="3200" b="1" dirty="0">
                <a:solidFill>
                  <a:schemeClr val="tx1"/>
                </a:solidFill>
                <a:cs typeface="Tahoma" panose="020B0604030504040204" pitchFamily="34" charset="0"/>
              </a:rPr>
              <a:t>Autopoprawka nr 1 </a:t>
            </a:r>
            <a:br>
              <a:rPr lang="pl-PL" altLang="pl-PL" sz="3200" b="1" dirty="0">
                <a:solidFill>
                  <a:schemeClr val="tx1"/>
                </a:solidFill>
                <a:cs typeface="Tahoma" panose="020B0604030504040204" pitchFamily="34" charset="0"/>
              </a:rPr>
            </a:br>
            <a:r>
              <a:rPr lang="pl-PL" altLang="pl-PL" sz="3200" b="1" dirty="0">
                <a:solidFill>
                  <a:schemeClr val="tx1"/>
                </a:solidFill>
                <a:cs typeface="Tahoma" panose="020B0604030504040204" pitchFamily="34" charset="0"/>
              </a:rPr>
              <a:t>pozostałe zmiany</a:t>
            </a:r>
            <a:r>
              <a:rPr lang="pl-PL" altLang="pl-PL" sz="3200" b="1" dirty="0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pl-PL" altLang="pl-PL" sz="3200" b="1" dirty="0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pl-PL" altLang="pl-PL" sz="2800" b="1" dirty="0">
                <a:solidFill>
                  <a:srgbClr val="3333FF"/>
                </a:solidFill>
                <a:latin typeface="Tahoma" panose="020B0604030504040204" pitchFamily="34" charset="0"/>
              </a:rPr>
              <a:t>Zwiększenie </a:t>
            </a:r>
            <a:r>
              <a:rPr lang="pl-PL" altLang="pl-PL" sz="2800" b="1" dirty="0" smtClean="0">
                <a:solidFill>
                  <a:srgbClr val="3333FF"/>
                </a:solidFill>
                <a:latin typeface="Tahoma" panose="020B0604030504040204" pitchFamily="34" charset="0"/>
              </a:rPr>
              <a:t>dochodów </a:t>
            </a:r>
            <a:r>
              <a:rPr lang="pl-PL" altLang="pl-PL" sz="2800" b="1" dirty="0">
                <a:solidFill>
                  <a:srgbClr val="3333FF"/>
                </a:solidFill>
                <a:latin typeface="Tahoma" panose="020B0604030504040204" pitchFamily="34" charset="0"/>
              </a:rPr>
              <a:t>budżetu o kwotę 10 178 240 zł </a:t>
            </a:r>
            <a:r>
              <a:rPr lang="pl-PL" altLang="pl-PL" sz="2800" b="1" dirty="0" smtClean="0">
                <a:solidFill>
                  <a:srgbClr val="3333FF"/>
                </a:solidFill>
                <a:latin typeface="Tahoma" panose="020B0604030504040204" pitchFamily="34" charset="0"/>
              </a:rPr>
              <a:t/>
            </a:r>
            <a:br>
              <a:rPr lang="pl-PL" altLang="pl-PL" sz="2800" b="1" dirty="0" smtClean="0">
                <a:solidFill>
                  <a:srgbClr val="3333FF"/>
                </a:solidFill>
                <a:latin typeface="Tahoma" panose="020B0604030504040204" pitchFamily="34" charset="0"/>
              </a:rPr>
            </a:br>
            <a:r>
              <a:rPr lang="pl-PL" altLang="pl-PL" sz="2800" b="1" dirty="0" smtClean="0">
                <a:solidFill>
                  <a:srgbClr val="3333FF"/>
                </a:solidFill>
                <a:latin typeface="Tahoma" panose="020B0604030504040204" pitchFamily="34" charset="0"/>
              </a:rPr>
              <a:t>z tytułu </a:t>
            </a:r>
            <a:r>
              <a:rPr lang="pl-PL" altLang="pl-PL" sz="2800" b="1" dirty="0">
                <a:solidFill>
                  <a:srgbClr val="3333FF"/>
                </a:solidFill>
                <a:latin typeface="Tahoma" panose="020B0604030504040204" pitchFamily="34" charset="0"/>
              </a:rPr>
              <a:t>refundacji wydatków poniesionych w 2018 r. </a:t>
            </a:r>
            <a:r>
              <a:rPr lang="pl-PL" altLang="pl-PL" sz="2800" b="1" dirty="0" smtClean="0">
                <a:solidFill>
                  <a:srgbClr val="3333FF"/>
                </a:solidFill>
                <a:latin typeface="Tahoma" panose="020B0604030504040204" pitchFamily="34" charset="0"/>
              </a:rPr>
              <a:t/>
            </a:r>
            <a:br>
              <a:rPr lang="pl-PL" altLang="pl-PL" sz="2800" b="1" dirty="0" smtClean="0">
                <a:solidFill>
                  <a:srgbClr val="3333FF"/>
                </a:solidFill>
                <a:latin typeface="Tahoma" panose="020B0604030504040204" pitchFamily="34" charset="0"/>
              </a:rPr>
            </a:br>
            <a:r>
              <a:rPr lang="pl-PL" altLang="pl-PL" sz="2800" b="1" dirty="0" smtClean="0">
                <a:solidFill>
                  <a:srgbClr val="3333FF"/>
                </a:solidFill>
                <a:latin typeface="Tahoma" panose="020B0604030504040204" pitchFamily="34" charset="0"/>
              </a:rPr>
              <a:t>i </a:t>
            </a:r>
            <a:r>
              <a:rPr lang="pl-PL" altLang="pl-PL" sz="2800" b="1" dirty="0">
                <a:solidFill>
                  <a:srgbClr val="3333FF"/>
                </a:solidFill>
                <a:latin typeface="Tahoma" panose="020B0604030504040204" pitchFamily="34" charset="0"/>
              </a:rPr>
              <a:t>w latach wcześniejszych na zadania realizowane </a:t>
            </a:r>
            <a:r>
              <a:rPr lang="pl-PL" altLang="pl-PL" sz="2800" b="1" dirty="0" smtClean="0">
                <a:solidFill>
                  <a:srgbClr val="3333FF"/>
                </a:solidFill>
                <a:latin typeface="Tahoma" panose="020B0604030504040204" pitchFamily="34" charset="0"/>
              </a:rPr>
              <a:t/>
            </a:r>
            <a:br>
              <a:rPr lang="pl-PL" altLang="pl-PL" sz="2800" b="1" dirty="0" smtClean="0">
                <a:solidFill>
                  <a:srgbClr val="3333FF"/>
                </a:solidFill>
                <a:latin typeface="Tahoma" panose="020B0604030504040204" pitchFamily="34" charset="0"/>
              </a:rPr>
            </a:br>
            <a:r>
              <a:rPr lang="pl-PL" altLang="pl-PL" sz="2800" b="1" dirty="0" smtClean="0">
                <a:solidFill>
                  <a:srgbClr val="3333FF"/>
                </a:solidFill>
                <a:latin typeface="Tahoma" panose="020B0604030504040204" pitchFamily="34" charset="0"/>
              </a:rPr>
              <a:t>w ramach:</a:t>
            </a:r>
            <a:r>
              <a:rPr lang="pl-PL" altLang="pl-PL" sz="2800" b="1" dirty="0">
                <a:solidFill>
                  <a:srgbClr val="3333FF"/>
                </a:solidFill>
                <a:latin typeface="Tahoma" panose="020B0604030504040204" pitchFamily="34" charset="0"/>
              </a:rPr>
              <a:t/>
            </a:r>
            <a:br>
              <a:rPr lang="pl-PL" altLang="pl-PL" sz="2800" b="1" dirty="0">
                <a:solidFill>
                  <a:srgbClr val="3333FF"/>
                </a:solidFill>
                <a:latin typeface="Tahoma" panose="020B0604030504040204" pitchFamily="34" charset="0"/>
              </a:rPr>
            </a:br>
            <a:endParaRPr lang="pl-PL" altLang="pl-PL" sz="3200" b="1" dirty="0"/>
          </a:p>
        </p:txBody>
      </p:sp>
      <p:sp>
        <p:nvSpPr>
          <p:cNvPr id="3" name="Prostokąt 2"/>
          <p:cNvSpPr/>
          <p:nvPr/>
        </p:nvSpPr>
        <p:spPr>
          <a:xfrm>
            <a:off x="702129" y="3543300"/>
            <a:ext cx="11005457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pl-PL" sz="2000" dirty="0">
                <a:latin typeface="Roboto Bold"/>
                <a:ea typeface="Times New Roman" panose="02020603050405020304" pitchFamily="18" charset="0"/>
              </a:rPr>
              <a:t>INTERREG V-A POLSKA - SŁOWACJA 2014-2020</a:t>
            </a:r>
            <a:r>
              <a:rPr lang="pl-PL" sz="2000" dirty="0">
                <a:latin typeface="Roboto Bold"/>
                <a:ea typeface="Calibri" panose="020F0502020204030204" pitchFamily="34" charset="0"/>
              </a:rPr>
              <a:t> </a:t>
            </a:r>
            <a:r>
              <a:rPr lang="pl-PL" sz="2000" dirty="0">
                <a:latin typeface="Roboto Bold"/>
                <a:ea typeface="Times New Roman" panose="02020603050405020304" pitchFamily="18" charset="0"/>
              </a:rPr>
              <a:t>w kwocie 4 486 496 zł </a:t>
            </a:r>
            <a:br>
              <a:rPr lang="pl-PL" sz="2000" dirty="0">
                <a:latin typeface="Roboto Bold"/>
                <a:ea typeface="Times New Roman" panose="02020603050405020304" pitchFamily="18" charset="0"/>
              </a:rPr>
            </a:br>
            <a:r>
              <a:rPr lang="pl-PL" sz="2000" dirty="0">
                <a:latin typeface="Roboto Bold"/>
                <a:ea typeface="Times New Roman" panose="02020603050405020304" pitchFamily="18" charset="0"/>
              </a:rPr>
              <a:t>w dz. 600 – Transport i łączność, rozdz. 60013 – Drogi publiczne wojewódzkie, gdyż planowana na 2018 r. refundacja wydatków wpłynęła w roku 2019. </a:t>
            </a:r>
            <a:endParaRPr lang="pl-PL" sz="2000" dirty="0" smtClean="0">
              <a:latin typeface="Roboto Bold"/>
              <a:ea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</a:pPr>
            <a:endParaRPr lang="pl-PL" sz="2000" dirty="0">
              <a:latin typeface="Roboto Bold"/>
              <a:ea typeface="Calibri" panose="020F0502020204030204" pitchFamily="34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pl-PL" sz="2000" dirty="0">
                <a:latin typeface="Roboto Bold"/>
                <a:ea typeface="Times New Roman" panose="02020603050405020304" pitchFamily="18" charset="0"/>
              </a:rPr>
              <a:t>RPO</a:t>
            </a:r>
            <a:r>
              <a:rPr lang="pl-PL" sz="2000" dirty="0">
                <a:latin typeface="Roboto Bold"/>
                <a:ea typeface="Calibri" panose="020F0502020204030204" pitchFamily="34" charset="0"/>
              </a:rPr>
              <a:t> 2014-2020, </a:t>
            </a:r>
            <a:r>
              <a:rPr lang="pl-PL" sz="2000" dirty="0">
                <a:latin typeface="Roboto Bold"/>
                <a:ea typeface="Times New Roman" panose="02020603050405020304" pitchFamily="18" charset="0"/>
              </a:rPr>
              <a:t>w </a:t>
            </a:r>
            <a:r>
              <a:rPr lang="pl-PL" sz="2000" dirty="0">
                <a:latin typeface="Roboto Bold"/>
                <a:ea typeface="Calibri" panose="020F0502020204030204" pitchFamily="34" charset="0"/>
              </a:rPr>
              <a:t>dz. 758 - Różne rozliczenia, rozdz. 75863 -  </a:t>
            </a:r>
            <a:r>
              <a:rPr lang="pl-PL" sz="2000" dirty="0">
                <a:latin typeface="Roboto Bold"/>
                <a:ea typeface="Times New Roman" panose="02020603050405020304" pitchFamily="18" charset="0"/>
              </a:rPr>
              <a:t>Regionalne Programy Operacyjne 2014-2020 finansowane z udziałem środków Europejskiego Funduszu Rozwoju Regionalnego</a:t>
            </a:r>
            <a:r>
              <a:rPr lang="pl-PL" sz="2000" dirty="0">
                <a:latin typeface="Roboto Bold"/>
                <a:ea typeface="Calibri" panose="020F0502020204030204" pitchFamily="34" charset="0"/>
              </a:rPr>
              <a:t> o kwotę 5 591 744 zł</a:t>
            </a:r>
            <a:r>
              <a:rPr lang="pl-PL" sz="2000" dirty="0">
                <a:latin typeface="Roboto Bold"/>
                <a:ea typeface="Times New Roman" panose="02020603050405020304" pitchFamily="18" charset="0"/>
              </a:rPr>
              <a:t> oraz </a:t>
            </a:r>
            <a:r>
              <a:rPr lang="pl-PL" sz="2000" dirty="0" smtClean="0">
                <a:latin typeface="Roboto Bold"/>
                <a:ea typeface="Times New Roman" panose="02020603050405020304" pitchFamily="18" charset="0"/>
              </a:rPr>
              <a:t>w </a:t>
            </a:r>
            <a:r>
              <a:rPr lang="pl-PL" sz="2000" dirty="0">
                <a:latin typeface="Roboto Bold"/>
                <a:ea typeface="Times New Roman" panose="02020603050405020304" pitchFamily="18" charset="0"/>
              </a:rPr>
              <a:t>rozdz. 75864 – Regionalne Programy Operacyjne 2014 - 2020 finansowane </a:t>
            </a:r>
            <a:r>
              <a:rPr lang="pl-PL" sz="2000" dirty="0" smtClean="0">
                <a:latin typeface="Roboto Bold"/>
                <a:ea typeface="Times New Roman" panose="02020603050405020304" pitchFamily="18" charset="0"/>
              </a:rPr>
              <a:t>z </a:t>
            </a:r>
            <a:r>
              <a:rPr lang="pl-PL" sz="2000" dirty="0">
                <a:latin typeface="Roboto Bold"/>
                <a:ea typeface="Times New Roman" panose="02020603050405020304" pitchFamily="18" charset="0"/>
              </a:rPr>
              <a:t>udziałem środków Europejskiego Funduszu Społecznego o kwotę 100 000 zł </a:t>
            </a:r>
            <a:r>
              <a:rPr lang="pl-PL" sz="2000" dirty="0" smtClean="0">
                <a:latin typeface="Roboto Bold"/>
                <a:ea typeface="Times New Roman" panose="02020603050405020304" pitchFamily="18" charset="0"/>
              </a:rPr>
              <a:t>(</a:t>
            </a:r>
            <a:r>
              <a:rPr lang="pl-PL" sz="2000" dirty="0">
                <a:latin typeface="Roboto Bold"/>
                <a:ea typeface="Times New Roman" panose="02020603050405020304" pitchFamily="18" charset="0"/>
              </a:rPr>
              <a:t>w tym m.in.: </a:t>
            </a:r>
            <a:r>
              <a:rPr lang="pl-PL" sz="2000" i="1" dirty="0">
                <a:latin typeface="Roboto Bold"/>
                <a:ea typeface="Times New Roman" panose="02020603050405020304" pitchFamily="18" charset="0"/>
              </a:rPr>
              <a:t>Rozbudowa DW 957 Krowiarki - Nowy Targ - Działanie 7.1 RPO,</a:t>
            </a:r>
            <a:r>
              <a:rPr lang="pl-PL" sz="2000" dirty="0">
                <a:latin typeface="Roboto Bold"/>
                <a:ea typeface="Times New Roman" panose="02020603050405020304" pitchFamily="18" charset="0"/>
              </a:rPr>
              <a:t> </a:t>
            </a:r>
            <a:r>
              <a:rPr lang="pl-PL" sz="2000" i="1" dirty="0">
                <a:latin typeface="Roboto Bold"/>
                <a:ea typeface="Times New Roman" panose="02020603050405020304" pitchFamily="18" charset="0"/>
              </a:rPr>
              <a:t>Małopolski System Informacji Medycznej - MSIM - Działanie 2.1 RPO</a:t>
            </a:r>
            <a:r>
              <a:rPr lang="pl-PL" sz="2000" dirty="0">
                <a:latin typeface="Roboto Bold"/>
                <a:ea typeface="Times New Roman" panose="02020603050405020304" pitchFamily="18" charset="0"/>
              </a:rPr>
              <a:t>, </a:t>
            </a:r>
            <a:r>
              <a:rPr lang="pl-PL" sz="2000" i="1" dirty="0">
                <a:latin typeface="Roboto Bold"/>
                <a:ea typeface="Times New Roman" panose="02020603050405020304" pitchFamily="18" charset="0"/>
              </a:rPr>
              <a:t>Parki krajobrazowe na TAK - edukacja ekologiczna i ochrona bioróżnorodności na terenie Parków Krajobrazowych Małopolski - Działanie 6.2 RPO, Utrzymanie różnorodności biologicznej łąk i pastwisk górskich poprzez prowadzenie gospodarki pasterskiej - Działanie 6.2 RPO, Modernizacja energetyczna wojewódzkich budynków użyteczności publicznej - Działanie 4.3 RPO</a:t>
            </a:r>
            <a:r>
              <a:rPr lang="pl-PL" sz="2000" dirty="0">
                <a:latin typeface="Roboto Bold"/>
                <a:ea typeface="Times New Roman" panose="02020603050405020304" pitchFamily="18" charset="0"/>
              </a:rPr>
              <a:t>).</a:t>
            </a:r>
            <a:endParaRPr lang="pl-PL" sz="2000" dirty="0">
              <a:effectLst/>
              <a:latin typeface="Roboto Bold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301351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spcBef>
                <a:spcPct val="0"/>
              </a:spcBef>
            </a:pPr>
            <a:r>
              <a:rPr lang="pl-PL" altLang="pl-PL" sz="3200" b="1" dirty="0">
                <a:solidFill>
                  <a:schemeClr val="tx1"/>
                </a:solidFill>
                <a:cs typeface="Tahoma" panose="020B0604030504040204" pitchFamily="34" charset="0"/>
              </a:rPr>
              <a:t>Autopoprawka nr 1 </a:t>
            </a:r>
            <a:br>
              <a:rPr lang="pl-PL" altLang="pl-PL" sz="3200" b="1" dirty="0">
                <a:solidFill>
                  <a:schemeClr val="tx1"/>
                </a:solidFill>
                <a:cs typeface="Tahoma" panose="020B0604030504040204" pitchFamily="34" charset="0"/>
              </a:rPr>
            </a:br>
            <a:r>
              <a:rPr lang="pl-PL" altLang="pl-PL" sz="3200" b="1" dirty="0">
                <a:solidFill>
                  <a:schemeClr val="tx1"/>
                </a:solidFill>
                <a:cs typeface="Tahoma" panose="020B0604030504040204" pitchFamily="34" charset="0"/>
              </a:rPr>
              <a:t>pozostałe zmiany</a:t>
            </a:r>
            <a:r>
              <a:rPr lang="pl-PL" altLang="pl-PL" sz="3200" b="1" dirty="0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pl-PL" altLang="pl-PL" sz="3200" b="1" dirty="0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pl-PL" altLang="pl-PL" sz="2800" b="1" dirty="0">
                <a:solidFill>
                  <a:srgbClr val="3333FF"/>
                </a:solidFill>
                <a:latin typeface="Tahoma" panose="020B0604030504040204" pitchFamily="34" charset="0"/>
              </a:rPr>
              <a:t>Zwiększenie wydatków budżetu w działach:</a:t>
            </a:r>
            <a:br>
              <a:rPr lang="pl-PL" altLang="pl-PL" sz="2800" b="1" dirty="0">
                <a:solidFill>
                  <a:srgbClr val="3333FF"/>
                </a:solidFill>
                <a:latin typeface="Tahoma" panose="020B0604030504040204" pitchFamily="34" charset="0"/>
              </a:rPr>
            </a:br>
            <a:endParaRPr lang="pl-PL" altLang="pl-PL" sz="3200" b="1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0776197"/>
              </p:ext>
            </p:extLst>
          </p:nvPr>
        </p:nvGraphicFramePr>
        <p:xfrm>
          <a:off x="1484776" y="2019300"/>
          <a:ext cx="10035248" cy="2770414"/>
        </p:xfrm>
        <a:graphic>
          <a:graphicData uri="http://schemas.openxmlformats.org/drawingml/2006/table">
            <a:tbl>
              <a:tblPr/>
              <a:tblGrid>
                <a:gridCol w="3165642"/>
                <a:gridCol w="1048519"/>
                <a:gridCol w="5821087"/>
              </a:tblGrid>
              <a:tr h="831548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Roboto Bold"/>
                        </a:rPr>
                        <a:t>Nazwa zadania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Roboto Bold"/>
                        </a:rPr>
                        <a:t>Kwota         </a:t>
                      </a:r>
                      <a:endParaRPr lang="pl-PL" sz="1200" b="1" i="0" u="none" strike="noStrike" dirty="0" smtClean="0">
                        <a:solidFill>
                          <a:schemeClr val="tx1"/>
                        </a:solidFill>
                        <a:effectLst/>
                        <a:latin typeface="Roboto Bold"/>
                      </a:endParaRPr>
                    </a:p>
                    <a:p>
                      <a:pPr algn="ctr" fontAlgn="ctr"/>
                      <a:r>
                        <a:rPr lang="pl-PL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Roboto Bold"/>
                        </a:rPr>
                        <a:t>w </a:t>
                      </a:r>
                      <a:r>
                        <a:rPr lang="pl-PL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Roboto Bold"/>
                        </a:rPr>
                        <a:t>zł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>
                          <a:solidFill>
                            <a:schemeClr val="tx1"/>
                          </a:solidFill>
                          <a:effectLst/>
                          <a:latin typeface="Roboto Bold"/>
                        </a:rPr>
                        <a:t>Uzasadnienie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351229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Roboto Bold"/>
                        </a:rPr>
                        <a:t>Pomoc społeczna na zadanie:</a:t>
                      </a:r>
                      <a:endParaRPr lang="pl-PL" sz="1200" b="1" i="0" u="none" strike="noStrike" dirty="0">
                        <a:solidFill>
                          <a:schemeClr val="tx1"/>
                        </a:solidFill>
                        <a:effectLst/>
                        <a:latin typeface="Roboto Bold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7637"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Roboto Bold"/>
                          <a:ea typeface="+mn-ea"/>
                          <a:cs typeface="Arial" panose="020B0604020202020204" pitchFamily="34" charset="0"/>
                          <a:sym typeface="Palatino"/>
                        </a:rPr>
                        <a:t>Działania na rzecz rodziny </a:t>
                      </a:r>
                      <a:endParaRPr lang="pl-PL" sz="1100" b="0" i="0" u="none" strike="noStrike" dirty="0">
                        <a:solidFill>
                          <a:schemeClr val="tx1"/>
                        </a:solidFill>
                        <a:effectLst/>
                        <a:latin typeface="Roboto Bold"/>
                        <a:ea typeface="+mn-ea"/>
                        <a:cs typeface="Arial" panose="020B0604020202020204" pitchFamily="34" charset="0"/>
                        <a:sym typeface="Palatino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Roboto Bold"/>
                          <a:ea typeface="+mn-ea"/>
                          <a:cs typeface="Arial" panose="020B0604020202020204" pitchFamily="34" charset="0"/>
                          <a:sym typeface="Palatino"/>
                        </a:rPr>
                        <a:t>15 000</a:t>
                      </a:r>
                      <a:endParaRPr lang="pl-PL" sz="1100" b="0" i="0" u="none" strike="noStrike" dirty="0">
                        <a:solidFill>
                          <a:schemeClr val="tx1"/>
                        </a:solidFill>
                        <a:effectLst/>
                        <a:latin typeface="Roboto Bold"/>
                        <a:ea typeface="+mn-ea"/>
                        <a:cs typeface="Arial" panose="020B0604020202020204" pitchFamily="34" charset="0"/>
                        <a:sym typeface="Palatino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842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Roboto Bold"/>
                          <a:ea typeface="+mn-ea"/>
                          <a:cs typeface="Arial" panose="020B0604020202020204" pitchFamily="34" charset="0"/>
                          <a:sym typeface="Palatino"/>
                        </a:rPr>
                        <a:t>Na pomoc finansową dla Gminy Miejskiej Kraków w kwocie 10 000 zł z przeznaczeniem na wsparcie zadania w związku z urodzeniem pierwszych bliźniąt w Województwie Małopolskim w 2019 r., które pochodzą z Gminy Miejskiej Kraków oraz na udzielnie pomocy finansowej dla Gminy Michałowice w kwocie 5 000 zł z przeznaczeniem na wsparcie zadania w związku z urodzeniem pierwszego dziecka w Województwie Małopolskim w 2019 r.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222342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spcBef>
                <a:spcPct val="0"/>
              </a:spcBef>
            </a:pPr>
            <a:r>
              <a:rPr lang="pl-PL" altLang="pl-PL" sz="3200" b="1" dirty="0">
                <a:solidFill>
                  <a:schemeClr val="tx1"/>
                </a:solidFill>
                <a:cs typeface="Tahoma" panose="020B0604030504040204" pitchFamily="34" charset="0"/>
              </a:rPr>
              <a:t>Autopoprawka nr 1 </a:t>
            </a:r>
            <a:br>
              <a:rPr lang="pl-PL" altLang="pl-PL" sz="3200" b="1" dirty="0">
                <a:solidFill>
                  <a:schemeClr val="tx1"/>
                </a:solidFill>
                <a:cs typeface="Tahoma" panose="020B0604030504040204" pitchFamily="34" charset="0"/>
              </a:rPr>
            </a:br>
            <a:r>
              <a:rPr lang="pl-PL" altLang="pl-PL" sz="3200" b="1" dirty="0">
                <a:solidFill>
                  <a:schemeClr val="tx1"/>
                </a:solidFill>
                <a:cs typeface="Tahoma" panose="020B0604030504040204" pitchFamily="34" charset="0"/>
              </a:rPr>
              <a:t>pozostałe zmiany</a:t>
            </a:r>
            <a:br>
              <a:rPr lang="pl-PL" altLang="pl-PL" sz="3200" b="1" dirty="0">
                <a:solidFill>
                  <a:schemeClr val="tx1"/>
                </a:solidFill>
                <a:cs typeface="Tahoma" panose="020B0604030504040204" pitchFamily="34" charset="0"/>
              </a:rPr>
            </a:br>
            <a:r>
              <a:rPr lang="pl-PL" altLang="pl-PL" sz="2800" b="1" dirty="0" smtClean="0">
                <a:solidFill>
                  <a:srgbClr val="3333FF"/>
                </a:solidFill>
                <a:latin typeface="Tahoma" panose="020B0604030504040204" pitchFamily="34" charset="0"/>
              </a:rPr>
              <a:t>Zmniejszenie </a:t>
            </a:r>
            <a:r>
              <a:rPr lang="pl-PL" altLang="pl-PL" sz="2800" b="1" dirty="0">
                <a:solidFill>
                  <a:srgbClr val="3333FF"/>
                </a:solidFill>
                <a:latin typeface="Tahoma" panose="020B0604030504040204" pitchFamily="34" charset="0"/>
              </a:rPr>
              <a:t>wydatków budżetu w działach:</a:t>
            </a:r>
            <a:r>
              <a:rPr lang="pl-PL" altLang="pl-PL" sz="3200" b="1" dirty="0">
                <a:solidFill>
                  <a:srgbClr val="3333FF"/>
                </a:solidFill>
                <a:latin typeface="Tahoma" panose="020B0604030504040204" pitchFamily="34" charset="0"/>
              </a:rPr>
              <a:t/>
            </a:r>
            <a:br>
              <a:rPr lang="pl-PL" altLang="pl-PL" sz="3200" b="1" dirty="0">
                <a:solidFill>
                  <a:srgbClr val="3333FF"/>
                </a:solidFill>
                <a:latin typeface="Tahoma" panose="020B0604030504040204" pitchFamily="34" charset="0"/>
              </a:rPr>
            </a:br>
            <a:endParaRPr lang="pl-PL" altLang="pl-PL" sz="3200" b="1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807089"/>
              </p:ext>
            </p:extLst>
          </p:nvPr>
        </p:nvGraphicFramePr>
        <p:xfrm>
          <a:off x="1484776" y="2486177"/>
          <a:ext cx="10035248" cy="4993615"/>
        </p:xfrm>
        <a:graphic>
          <a:graphicData uri="http://schemas.openxmlformats.org/drawingml/2006/table">
            <a:tbl>
              <a:tblPr/>
              <a:tblGrid>
                <a:gridCol w="3165642"/>
                <a:gridCol w="1048519"/>
                <a:gridCol w="5821087"/>
              </a:tblGrid>
              <a:tr h="588054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Roboto Bold"/>
                        </a:rPr>
                        <a:t>Nazwa zadania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Roboto Bold"/>
                        </a:rPr>
                        <a:t>Kwota         </a:t>
                      </a:r>
                      <a:endParaRPr lang="pl-PL" sz="1200" b="1" i="0" u="none" strike="noStrike" dirty="0" smtClean="0">
                        <a:solidFill>
                          <a:schemeClr val="tx1"/>
                        </a:solidFill>
                        <a:effectLst/>
                        <a:latin typeface="Roboto Bold"/>
                      </a:endParaRPr>
                    </a:p>
                    <a:p>
                      <a:pPr algn="ctr" fontAlgn="ctr"/>
                      <a:r>
                        <a:rPr lang="pl-PL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Roboto Bold"/>
                        </a:rPr>
                        <a:t>w </a:t>
                      </a:r>
                      <a:r>
                        <a:rPr lang="pl-PL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Roboto Bold"/>
                        </a:rPr>
                        <a:t>zł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Roboto Bold"/>
                        </a:rPr>
                        <a:t>Uzasadnienie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257908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Roboto Bold"/>
                        </a:rPr>
                        <a:t>Kultura i ochrona dziedzictwa narodowego:</a:t>
                      </a:r>
                      <a:endParaRPr lang="pl-PL" sz="1100" b="0" i="0" u="none" strike="noStrike" dirty="0">
                        <a:solidFill>
                          <a:schemeClr val="tx1"/>
                        </a:solidFill>
                        <a:effectLst/>
                        <a:latin typeface="Roboto Bold"/>
                        <a:ea typeface="+mn-ea"/>
                        <a:cs typeface="Arial" panose="020B0604020202020204" pitchFamily="34" charset="0"/>
                        <a:sym typeface="Palatino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pl-PL" sz="1100" b="0" i="0" u="none" strike="noStrike" dirty="0">
                        <a:solidFill>
                          <a:schemeClr val="tx1"/>
                        </a:solidFill>
                        <a:effectLst/>
                        <a:latin typeface="Roboto Bold"/>
                        <a:ea typeface="+mn-ea"/>
                        <a:cs typeface="Arial" panose="020B0604020202020204" pitchFamily="34" charset="0"/>
                        <a:sym typeface="Palatino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l-PL" sz="1100" b="0" i="0" u="none" strike="noStrike" dirty="0">
                        <a:solidFill>
                          <a:schemeClr val="tx1"/>
                        </a:solidFill>
                        <a:effectLst/>
                        <a:latin typeface="Roboto Bold"/>
                        <a:ea typeface="+mn-ea"/>
                        <a:cs typeface="Arial" panose="020B0604020202020204" pitchFamily="34" charset="0"/>
                        <a:sym typeface="Palatino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99184">
                <a:tc>
                  <a:txBody>
                    <a:bodyPr/>
                    <a:lstStyle/>
                    <a:p>
                      <a:pPr marL="0" marR="0" indent="0" algn="l" defTabSz="5842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Roboto Bold"/>
                          <a:ea typeface="+mn-ea"/>
                          <a:cs typeface="Arial" panose="020B0604020202020204" pitchFamily="34" charset="0"/>
                          <a:sym typeface="Palatino"/>
                        </a:rPr>
                        <a:t>Udostępnianie zasobów dziedzictwa – Utworzenie Ośrodka Dziedzictwa Kultury Niematerialnej w Zespole Parkowo-Dworskim w Dąbrowej – Działanie 6.1 RPO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5842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Roboto Bold"/>
                          <a:ea typeface="+mn-ea"/>
                          <a:cs typeface="Arial" panose="020B0604020202020204" pitchFamily="34" charset="0"/>
                          <a:sym typeface="Palatino"/>
                        </a:rPr>
                        <a:t>- 1</a:t>
                      </a:r>
                      <a:r>
                        <a:rPr lang="pl-PL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Palatino"/>
                        </a:rPr>
                        <a:t> </a:t>
                      </a:r>
                      <a:r>
                        <a:rPr lang="pl-PL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Roboto Bold"/>
                          <a:ea typeface="+mn-ea"/>
                          <a:cs typeface="Arial" panose="020B0604020202020204" pitchFamily="34" charset="0"/>
                          <a:sym typeface="Palatino"/>
                        </a:rPr>
                        <a:t>242 777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8420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Roboto Bold"/>
                          <a:ea typeface="+mn-ea"/>
                          <a:cs typeface="Arial" panose="020B0604020202020204" pitchFamily="34" charset="0"/>
                          <a:sym typeface="Palatino"/>
                        </a:rPr>
                        <a:t>Zadanie realizowane jest przez Małopolskie Centrum Kultury SOKÓŁ w Nowym Sączu. </a:t>
                      </a:r>
                      <a:br>
                        <a:rPr lang="pl-PL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Roboto Bold"/>
                          <a:ea typeface="+mn-ea"/>
                          <a:cs typeface="Arial" panose="020B0604020202020204" pitchFamily="34" charset="0"/>
                          <a:sym typeface="Palatino"/>
                        </a:rPr>
                      </a:br>
                      <a:r>
                        <a:rPr lang="pl-PL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Roboto Bold"/>
                          <a:ea typeface="+mn-ea"/>
                          <a:cs typeface="Arial" panose="020B0604020202020204" pitchFamily="34" charset="0"/>
                          <a:sym typeface="Palatino"/>
                        </a:rPr>
                        <a:t>Z uwagi na przedłużający się termin opuszczenia obiektu przez obecnego użytkownika tj. Szpital Specjalistyczny im. J. Śniadeckiego w Nowym Sączu wydłużono termin realizacji projektu do 13 września 2021 r. Planowane prace remontowo budowlane zostaną przeprowadzone w latach 2020 r. – 2021 r. </a:t>
                      </a:r>
                    </a:p>
                    <a:p>
                      <a:pPr algn="l" fontAlgn="t"/>
                      <a:endParaRPr lang="pl-PL" sz="1100" b="0" i="0" u="none" strike="noStrike" dirty="0" smtClean="0">
                        <a:solidFill>
                          <a:schemeClr val="tx1"/>
                        </a:solidFill>
                        <a:effectLst/>
                        <a:latin typeface="Roboto Bold"/>
                        <a:ea typeface="+mn-ea"/>
                        <a:cs typeface="Arial" panose="020B0604020202020204" pitchFamily="34" charset="0"/>
                        <a:sym typeface="Palatino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2069"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Roboto Bold"/>
                          <a:ea typeface="+mn-ea"/>
                          <a:cs typeface="Arial" panose="020B0604020202020204" pitchFamily="34" charset="0"/>
                          <a:sym typeface="Palatino"/>
                        </a:rPr>
                        <a:t>Małopolska Biblioteka Cyfrowa w horyzoncie 21. wieku – stworzenie innowacyjnej platformy udostępniania regionalnych zasobów cyfrowych </a:t>
                      </a:r>
                      <a:br>
                        <a:rPr lang="pl-PL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Roboto Bold"/>
                          <a:ea typeface="+mn-ea"/>
                          <a:cs typeface="Arial" panose="020B0604020202020204" pitchFamily="34" charset="0"/>
                          <a:sym typeface="Palatino"/>
                        </a:rPr>
                      </a:br>
                      <a:r>
                        <a:rPr lang="pl-PL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Roboto Bold"/>
                          <a:ea typeface="+mn-ea"/>
                          <a:cs typeface="Arial" panose="020B0604020202020204" pitchFamily="34" charset="0"/>
                          <a:sym typeface="Palatino"/>
                        </a:rPr>
                        <a:t>w Wojewódzkiej Bibliotece Publicznej w Krakowie – Działanie 2.1 RPO</a:t>
                      </a:r>
                      <a:endParaRPr lang="pl-PL" sz="1100" b="0" i="0" u="none" strike="noStrike" dirty="0">
                        <a:solidFill>
                          <a:schemeClr val="tx1"/>
                        </a:solidFill>
                        <a:effectLst/>
                        <a:latin typeface="Roboto Bold"/>
                        <a:ea typeface="+mn-ea"/>
                        <a:cs typeface="Arial" panose="020B0604020202020204" pitchFamily="34" charset="0"/>
                        <a:sym typeface="Palatino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5842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Roboto Bold"/>
                          <a:ea typeface="+mn-ea"/>
                          <a:cs typeface="Arial" panose="020B0604020202020204" pitchFamily="34" charset="0"/>
                          <a:sym typeface="Palatino"/>
                        </a:rPr>
                        <a:t>- 459 866 </a:t>
                      </a:r>
                      <a:endParaRPr lang="pl-PL" sz="1100" b="0" i="0" u="none" strike="noStrike" dirty="0">
                        <a:solidFill>
                          <a:schemeClr val="tx1"/>
                        </a:solidFill>
                        <a:effectLst/>
                        <a:latin typeface="Roboto Bold"/>
                        <a:ea typeface="+mn-ea"/>
                        <a:cs typeface="Arial" panose="020B0604020202020204" pitchFamily="34" charset="0"/>
                        <a:sym typeface="Palatino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Roboto Bold"/>
                          <a:ea typeface="+mn-ea"/>
                          <a:cs typeface="Arial" panose="020B0604020202020204" pitchFamily="34" charset="0"/>
                          <a:sym typeface="Palatino"/>
                        </a:rPr>
                        <a:t>Zadanie realizowane jest przez Wojewódzką Bibliotekę Publiczną w Krakowie.</a:t>
                      </a:r>
                      <a:r>
                        <a:rPr lang="pl-PL" sz="11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Roboto Bold"/>
                          <a:ea typeface="+mn-ea"/>
                          <a:cs typeface="Arial" panose="020B0604020202020204" pitchFamily="34" charset="0"/>
                          <a:sym typeface="Palatino"/>
                        </a:rPr>
                        <a:t> Z</a:t>
                      </a:r>
                      <a:r>
                        <a:rPr lang="pl-PL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Roboto Bold"/>
                          <a:ea typeface="+mn-ea"/>
                          <a:cs typeface="Arial" panose="020B0604020202020204" pitchFamily="34" charset="0"/>
                          <a:sym typeface="Palatino"/>
                        </a:rPr>
                        <a:t> uwagi na wydłużenie terminu realizacji projektu do 31 grudnia 2020 r. oraz opóźnienia związane z wyłonieniem wykonawców i dostawców produktu projektu. Przygotowanie dokumentacji przetargowej oraz ogłoszenie przetargu na wybór Wykonawcy Platformy MBC planowane jest na II kwartał 2019 r., w związku z powyższym część działań planowanych na 2019 r. przenosi się na 2020 r. (budowa nowoczesnej platformy internetowej; badania testowe i ewaluacyjne; stworzenie instrukcji dla instytucji udostępniających zbiory; konferencja ekspercka, promocja).</a:t>
                      </a:r>
                      <a:endParaRPr lang="pl-PL" sz="1100" b="0" i="0" u="none" strike="noStrike" dirty="0">
                        <a:solidFill>
                          <a:schemeClr val="tx1"/>
                        </a:solidFill>
                        <a:effectLst/>
                        <a:latin typeface="Roboto Bold"/>
                        <a:ea typeface="+mn-ea"/>
                        <a:cs typeface="Arial" panose="020B0604020202020204" pitchFamily="34" charset="0"/>
                        <a:sym typeface="Palatino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640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Roboto Bold"/>
                          <a:ea typeface="+mn-ea"/>
                          <a:cs typeface="Arial" panose="020B0604020202020204" pitchFamily="34" charset="0"/>
                          <a:sym typeface="Palatino"/>
                        </a:rPr>
                        <a:t>Muzea otwarte – rozszerzenie możliwości programowych instytucji kultury pogranicza polsko – słowackiego – EWT</a:t>
                      </a:r>
                    </a:p>
                    <a:p>
                      <a:pPr algn="l" fontAlgn="ctr"/>
                      <a:endParaRPr lang="pl-PL" sz="1100" b="0" i="0" u="none" strike="noStrike" dirty="0">
                        <a:solidFill>
                          <a:schemeClr val="tx1"/>
                        </a:solidFill>
                        <a:effectLst/>
                        <a:latin typeface="Roboto Bold"/>
                        <a:ea typeface="+mn-ea"/>
                        <a:cs typeface="Arial" panose="020B0604020202020204" pitchFamily="34" charset="0"/>
                        <a:sym typeface="Palatino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5842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Roboto Bold"/>
                          <a:ea typeface="+mn-ea"/>
                          <a:cs typeface="Arial" panose="020B0604020202020204" pitchFamily="34" charset="0"/>
                          <a:sym typeface="Palatino"/>
                        </a:rPr>
                        <a:t>- 73 373 </a:t>
                      </a:r>
                      <a:endParaRPr lang="pl-PL" sz="1100" b="0" i="0" u="none" strike="noStrike" dirty="0">
                        <a:solidFill>
                          <a:schemeClr val="tx1"/>
                        </a:solidFill>
                        <a:effectLst/>
                        <a:latin typeface="Roboto Bold"/>
                        <a:ea typeface="+mn-ea"/>
                        <a:cs typeface="Arial" panose="020B0604020202020204" pitchFamily="34" charset="0"/>
                        <a:sym typeface="Palatino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8420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Roboto Bold"/>
                          <a:ea typeface="+mn-ea"/>
                          <a:cs typeface="Arial" panose="020B0604020202020204" pitchFamily="34" charset="0"/>
                          <a:sym typeface="Palatino"/>
                        </a:rPr>
                        <a:t>Zadanie realizowane przez Muzeum Dwory </a:t>
                      </a:r>
                      <a:r>
                        <a:rPr lang="pl-PL" sz="11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Roboto Bold"/>
                          <a:ea typeface="+mn-ea"/>
                          <a:cs typeface="Arial" panose="020B0604020202020204" pitchFamily="34" charset="0"/>
                          <a:sym typeface="Palatino"/>
                        </a:rPr>
                        <a:t>Karwacjanów</a:t>
                      </a:r>
                      <a:r>
                        <a:rPr lang="pl-PL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Roboto Bold"/>
                          <a:ea typeface="+mn-ea"/>
                          <a:cs typeface="Arial" panose="020B0604020202020204" pitchFamily="34" charset="0"/>
                          <a:sym typeface="Palatino"/>
                        </a:rPr>
                        <a:t> i Gładyszów w Gorlicach – lider projektu (instytucja kultury przekazana do prowadzenia Powiatowi Gorlickiemu). Z uwagi na to, iż projekt został wybrany do dofinansowania w ramach EWT </a:t>
                      </a:r>
                      <a:r>
                        <a:rPr lang="pl-PL" sz="11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Roboto Bold"/>
                          <a:ea typeface="+mn-ea"/>
                          <a:cs typeface="Arial" panose="020B0604020202020204" pitchFamily="34" charset="0"/>
                          <a:sym typeface="Palatino"/>
                        </a:rPr>
                        <a:t>Interreg</a:t>
                      </a:r>
                      <a:r>
                        <a:rPr lang="pl-PL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Roboto Bold"/>
                          <a:ea typeface="+mn-ea"/>
                          <a:cs typeface="Arial" panose="020B0604020202020204" pitchFamily="34" charset="0"/>
                          <a:sym typeface="Palatino"/>
                        </a:rPr>
                        <a:t> V-A Polska – Słowacja dopiero w czerwcu 2018 r., umowa o dofinansowanie ze środków UE jest w trakcie procedowania. Został wydłużony termin realizacji projektu do 2020 r. – projekt na chwilę obecną nie wszedł w fazę realizacji technicznej odnośnie działań inwestycyjnych (rozpoczęcie prac budowlanych, zakup wyposażenia) i organizacyjnych w przypadku działań miękkich (zlecanie usług merytorycznych). </a:t>
                      </a:r>
                    </a:p>
                    <a:p>
                      <a:pPr algn="l" fontAlgn="t"/>
                      <a:endParaRPr lang="pl-PL" sz="1100" b="0" i="0" u="none" strike="noStrike" dirty="0">
                        <a:solidFill>
                          <a:schemeClr val="tx1"/>
                        </a:solidFill>
                        <a:effectLst/>
                        <a:latin typeface="Roboto Bold"/>
                        <a:ea typeface="+mn-ea"/>
                        <a:cs typeface="Arial" panose="020B0604020202020204" pitchFamily="34" charset="0"/>
                        <a:sym typeface="Palatino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943487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spcBef>
                <a:spcPct val="0"/>
              </a:spcBef>
            </a:pPr>
            <a:r>
              <a:rPr lang="pl-PL" altLang="pl-PL" sz="3200" b="1" dirty="0">
                <a:solidFill>
                  <a:schemeClr val="tx1"/>
                </a:solidFill>
                <a:cs typeface="Tahoma" panose="020B0604030504040204" pitchFamily="34" charset="0"/>
              </a:rPr>
              <a:t>Autopoprawka nr 1 </a:t>
            </a:r>
            <a:br>
              <a:rPr lang="pl-PL" altLang="pl-PL" sz="3200" b="1" dirty="0">
                <a:solidFill>
                  <a:schemeClr val="tx1"/>
                </a:solidFill>
                <a:cs typeface="Tahoma" panose="020B0604030504040204" pitchFamily="34" charset="0"/>
              </a:rPr>
            </a:br>
            <a:r>
              <a:rPr lang="pl-PL" altLang="pl-PL" sz="3200" b="1" dirty="0">
                <a:solidFill>
                  <a:schemeClr val="tx1"/>
                </a:solidFill>
                <a:cs typeface="Tahoma" panose="020B0604030504040204" pitchFamily="34" charset="0"/>
              </a:rPr>
              <a:t>pozostałe zmiany</a:t>
            </a:r>
            <a:br>
              <a:rPr lang="pl-PL" altLang="pl-PL" sz="3200" b="1" dirty="0">
                <a:solidFill>
                  <a:schemeClr val="tx1"/>
                </a:solidFill>
                <a:cs typeface="Tahoma" panose="020B0604030504040204" pitchFamily="34" charset="0"/>
              </a:rPr>
            </a:br>
            <a:r>
              <a:rPr lang="pl-PL" altLang="pl-PL" sz="2800" b="1" dirty="0" smtClean="0">
                <a:solidFill>
                  <a:srgbClr val="3333FF"/>
                </a:solidFill>
                <a:latin typeface="Tahoma" panose="020B0604030504040204" pitchFamily="34" charset="0"/>
              </a:rPr>
              <a:t>Przeniesienie </a:t>
            </a:r>
            <a:r>
              <a:rPr lang="pl-PL" altLang="pl-PL" sz="2800" b="1" dirty="0">
                <a:solidFill>
                  <a:srgbClr val="3333FF"/>
                </a:solidFill>
                <a:latin typeface="Tahoma" panose="020B0604030504040204" pitchFamily="34" charset="0"/>
              </a:rPr>
              <a:t>wydatków </a:t>
            </a:r>
            <a:r>
              <a:rPr lang="pl-PL" sz="2800" b="1" dirty="0">
                <a:solidFill>
                  <a:srgbClr val="3333FF"/>
                </a:solidFill>
                <a:latin typeface="Tahoma" panose="020B0604030504040204" pitchFamily="34" charset="0"/>
              </a:rPr>
              <a:t>z rezerwy celowej </a:t>
            </a:r>
            <a:r>
              <a:rPr lang="pl-PL" sz="2800" b="1" i="1" dirty="0">
                <a:solidFill>
                  <a:srgbClr val="3333FF"/>
                </a:solidFill>
                <a:latin typeface="Tahoma" panose="020B0604030504040204" pitchFamily="34" charset="0"/>
              </a:rPr>
              <a:t>na realizację </a:t>
            </a:r>
            <a:r>
              <a:rPr lang="pl-PL" sz="2800" b="1" i="1" dirty="0" smtClean="0">
                <a:solidFill>
                  <a:srgbClr val="3333FF"/>
                </a:solidFill>
                <a:latin typeface="Tahoma" panose="020B0604030504040204" pitchFamily="34" charset="0"/>
              </a:rPr>
              <a:t/>
            </a:r>
            <a:br>
              <a:rPr lang="pl-PL" sz="2800" b="1" i="1" dirty="0" smtClean="0">
                <a:solidFill>
                  <a:srgbClr val="3333FF"/>
                </a:solidFill>
                <a:latin typeface="Tahoma" panose="020B0604030504040204" pitchFamily="34" charset="0"/>
              </a:rPr>
            </a:br>
            <a:r>
              <a:rPr lang="pl-PL" sz="2800" b="1" i="1" dirty="0" smtClean="0">
                <a:solidFill>
                  <a:srgbClr val="3333FF"/>
                </a:solidFill>
                <a:latin typeface="Tahoma" panose="020B0604030504040204" pitchFamily="34" charset="0"/>
              </a:rPr>
              <a:t>zadań w </a:t>
            </a:r>
            <a:r>
              <a:rPr lang="pl-PL" sz="2800" b="1" i="1" dirty="0">
                <a:solidFill>
                  <a:srgbClr val="3333FF"/>
                </a:solidFill>
                <a:latin typeface="Tahoma" panose="020B0604030504040204" pitchFamily="34" charset="0"/>
              </a:rPr>
              <a:t>ramach budżetu </a:t>
            </a:r>
            <a:r>
              <a:rPr lang="pl-PL" sz="2800" b="1" i="1" dirty="0" smtClean="0">
                <a:solidFill>
                  <a:srgbClr val="3333FF"/>
                </a:solidFill>
                <a:latin typeface="Tahoma" panose="020B0604030504040204" pitchFamily="34" charset="0"/>
              </a:rPr>
              <a:t>obywatelskiego </a:t>
            </a:r>
            <a:r>
              <a:rPr lang="pl-PL" altLang="pl-PL" sz="2800" b="1" dirty="0" smtClean="0">
                <a:solidFill>
                  <a:srgbClr val="3333FF"/>
                </a:solidFill>
                <a:latin typeface="Tahoma" panose="020B0604030504040204" pitchFamily="34" charset="0"/>
              </a:rPr>
              <a:t>budżetu w:</a:t>
            </a:r>
            <a:r>
              <a:rPr lang="pl-PL" altLang="pl-PL" sz="3200" b="1" dirty="0">
                <a:solidFill>
                  <a:srgbClr val="3333FF"/>
                </a:solidFill>
                <a:latin typeface="Tahoma" panose="020B0604030504040204" pitchFamily="34" charset="0"/>
              </a:rPr>
              <a:t/>
            </a:r>
            <a:br>
              <a:rPr lang="pl-PL" altLang="pl-PL" sz="3200" b="1" dirty="0">
                <a:solidFill>
                  <a:srgbClr val="3333FF"/>
                </a:solidFill>
                <a:latin typeface="Tahoma" panose="020B0604030504040204" pitchFamily="34" charset="0"/>
              </a:rPr>
            </a:br>
            <a:endParaRPr lang="pl-PL" altLang="pl-PL" sz="3200" b="1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4427503"/>
              </p:ext>
            </p:extLst>
          </p:nvPr>
        </p:nvGraphicFramePr>
        <p:xfrm>
          <a:off x="1484776" y="2486177"/>
          <a:ext cx="10035248" cy="4198762"/>
        </p:xfrm>
        <a:graphic>
          <a:graphicData uri="http://schemas.openxmlformats.org/drawingml/2006/table">
            <a:tbl>
              <a:tblPr/>
              <a:tblGrid>
                <a:gridCol w="3165642"/>
                <a:gridCol w="1048519"/>
                <a:gridCol w="5821087"/>
              </a:tblGrid>
              <a:tr h="588054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Roboto Bold"/>
                        </a:rPr>
                        <a:t>Nazwa zadania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Roboto Bold"/>
                        </a:rPr>
                        <a:t>Kwota         </a:t>
                      </a:r>
                      <a:endParaRPr lang="pl-PL" sz="1200" b="1" i="0" u="none" strike="noStrike" dirty="0" smtClean="0">
                        <a:solidFill>
                          <a:schemeClr val="tx1"/>
                        </a:solidFill>
                        <a:effectLst/>
                        <a:latin typeface="Roboto Bold"/>
                      </a:endParaRPr>
                    </a:p>
                    <a:p>
                      <a:pPr algn="ctr" fontAlgn="ctr"/>
                      <a:r>
                        <a:rPr lang="pl-PL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Roboto Bold"/>
                        </a:rPr>
                        <a:t>w </a:t>
                      </a:r>
                      <a:r>
                        <a:rPr lang="pl-PL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Roboto Bold"/>
                        </a:rPr>
                        <a:t>zł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Roboto Bold"/>
                        </a:rPr>
                        <a:t>Uzasadnienie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257908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Roboto Bold"/>
                        </a:rPr>
                        <a:t>Kultura i ochrona dziedzictwa narodowego:</a:t>
                      </a:r>
                      <a:endParaRPr lang="pl-PL" sz="1100" b="0" i="0" u="none" strike="noStrike" dirty="0">
                        <a:solidFill>
                          <a:schemeClr val="tx1"/>
                        </a:solidFill>
                        <a:effectLst/>
                        <a:latin typeface="Roboto Bold"/>
                        <a:ea typeface="+mn-ea"/>
                        <a:cs typeface="Arial" panose="020B0604020202020204" pitchFamily="34" charset="0"/>
                        <a:sym typeface="Palatino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pl-PL" sz="1100" b="0" i="0" u="none" strike="noStrike" dirty="0">
                        <a:solidFill>
                          <a:schemeClr val="tx1"/>
                        </a:solidFill>
                        <a:effectLst/>
                        <a:latin typeface="Roboto Bold"/>
                        <a:ea typeface="+mn-ea"/>
                        <a:cs typeface="Arial" panose="020B0604020202020204" pitchFamily="34" charset="0"/>
                        <a:sym typeface="Palatino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l-PL" sz="1100" b="0" i="0" u="none" strike="noStrike" dirty="0">
                        <a:solidFill>
                          <a:schemeClr val="tx1"/>
                        </a:solidFill>
                        <a:effectLst/>
                        <a:latin typeface="Roboto Bold"/>
                        <a:ea typeface="+mn-ea"/>
                        <a:cs typeface="Arial" panose="020B0604020202020204" pitchFamily="34" charset="0"/>
                        <a:sym typeface="Palatino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6400">
                <a:tc>
                  <a:txBody>
                    <a:bodyPr/>
                    <a:lstStyle/>
                    <a:p>
                      <a:pPr marL="0" marR="0" indent="0" algn="l" defTabSz="5842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Roboto Bold"/>
                          <a:ea typeface="+mn-ea"/>
                          <a:cs typeface="Arial" panose="020B0604020202020204" pitchFamily="34" charset="0"/>
                          <a:sym typeface="Palatino"/>
                        </a:rPr>
                        <a:t>Mobilna regionalna scena talentów i tradycji – Budżet Obywatelski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5842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Roboto Bold"/>
                          <a:ea typeface="+mn-ea"/>
                          <a:cs typeface="Arial" panose="020B0604020202020204" pitchFamily="34" charset="0"/>
                          <a:sym typeface="Palatino"/>
                        </a:rPr>
                        <a:t>100 000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Roboto Bold"/>
                          <a:ea typeface="+mn-ea"/>
                          <a:cs typeface="Arial" panose="020B0604020202020204" pitchFamily="34" charset="0"/>
                          <a:sym typeface="Palatino"/>
                        </a:rPr>
                        <a:t>Zadanie realizowane przez Małopolski Instytut Kultury w Krakowie, dotyczy zakupu mobilnej sceny plenerowej wraz z nagłośnieniem i oświetleniem scenicznym. Zakup ten umożliwi realizacje imprez kulturalnych w Jaworniku i w miarę możliwości w różnych miejscowościach powiatu myślenickiego. Scena będzie wykorzystywana przez szkołę podstawową, przedszkole, OSP Jawornik, LKS Jawor, Stowarzyszenie Na Rzecz Rozwoju Jawornika, stowarzyszenie Aktywnych Kobiet „Róża”.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640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Roboto Bold"/>
                          <a:ea typeface="+mn-ea"/>
                          <a:cs typeface="Arial" panose="020B0604020202020204" pitchFamily="34" charset="0"/>
                          <a:sym typeface="Palatino"/>
                        </a:rPr>
                        <a:t>Nasza Ostoja – Górale od Łącka i Kamienicy – Budżet Obywatelski </a:t>
                      </a:r>
                      <a:endParaRPr lang="pl-PL" sz="1100" b="0" i="0" u="none" strike="noStrike" dirty="0">
                        <a:solidFill>
                          <a:schemeClr val="tx1"/>
                        </a:solidFill>
                        <a:effectLst/>
                        <a:latin typeface="Roboto Bold"/>
                        <a:ea typeface="+mn-ea"/>
                        <a:cs typeface="Arial" panose="020B0604020202020204" pitchFamily="34" charset="0"/>
                        <a:sym typeface="Palatino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Roboto Bold"/>
                          <a:ea typeface="+mn-ea"/>
                          <a:cs typeface="Arial" panose="020B0604020202020204" pitchFamily="34" charset="0"/>
                          <a:sym typeface="Palatino"/>
                        </a:rPr>
                        <a:t>400 000</a:t>
                      </a:r>
                      <a:endParaRPr lang="pl-PL" sz="1100" b="0" i="0" u="none" strike="noStrike" dirty="0">
                        <a:solidFill>
                          <a:schemeClr val="tx1"/>
                        </a:solidFill>
                        <a:effectLst/>
                        <a:latin typeface="Roboto Bold"/>
                        <a:ea typeface="+mn-ea"/>
                        <a:cs typeface="Arial" panose="020B0604020202020204" pitchFamily="34" charset="0"/>
                        <a:sym typeface="Palatino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Roboto Bold"/>
                          <a:ea typeface="+mn-ea"/>
                          <a:cs typeface="Arial" panose="020B0604020202020204" pitchFamily="34" charset="0"/>
                          <a:sym typeface="Palatino"/>
                        </a:rPr>
                        <a:t>Głównym celem projektu realizowanego przez Małopolskie Centrum Kultury SOKÓŁ </a:t>
                      </a:r>
                      <a:br>
                        <a:rPr lang="pl-PL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Roboto Bold"/>
                          <a:ea typeface="+mn-ea"/>
                          <a:cs typeface="Arial" panose="020B0604020202020204" pitchFamily="34" charset="0"/>
                          <a:sym typeface="Palatino"/>
                        </a:rPr>
                      </a:br>
                      <a:r>
                        <a:rPr lang="pl-PL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Roboto Bold"/>
                          <a:ea typeface="+mn-ea"/>
                          <a:cs typeface="Arial" panose="020B0604020202020204" pitchFamily="34" charset="0"/>
                          <a:sym typeface="Palatino"/>
                        </a:rPr>
                        <a:t>w Nowym Sączu  jest organizacja dla dzieci i młodzieży z zespołów </a:t>
                      </a:r>
                      <a:r>
                        <a:rPr lang="pl-PL" sz="11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Roboto Bold"/>
                          <a:ea typeface="+mn-ea"/>
                          <a:cs typeface="Arial" panose="020B0604020202020204" pitchFamily="34" charset="0"/>
                          <a:sym typeface="Palatino"/>
                        </a:rPr>
                        <a:t>Kiyrpecki</a:t>
                      </a:r>
                      <a:r>
                        <a:rPr lang="pl-PL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Roboto Bold"/>
                          <a:ea typeface="+mn-ea"/>
                          <a:cs typeface="Arial" panose="020B0604020202020204" pitchFamily="34" charset="0"/>
                          <a:sym typeface="Palatino"/>
                        </a:rPr>
                        <a:t> i </a:t>
                      </a:r>
                      <a:r>
                        <a:rPr lang="pl-PL" sz="11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Roboto Bold"/>
                          <a:ea typeface="+mn-ea"/>
                          <a:cs typeface="Arial" panose="020B0604020202020204" pitchFamily="34" charset="0"/>
                          <a:sym typeface="Palatino"/>
                        </a:rPr>
                        <a:t>Zasadnioki</a:t>
                      </a:r>
                      <a:r>
                        <a:rPr lang="pl-PL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Roboto Bold"/>
                          <a:ea typeface="+mn-ea"/>
                          <a:cs typeface="Arial" panose="020B0604020202020204" pitchFamily="34" charset="0"/>
                          <a:sym typeface="Palatino"/>
                        </a:rPr>
                        <a:t> warsztatów z zakresu dziedzictwa kulturowego swoich przodków. Zdobyta wiedza i umiejętności z zakresu tańca, śpiewu, muzyki, stroju, gwary, zwyczajów i obrzędów pozwolą im przeprowadzić zajęcia z edukacji regionalnej w szkołach i przedszkolach, które wpłyną na zwiększenie zainteresowania i chęć poszerzenia wiedzy odnośnie swojego regionu przez dzieci i młodzież ze szkół i przedszkoli z Gminy Łącko i Kamienica</a:t>
                      </a:r>
                      <a:endParaRPr lang="pl-PL" sz="1100" b="0" i="0" u="none" strike="noStrike" dirty="0">
                        <a:solidFill>
                          <a:schemeClr val="tx1"/>
                        </a:solidFill>
                        <a:effectLst/>
                        <a:latin typeface="Roboto Bold"/>
                        <a:ea typeface="+mn-ea"/>
                        <a:cs typeface="Arial" panose="020B0604020202020204" pitchFamily="34" charset="0"/>
                        <a:sym typeface="Palatino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639493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hape 100"/>
          <p:cNvSpPr>
            <a:spLocks noGrp="1"/>
          </p:cNvSpPr>
          <p:nvPr>
            <p:ph type="title"/>
          </p:nvPr>
        </p:nvSpPr>
        <p:spPr>
          <a:xfrm>
            <a:off x="161925" y="103188"/>
            <a:ext cx="11988800" cy="1219200"/>
          </a:xfrm>
        </p:spPr>
        <p:txBody>
          <a:bodyPr/>
          <a:lstStyle/>
          <a:p>
            <a:pPr defTabSz="460375" eaLnBrk="1" hangingPunct="1">
              <a:spcBef>
                <a:spcPts val="100"/>
              </a:spcBef>
            </a:pPr>
            <a:r>
              <a:rPr lang="pl-PL" altLang="pl-PL" sz="3200" b="1" smtClean="0">
                <a:solidFill>
                  <a:srgbClr val="8CC63E"/>
                </a:solidFill>
              </a:rPr>
              <a:t>Budżet 2019 – założenia konstrukcyjne</a:t>
            </a:r>
          </a:p>
        </p:txBody>
      </p:sp>
      <p:sp>
        <p:nvSpPr>
          <p:cNvPr id="101" name="Shape 101"/>
          <p:cNvSpPr>
            <a:spLocks noGrp="1"/>
          </p:cNvSpPr>
          <p:nvPr>
            <p:ph type="body" idx="1"/>
          </p:nvPr>
        </p:nvSpPr>
        <p:spPr>
          <a:xfrm>
            <a:off x="415925" y="1852613"/>
            <a:ext cx="11988800" cy="6096000"/>
          </a:xfrm>
        </p:spPr>
        <p:txBody>
          <a:bodyPr>
            <a:normAutofit lnSpcReduction="10000"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SzTx/>
              <a:buNone/>
            </a:lvl1pPr>
          </a:lstStyle>
          <a:p>
            <a:pPr marL="457200" indent="-4572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r>
              <a:rPr lang="pl-PL" sz="2800" dirty="0">
                <a:solidFill>
                  <a:srgbClr val="000000"/>
                </a:solidFill>
              </a:rPr>
              <a:t>Założenia makroekonomiczne</a:t>
            </a:r>
            <a:r>
              <a:rPr lang="pl-PL" sz="2800" dirty="0" smtClean="0">
                <a:solidFill>
                  <a:srgbClr val="000000"/>
                </a:solidFill>
              </a:rPr>
              <a:t>:</a:t>
            </a:r>
            <a:endParaRPr lang="pl-PL" sz="2800" dirty="0">
              <a:solidFill>
                <a:srgbClr val="000000"/>
              </a:solidFill>
            </a:endParaRPr>
          </a:p>
          <a:p>
            <a:pPr marL="540000" eaLnBrk="1" fontAlgn="auto" hangingPunct="1">
              <a:spcAft>
                <a:spcPts val="0"/>
              </a:spcAft>
              <a:defRPr sz="1800">
                <a:solidFill>
                  <a:srgbClr val="000000"/>
                </a:solidFill>
              </a:defRPr>
            </a:pPr>
            <a:r>
              <a:rPr lang="pl-PL" sz="2800" b="1" dirty="0">
                <a:solidFill>
                  <a:srgbClr val="000000"/>
                </a:solidFill>
              </a:rPr>
              <a:t>przewidywana inflacja </a:t>
            </a:r>
            <a:r>
              <a:rPr lang="pl-PL" sz="2800" dirty="0">
                <a:solidFill>
                  <a:srgbClr val="000000"/>
                </a:solidFill>
              </a:rPr>
              <a:t>			      </a:t>
            </a:r>
            <a:r>
              <a:rPr lang="pl-PL" sz="2800" b="1" dirty="0" smtClean="0">
                <a:solidFill>
                  <a:srgbClr val="416AB3"/>
                </a:solidFill>
              </a:rPr>
              <a:t>2,3%</a:t>
            </a:r>
            <a:endParaRPr lang="pl-PL" sz="2800" b="1" dirty="0">
              <a:solidFill>
                <a:srgbClr val="416AB3"/>
              </a:solidFill>
            </a:endParaRPr>
          </a:p>
          <a:p>
            <a:pPr marL="540000" eaLnBrk="1" fontAlgn="auto" hangingPunct="1">
              <a:spcAft>
                <a:spcPts val="0"/>
              </a:spcAft>
              <a:defRPr sz="1800">
                <a:solidFill>
                  <a:srgbClr val="000000"/>
                </a:solidFill>
              </a:defRPr>
            </a:pPr>
            <a:r>
              <a:rPr lang="pl-PL" sz="2800" b="1" dirty="0">
                <a:solidFill>
                  <a:srgbClr val="000000"/>
                </a:solidFill>
              </a:rPr>
              <a:t>przewidywany wzrost PKB </a:t>
            </a:r>
            <a:r>
              <a:rPr lang="pl-PL" sz="2800" dirty="0">
                <a:solidFill>
                  <a:srgbClr val="000000"/>
                </a:solidFill>
              </a:rPr>
              <a:t>			</a:t>
            </a:r>
            <a:r>
              <a:rPr lang="pl-PL" sz="2800" b="1" dirty="0" smtClean="0">
                <a:solidFill>
                  <a:srgbClr val="416AB3"/>
                </a:solidFill>
              </a:rPr>
              <a:t>3,8%</a:t>
            </a:r>
            <a:endParaRPr lang="pl-PL" sz="2800" b="1" dirty="0">
              <a:solidFill>
                <a:srgbClr val="416AB3"/>
              </a:solidFill>
            </a:endParaRPr>
          </a:p>
          <a:p>
            <a:pPr eaLnBrk="1" fontAlgn="auto" hangingPunct="1">
              <a:spcAft>
                <a:spcPts val="0"/>
              </a:spcAft>
              <a:defRPr sz="1800">
                <a:solidFill>
                  <a:srgbClr val="000000"/>
                </a:solidFill>
              </a:defRPr>
            </a:pPr>
            <a:r>
              <a:rPr lang="pl-PL" sz="2800" dirty="0" smtClean="0">
                <a:solidFill>
                  <a:srgbClr val="000000"/>
                </a:solidFill>
              </a:rPr>
              <a:t> </a:t>
            </a:r>
          </a:p>
          <a:p>
            <a:pPr marL="457200" indent="-4572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r>
              <a:rPr lang="pl-PL" sz="2800" dirty="0" smtClean="0">
                <a:solidFill>
                  <a:srgbClr val="000000"/>
                </a:solidFill>
              </a:rPr>
              <a:t>Budżet realizuje </a:t>
            </a:r>
            <a:r>
              <a:rPr lang="pl-PL" sz="2800" b="1" dirty="0" smtClean="0">
                <a:solidFill>
                  <a:srgbClr val="000000"/>
                </a:solidFill>
              </a:rPr>
              <a:t>Strategię Rozwoju Województwa Małopolskiego na lata 2011-2020</a:t>
            </a:r>
          </a:p>
          <a:p>
            <a:pPr eaLnBrk="1" fontAlgn="auto" hangingPunct="1">
              <a:spcAft>
                <a:spcPts val="0"/>
              </a:spcAft>
              <a:defRPr sz="1800">
                <a:solidFill>
                  <a:srgbClr val="000000"/>
                </a:solidFill>
              </a:defRPr>
            </a:pPr>
            <a:endParaRPr lang="pl-PL" sz="2800" dirty="0" smtClean="0">
              <a:solidFill>
                <a:srgbClr val="000000"/>
              </a:solidFill>
            </a:endParaRPr>
          </a:p>
          <a:p>
            <a:pPr marL="457200" indent="-4572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r>
              <a:rPr lang="pl-PL" sz="2800" dirty="0" smtClean="0">
                <a:solidFill>
                  <a:srgbClr val="000000"/>
                </a:solidFill>
              </a:rPr>
              <a:t>Zakłada realizację zadań ujętych w </a:t>
            </a:r>
            <a:r>
              <a:rPr lang="pl-PL" sz="2800" b="1" dirty="0" smtClean="0">
                <a:solidFill>
                  <a:srgbClr val="000000"/>
                </a:solidFill>
              </a:rPr>
              <a:t>Małopolskim Planie Inwestycyjnym i Wieloletniej Prognozie Finansowej Województwa Małopolskiego</a:t>
            </a:r>
          </a:p>
          <a:p>
            <a:pPr eaLnBrk="1" fontAlgn="auto" hangingPunct="1">
              <a:spcAft>
                <a:spcPts val="0"/>
              </a:spcAft>
              <a:defRPr sz="1800">
                <a:solidFill>
                  <a:srgbClr val="000000"/>
                </a:solidFill>
              </a:defRPr>
            </a:pPr>
            <a:endParaRPr lang="pl-PL" sz="2800" dirty="0" smtClean="0">
              <a:solidFill>
                <a:srgbClr val="000000"/>
              </a:solidFill>
            </a:endParaRPr>
          </a:p>
          <a:p>
            <a:pPr marL="457200" indent="-4572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r>
              <a:rPr lang="pl-PL" sz="2800" dirty="0" smtClean="0">
                <a:solidFill>
                  <a:srgbClr val="000000"/>
                </a:solidFill>
              </a:rPr>
              <a:t>Preferuje zadania, które mają możliwość dofinansowania </a:t>
            </a:r>
            <a:r>
              <a:rPr lang="pl-PL" sz="2800" b="1" dirty="0" smtClean="0">
                <a:solidFill>
                  <a:srgbClr val="000000"/>
                </a:solidFill>
              </a:rPr>
              <a:t>ze źródeł zewnętrznych</a:t>
            </a:r>
          </a:p>
          <a:p>
            <a:pPr marL="457200" indent="-4572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endParaRPr lang="pl-PL" sz="2800" dirty="0">
              <a:solidFill>
                <a:srgbClr val="000000"/>
              </a:solidFill>
            </a:endParaRPr>
          </a:p>
          <a:p>
            <a:pPr marL="285750" indent="-28575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endParaRPr sz="2800" dirty="0">
              <a:solidFill>
                <a:srgbClr val="000000"/>
              </a:solidFill>
            </a:endParaRPr>
          </a:p>
        </p:txBody>
      </p:sp>
      <p:pic>
        <p:nvPicPr>
          <p:cNvPr id="19460" name="Picture 5" descr="PieniÄdze, PieniÄdze WieÅ¼a, Monety, Euro, â¬ Mone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3525" y="7150100"/>
            <a:ext cx="3703638" cy="246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903165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 txBox="1"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pl-PL" altLang="pl-PL" sz="3200" b="1" dirty="0" smtClean="0">
                <a:latin typeface="Roboto Bold"/>
                <a:cs typeface="Tahoma" pitchFamily="34" charset="0"/>
              </a:rPr>
              <a:t>Autopoprawka nr 1</a:t>
            </a:r>
          </a:p>
          <a:p>
            <a:pPr eaLnBrk="1" hangingPunct="1">
              <a:defRPr/>
            </a:pPr>
            <a:endParaRPr lang="pl-PL" altLang="pl-PL" sz="2000" b="1" dirty="0" smtClean="0">
              <a:solidFill>
                <a:srgbClr val="3333FF"/>
              </a:solidFill>
              <a:latin typeface="Tahoma" pitchFamily="34" charset="0"/>
              <a:ea typeface="+mn-ea"/>
              <a:cs typeface="Arial" pitchFamily="34" charset="0"/>
            </a:endParaRPr>
          </a:p>
          <a:p>
            <a:pPr eaLnBrk="1" hangingPunct="1">
              <a:defRPr/>
            </a:pPr>
            <a:r>
              <a:rPr lang="pl-PL" altLang="pl-PL" sz="2800" b="1" dirty="0" smtClean="0">
                <a:solidFill>
                  <a:srgbClr val="3333FF"/>
                </a:solidFill>
                <a:latin typeface="Tahoma" pitchFamily="34" charset="0"/>
                <a:ea typeface="+mn-ea"/>
                <a:cs typeface="Arial" pitchFamily="34" charset="0"/>
              </a:rPr>
              <a:t>Źródła </a:t>
            </a:r>
            <a:r>
              <a:rPr lang="pl-PL" altLang="pl-PL" sz="2800" b="1" dirty="0">
                <a:solidFill>
                  <a:srgbClr val="3333FF"/>
                </a:solidFill>
                <a:latin typeface="Tahoma" pitchFamily="34" charset="0"/>
                <a:ea typeface="+mn-ea"/>
                <a:cs typeface="Arial" pitchFamily="34" charset="0"/>
              </a:rPr>
              <a:t>finansowania wydatków:</a:t>
            </a:r>
          </a:p>
          <a:p>
            <a:pPr>
              <a:defRPr/>
            </a:pPr>
            <a:endParaRPr lang="pl-PL" altLang="pl-PL" sz="2800" dirty="0" smtClean="0">
              <a:solidFill>
                <a:srgbClr val="000066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Prostokąt 1"/>
          <p:cNvSpPr>
            <a:spLocks noChangeArrowheads="1"/>
          </p:cNvSpPr>
          <p:nvPr/>
        </p:nvSpPr>
        <p:spPr bwMode="auto">
          <a:xfrm>
            <a:off x="1692553" y="1717698"/>
            <a:ext cx="9443811" cy="6678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endParaRPr lang="pl-PL" altLang="pl-PL" sz="2000" b="1" dirty="0">
              <a:latin typeface="Tahoma" pitchFamily="34" charset="0"/>
              <a:cs typeface="Arial" pitchFamily="34" charset="0"/>
            </a:endParaRPr>
          </a:p>
          <a:p>
            <a:pPr algn="l">
              <a:buFontTx/>
              <a:buChar char="•"/>
              <a:defRPr/>
            </a:pPr>
            <a:r>
              <a:rPr lang="pl-PL" altLang="pl-PL" b="1" dirty="0">
                <a:latin typeface="Tahoma" pitchFamily="34" charset="0"/>
                <a:cs typeface="Tahoma" pitchFamily="34" charset="0"/>
              </a:rPr>
              <a:t> </a:t>
            </a:r>
            <a:r>
              <a:rPr lang="pl-PL" altLang="pl-PL" b="1" dirty="0">
                <a:latin typeface="Roboto Bold"/>
                <a:ea typeface="+mj-ea"/>
                <a:cs typeface="Tahoma" pitchFamily="34" charset="0"/>
              </a:rPr>
              <a:t>kredyt pomostowy na prefinansowanie projektów </a:t>
            </a:r>
            <a:r>
              <a:rPr lang="pl-PL" altLang="pl-PL" b="1" dirty="0" smtClean="0">
                <a:latin typeface="Roboto Bold"/>
                <a:ea typeface="+mj-ea"/>
                <a:cs typeface="Tahoma" pitchFamily="34" charset="0"/>
              </a:rPr>
              <a:t> współfinansowanych </a:t>
            </a:r>
            <a:r>
              <a:rPr lang="pl-PL" altLang="pl-PL" b="1" dirty="0">
                <a:latin typeface="Roboto Bold"/>
                <a:ea typeface="+mj-ea"/>
                <a:cs typeface="Tahoma" pitchFamily="34" charset="0"/>
              </a:rPr>
              <a:t>środkami pochodzącymi z budżetu </a:t>
            </a:r>
            <a:r>
              <a:rPr lang="pl-PL" altLang="pl-PL" b="1" dirty="0" smtClean="0">
                <a:latin typeface="Roboto Bold"/>
                <a:ea typeface="+mj-ea"/>
                <a:cs typeface="Tahoma" pitchFamily="34" charset="0"/>
              </a:rPr>
              <a:t>UE  </a:t>
            </a:r>
            <a:br>
              <a:rPr lang="pl-PL" altLang="pl-PL" b="1" dirty="0" smtClean="0">
                <a:latin typeface="Roboto Bold"/>
                <a:ea typeface="+mj-ea"/>
                <a:cs typeface="Tahoma" pitchFamily="34" charset="0"/>
              </a:rPr>
            </a:br>
            <a:r>
              <a:rPr lang="pl-PL" altLang="pl-PL" b="1" dirty="0" smtClean="0">
                <a:latin typeface="Roboto Bold"/>
                <a:ea typeface="+mj-ea"/>
                <a:cs typeface="Tahoma" pitchFamily="34" charset="0"/>
              </a:rPr>
              <a:t>                                                                                              78 199 zł</a:t>
            </a:r>
            <a:endParaRPr lang="pl-PL" altLang="pl-PL" b="1" dirty="0">
              <a:latin typeface="Roboto Bold"/>
              <a:ea typeface="+mj-ea"/>
              <a:cs typeface="Tahoma" pitchFamily="34" charset="0"/>
            </a:endParaRPr>
          </a:p>
          <a:p>
            <a:pPr>
              <a:buFontTx/>
              <a:buChar char="•"/>
              <a:defRPr/>
            </a:pPr>
            <a:endParaRPr lang="pl-PL" altLang="pl-PL" b="1" dirty="0" smtClean="0">
              <a:latin typeface="Roboto Bold"/>
              <a:ea typeface="+mj-ea"/>
              <a:cs typeface="Tahoma" pitchFamily="34" charset="0"/>
            </a:endParaRPr>
          </a:p>
          <a:p>
            <a:pPr>
              <a:buFontTx/>
              <a:buChar char="•"/>
              <a:defRPr/>
            </a:pPr>
            <a:endParaRPr lang="pl-PL" altLang="pl-PL" b="1" dirty="0" smtClean="0">
              <a:latin typeface="Roboto Bold"/>
              <a:ea typeface="+mj-ea"/>
              <a:cs typeface="Tahoma" pitchFamily="34" charset="0"/>
            </a:endParaRPr>
          </a:p>
          <a:p>
            <a:pPr algn="l">
              <a:buFontTx/>
              <a:buChar char="•"/>
              <a:defRPr/>
            </a:pPr>
            <a:r>
              <a:rPr lang="pl-PL" altLang="pl-PL" b="1" dirty="0" smtClean="0">
                <a:latin typeface="Roboto Bold"/>
                <a:ea typeface="+mj-ea"/>
                <a:cs typeface="Tahoma" pitchFamily="34" charset="0"/>
              </a:rPr>
              <a:t> środki z </a:t>
            </a:r>
            <a:r>
              <a:rPr lang="pl-PL" altLang="pl-PL" b="1" dirty="0" err="1" smtClean="0">
                <a:latin typeface="Roboto Bold"/>
                <a:ea typeface="+mj-ea"/>
                <a:cs typeface="Tahoma" pitchFamily="34" charset="0"/>
              </a:rPr>
              <a:t>GDDKiA</a:t>
            </a:r>
            <a:r>
              <a:rPr lang="pl-PL" altLang="pl-PL" b="1" dirty="0" smtClean="0">
                <a:latin typeface="Roboto Bold"/>
                <a:ea typeface="+mj-ea"/>
                <a:cs typeface="Tahoma" pitchFamily="34" charset="0"/>
              </a:rPr>
              <a:t>                                                        11 768 033 zł</a:t>
            </a:r>
          </a:p>
          <a:p>
            <a:pPr>
              <a:buFontTx/>
              <a:buChar char="•"/>
              <a:defRPr/>
            </a:pPr>
            <a:endParaRPr lang="pl-PL" altLang="pl-PL" b="1" dirty="0" smtClean="0">
              <a:latin typeface="Roboto Bold"/>
              <a:ea typeface="+mj-ea"/>
              <a:cs typeface="Tahoma" pitchFamily="34" charset="0"/>
            </a:endParaRPr>
          </a:p>
          <a:p>
            <a:pPr>
              <a:buFontTx/>
              <a:buChar char="•"/>
              <a:defRPr/>
            </a:pPr>
            <a:endParaRPr lang="pl-PL" altLang="pl-PL" b="1" dirty="0" smtClean="0">
              <a:latin typeface="Roboto Bold"/>
              <a:ea typeface="+mj-ea"/>
              <a:cs typeface="Tahoma" pitchFamily="34" charset="0"/>
            </a:endParaRPr>
          </a:p>
          <a:p>
            <a:pPr algn="l">
              <a:buFontTx/>
              <a:buChar char="•"/>
              <a:defRPr/>
            </a:pPr>
            <a:r>
              <a:rPr lang="pl-PL" altLang="pl-PL" b="1" dirty="0" smtClean="0">
                <a:latin typeface="Roboto Bold"/>
                <a:ea typeface="+mj-ea"/>
                <a:cs typeface="Tahoma" pitchFamily="34" charset="0"/>
              </a:rPr>
              <a:t>dotacje </a:t>
            </a:r>
            <a:r>
              <a:rPr lang="pl-PL" altLang="pl-PL" b="1" dirty="0">
                <a:latin typeface="Roboto Bold"/>
                <a:ea typeface="+mj-ea"/>
                <a:cs typeface="Tahoma" pitchFamily="34" charset="0"/>
              </a:rPr>
              <a:t>i środki na projekty współfinansowane ze środków </a:t>
            </a:r>
            <a:r>
              <a:rPr lang="pl-PL" altLang="pl-PL" b="1" dirty="0" smtClean="0">
                <a:latin typeface="Roboto Bold"/>
                <a:ea typeface="+mj-ea"/>
                <a:cs typeface="Tahoma" pitchFamily="34" charset="0"/>
              </a:rPr>
              <a:t>zagranicznych                                                               18 799 739 zł</a:t>
            </a:r>
            <a:endParaRPr lang="pl-PL" altLang="pl-PL" b="1" dirty="0">
              <a:latin typeface="Roboto Bold"/>
              <a:ea typeface="+mj-ea"/>
              <a:cs typeface="Tahoma" pitchFamily="34" charset="0"/>
            </a:endParaRPr>
          </a:p>
          <a:p>
            <a:pPr>
              <a:buFontTx/>
              <a:buChar char="•"/>
              <a:defRPr/>
            </a:pPr>
            <a:endParaRPr lang="pl-PL" altLang="pl-PL" b="1" dirty="0" smtClean="0">
              <a:latin typeface="Roboto Bold"/>
              <a:ea typeface="+mj-ea"/>
              <a:cs typeface="Tahoma" pitchFamily="34" charset="0"/>
            </a:endParaRPr>
          </a:p>
          <a:p>
            <a:pPr>
              <a:buFontTx/>
              <a:buChar char="•"/>
              <a:defRPr/>
            </a:pPr>
            <a:endParaRPr lang="pl-PL" altLang="pl-PL" b="1" dirty="0">
              <a:latin typeface="Roboto Bold"/>
              <a:ea typeface="+mj-ea"/>
              <a:cs typeface="Tahoma" pitchFamily="34" charset="0"/>
            </a:endParaRPr>
          </a:p>
          <a:p>
            <a:pPr algn="l">
              <a:buFontTx/>
              <a:buChar char="•"/>
              <a:defRPr/>
            </a:pPr>
            <a:r>
              <a:rPr lang="pl-PL" altLang="pl-PL" b="1" dirty="0" smtClean="0">
                <a:latin typeface="Roboto Bold"/>
                <a:ea typeface="+mj-ea"/>
                <a:cs typeface="Tahoma" pitchFamily="34" charset="0"/>
              </a:rPr>
              <a:t>dotacje </a:t>
            </a:r>
            <a:r>
              <a:rPr lang="pl-PL" altLang="pl-PL" b="1" dirty="0">
                <a:latin typeface="Roboto Bold"/>
                <a:ea typeface="+mj-ea"/>
                <a:cs typeface="Tahoma" pitchFamily="34" charset="0"/>
              </a:rPr>
              <a:t>od innych j.s.t</a:t>
            </a:r>
            <a:r>
              <a:rPr lang="pl-PL" altLang="pl-PL" b="1" dirty="0" smtClean="0">
                <a:latin typeface="Roboto Bold"/>
                <a:ea typeface="+mj-ea"/>
                <a:cs typeface="Tahoma" pitchFamily="34" charset="0"/>
              </a:rPr>
              <a:t>.                                                    </a:t>
            </a:r>
            <a:r>
              <a:rPr lang="pl-PL" altLang="pl-PL" b="1" dirty="0" smtClean="0">
                <a:solidFill>
                  <a:schemeClr val="tx1"/>
                </a:solidFill>
                <a:latin typeface="Roboto Bold"/>
                <a:ea typeface="+mj-ea"/>
                <a:cs typeface="Tahoma" pitchFamily="34" charset="0"/>
              </a:rPr>
              <a:t>572 753 </a:t>
            </a:r>
            <a:r>
              <a:rPr lang="pl-PL" altLang="pl-PL" b="1" dirty="0" smtClean="0">
                <a:solidFill>
                  <a:schemeClr val="tx1"/>
                </a:solidFill>
                <a:latin typeface="Roboto Bold"/>
                <a:ea typeface="+mj-ea"/>
                <a:cs typeface="Tahoma" pitchFamily="34" charset="0"/>
              </a:rPr>
              <a:t>zł</a:t>
            </a:r>
          </a:p>
          <a:p>
            <a:pPr algn="l">
              <a:defRPr/>
            </a:pPr>
            <a:endParaRPr lang="pl-PL" altLang="pl-PL" b="1" dirty="0" smtClean="0">
              <a:solidFill>
                <a:schemeClr val="tx1"/>
              </a:solidFill>
              <a:latin typeface="Roboto Bold"/>
              <a:ea typeface="+mj-ea"/>
              <a:cs typeface="Tahoma" pitchFamily="34" charset="0"/>
            </a:endParaRPr>
          </a:p>
          <a:p>
            <a:pPr lvl="0" algn="l">
              <a:buFontTx/>
              <a:buChar char="•"/>
              <a:defRPr/>
            </a:pPr>
            <a:r>
              <a:rPr lang="pl-PL" b="1" dirty="0">
                <a:latin typeface="Roboto Bold"/>
                <a:ea typeface="+mj-ea"/>
                <a:cs typeface="Tahoma" pitchFamily="34" charset="0"/>
              </a:rPr>
              <a:t>wolne środki  jako nadwyżka środków pieniężnych na rachunku bieżącym budżetu wynikających z rozliczeń kredytów i pożyczek z lat ubiegłych                                             1 104 440 zł </a:t>
            </a:r>
          </a:p>
        </p:txBody>
      </p:sp>
    </p:spTree>
    <p:extLst>
      <p:ext uri="{BB962C8B-B14F-4D97-AF65-F5344CB8AC3E}">
        <p14:creationId xmlns:p14="http://schemas.microsoft.com/office/powerpoint/2010/main" val="194488077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/>
          </p:cNvSpPr>
          <p:nvPr>
            <p:ph type="title"/>
          </p:nvPr>
        </p:nvSpPr>
        <p:spPr>
          <a:xfrm>
            <a:off x="508000" y="800100"/>
            <a:ext cx="11988800" cy="1219200"/>
          </a:xfrm>
          <a:prstGeom prst="rect">
            <a:avLst/>
          </a:prstGeom>
        </p:spPr>
        <p:txBody>
          <a:bodyPr>
            <a:noAutofit/>
          </a:bodyPr>
          <a:lstStyle>
            <a:lvl1pPr defTabSz="461518">
              <a:spcBef>
                <a:spcPts val="100"/>
              </a:spcBef>
              <a:defRPr sz="3792"/>
            </a:lvl1pPr>
          </a:lstStyle>
          <a:p>
            <a:pPr lvl="0" algn="ctr">
              <a:defRPr sz="1800" b="0">
                <a:solidFill>
                  <a:srgbClr val="000000"/>
                </a:solidFill>
              </a:defRPr>
            </a:pPr>
            <a:r>
              <a:rPr lang="pl-PL" altLang="pl-PL" sz="3200" b="1" dirty="0">
                <a:solidFill>
                  <a:schemeClr val="tx1"/>
                </a:solidFill>
                <a:cs typeface="Tahoma" panose="020B0604030504040204" pitchFamily="34" charset="0"/>
              </a:rPr>
              <a:t>Autopoprawka nr 2 </a:t>
            </a:r>
            <a:br>
              <a:rPr lang="pl-PL" altLang="pl-PL" sz="3200" b="1" dirty="0">
                <a:solidFill>
                  <a:schemeClr val="tx1"/>
                </a:solidFill>
                <a:cs typeface="Tahoma" panose="020B0604030504040204" pitchFamily="34" charset="0"/>
              </a:rPr>
            </a:br>
            <a:r>
              <a:rPr lang="pl-PL" altLang="pl-PL" sz="3200" b="1" dirty="0">
                <a:solidFill>
                  <a:schemeClr val="tx1"/>
                </a:solidFill>
                <a:cs typeface="Tahoma" panose="020B0604030504040204" pitchFamily="34" charset="0"/>
              </a:rPr>
              <a:t>zmiany związane z </a:t>
            </a:r>
            <a:r>
              <a:rPr lang="pl-PL" altLang="pl-PL" sz="3200" b="1" dirty="0" smtClean="0">
                <a:solidFill>
                  <a:schemeClr val="tx1"/>
                </a:solidFill>
                <a:cs typeface="Tahoma" panose="020B0604030504040204" pitchFamily="34" charset="0"/>
              </a:rPr>
              <a:t>wnioskami </a:t>
            </a:r>
            <a:r>
              <a:rPr lang="pl-PL" altLang="pl-PL" sz="3200" b="1" dirty="0">
                <a:solidFill>
                  <a:schemeClr val="tx1"/>
                </a:solidFill>
                <a:cs typeface="Tahoma" panose="020B0604030504040204" pitchFamily="34" charset="0"/>
              </a:rPr>
              <a:t>zgłoszonymi przez Radnych </a:t>
            </a:r>
            <a:r>
              <a:rPr lang="pl-PL" altLang="pl-PL" sz="3200" b="1" dirty="0" smtClean="0">
                <a:solidFill>
                  <a:schemeClr val="tx1"/>
                </a:solidFill>
                <a:cs typeface="Tahoma" panose="020B0604030504040204" pitchFamily="34" charset="0"/>
              </a:rPr>
              <a:t/>
            </a:r>
            <a:br>
              <a:rPr lang="pl-PL" altLang="pl-PL" sz="3200" b="1" dirty="0" smtClean="0">
                <a:solidFill>
                  <a:schemeClr val="tx1"/>
                </a:solidFill>
                <a:cs typeface="Tahoma" panose="020B0604030504040204" pitchFamily="34" charset="0"/>
              </a:rPr>
            </a:br>
            <a:r>
              <a:rPr lang="pl-PL" altLang="pl-PL" sz="3200" b="1" dirty="0" smtClean="0">
                <a:solidFill>
                  <a:schemeClr val="tx1"/>
                </a:solidFill>
                <a:cs typeface="Tahoma" panose="020B0604030504040204" pitchFamily="34" charset="0"/>
              </a:rPr>
              <a:t>i </a:t>
            </a:r>
            <a:r>
              <a:rPr lang="pl-PL" altLang="pl-PL" sz="3200" b="1" dirty="0">
                <a:solidFill>
                  <a:schemeClr val="tx1"/>
                </a:solidFill>
                <a:cs typeface="Tahoma" panose="020B0604030504040204" pitchFamily="34" charset="0"/>
              </a:rPr>
              <a:t>Kluby Radnych </a:t>
            </a:r>
            <a:r>
              <a:rPr lang="pl-PL" altLang="pl-PL" sz="3200" b="1" dirty="0" smtClean="0">
                <a:solidFill>
                  <a:schemeClr val="tx1"/>
                </a:solidFill>
                <a:cs typeface="Tahoma" panose="020B0604030504040204" pitchFamily="34" charset="0"/>
              </a:rPr>
              <a:t>SWM</a:t>
            </a:r>
            <a:r>
              <a:rPr lang="pl-PL" altLang="pl-PL" sz="3200" b="1" dirty="0">
                <a:solidFill>
                  <a:schemeClr val="tx1"/>
                </a:solidFill>
                <a:cs typeface="Tahoma" panose="020B0604030504040204" pitchFamily="34" charset="0"/>
              </a:rPr>
              <a:t/>
            </a:r>
            <a:br>
              <a:rPr lang="pl-PL" altLang="pl-PL" sz="3200" b="1" dirty="0">
                <a:solidFill>
                  <a:schemeClr val="tx1"/>
                </a:solidFill>
                <a:cs typeface="Tahoma" panose="020B0604030504040204" pitchFamily="34" charset="0"/>
              </a:rPr>
            </a:br>
            <a:r>
              <a:rPr lang="pl-PL" altLang="pl-PL" sz="2400" b="1" dirty="0">
                <a:solidFill>
                  <a:srgbClr val="3333FF"/>
                </a:solidFill>
                <a:latin typeface="Tahoma" panose="020B0604030504040204" pitchFamily="34" charset="0"/>
              </a:rPr>
              <a:t>Zwiększenie wydatków budżetu w działach:</a:t>
            </a:r>
            <a:endParaRPr sz="2400" b="1" dirty="0">
              <a:solidFill>
                <a:srgbClr val="414241"/>
              </a:solidFill>
            </a:endParaRPr>
          </a:p>
        </p:txBody>
      </p:sp>
      <p:sp>
        <p:nvSpPr>
          <p:cNvPr id="101" name="Shape 10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SzTx/>
              <a:buNone/>
            </a:lvl1pPr>
          </a:lstStyle>
          <a:p>
            <a:pPr marL="457200" lvl="0" indent="-457200"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endParaRPr lang="pl-PL" sz="2800" dirty="0"/>
          </a:p>
          <a:p>
            <a:pPr marL="285750" lvl="0" indent="-285750"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endParaRPr sz="2800" dirty="0">
              <a:solidFill>
                <a:srgbClr val="414141"/>
              </a:solidFill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2047124"/>
              </p:ext>
            </p:extLst>
          </p:nvPr>
        </p:nvGraphicFramePr>
        <p:xfrm>
          <a:off x="844789" y="2628896"/>
          <a:ext cx="10810754" cy="517044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777924"/>
                <a:gridCol w="1122744"/>
                <a:gridCol w="6910086"/>
              </a:tblGrid>
              <a:tr h="733448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u="none" strike="noStrike" dirty="0">
                          <a:solidFill>
                            <a:schemeClr val="tx1"/>
                          </a:solidFill>
                          <a:effectLst/>
                          <a:latin typeface="Roboto Bold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Nazwa zadania</a:t>
                      </a:r>
                      <a:endParaRPr lang="pl-PL" sz="1200" b="1" i="0" u="none" strike="noStrike" dirty="0">
                        <a:solidFill>
                          <a:schemeClr val="tx1"/>
                        </a:solidFill>
                        <a:effectLst/>
                        <a:latin typeface="Roboto Bold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133" marR="7133" marT="7133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u="none" strike="noStrike" dirty="0">
                          <a:solidFill>
                            <a:schemeClr val="tx1"/>
                          </a:solidFill>
                          <a:effectLst/>
                          <a:latin typeface="Roboto Bold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Kwota                       w zł</a:t>
                      </a:r>
                      <a:endParaRPr lang="pl-PL" sz="1200" b="1" i="0" u="none" strike="noStrike" dirty="0">
                        <a:solidFill>
                          <a:schemeClr val="tx1"/>
                        </a:solidFill>
                        <a:effectLst/>
                        <a:latin typeface="Roboto Bold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133" marR="7133" marT="7133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u="none" strike="noStrike" dirty="0">
                          <a:solidFill>
                            <a:schemeClr val="tx1"/>
                          </a:solidFill>
                          <a:effectLst/>
                          <a:latin typeface="Roboto Bold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Uzasadnienie</a:t>
                      </a:r>
                      <a:endParaRPr lang="pl-PL" sz="1200" b="1" i="0" u="none" strike="noStrike" dirty="0">
                        <a:solidFill>
                          <a:schemeClr val="tx1"/>
                        </a:solidFill>
                        <a:effectLst/>
                        <a:latin typeface="Roboto Bold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133" marR="7133" marT="7133" marB="0" anchor="ctr">
                    <a:solidFill>
                      <a:srgbClr val="00B0F0"/>
                    </a:solidFill>
                  </a:tcPr>
                </a:tc>
              </a:tr>
              <a:tr h="552052">
                <a:tc gridSpan="3">
                  <a:txBody>
                    <a:bodyPr/>
                    <a:lstStyle/>
                    <a:p>
                      <a:pPr algn="ctr" fontAlgn="t"/>
                      <a:r>
                        <a:rPr lang="pl-PL" sz="1200" b="1" u="none" strike="noStrike" dirty="0">
                          <a:solidFill>
                            <a:schemeClr val="tx1"/>
                          </a:solidFill>
                          <a:effectLst/>
                          <a:latin typeface="Roboto Bold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Rolnictwo i łowiectwo na </a:t>
                      </a:r>
                      <a:r>
                        <a:rPr lang="pl-PL" sz="12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Roboto Bold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zadania:</a:t>
                      </a:r>
                      <a:endParaRPr lang="pl-PL" sz="1200" b="1" i="0" u="none" strike="noStrike" dirty="0">
                        <a:solidFill>
                          <a:schemeClr val="tx1"/>
                        </a:solidFill>
                        <a:effectLst/>
                        <a:latin typeface="Roboto Bold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133" marR="7133" marT="7133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1015393">
                <a:tc>
                  <a:txBody>
                    <a:bodyPr/>
                    <a:lstStyle/>
                    <a:p>
                      <a:pPr algn="l" fontAlgn="t"/>
                      <a:r>
                        <a:rPr lang="pl-P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Bold"/>
                        </a:rPr>
                        <a:t>Rozwój wsi i rolnictwa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Bold"/>
                        </a:rPr>
                        <a:t>50 000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Bold"/>
                        </a:rPr>
                        <a:t>Środki na dofinansowanie wydarzenia pn. </a:t>
                      </a:r>
                      <a:r>
                        <a:rPr lang="pl-PL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Roboto Bold"/>
                        </a:rPr>
                        <a:t>„Święto Karpia”, </a:t>
                      </a:r>
                      <a:r>
                        <a:rPr lang="pl-P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Bold"/>
                        </a:rPr>
                        <a:t>mającego na celu integrację mieszkańców Małopolski i turystów oraz promocję produktu tradycyjnego, jakim jest karp </a:t>
                      </a:r>
                      <a:r>
                        <a:rPr lang="pl-PL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Roboto Bold"/>
                        </a:rPr>
                        <a:t>zatorski</a:t>
                      </a:r>
                    </a:p>
                    <a:p>
                      <a:pPr algn="l" fontAlgn="t"/>
                      <a:endParaRPr lang="pl-PL" sz="1100" b="0" i="0" u="none" strike="noStrike" dirty="0" smtClean="0">
                        <a:solidFill>
                          <a:schemeClr val="tx1"/>
                        </a:solidFill>
                        <a:effectLst/>
                        <a:latin typeface="Roboto Bold"/>
                      </a:endParaRPr>
                    </a:p>
                    <a:p>
                      <a:pPr algn="l" fontAlgn="t"/>
                      <a:r>
                        <a:rPr lang="pl-PL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Roboto Bold"/>
                        </a:rPr>
                        <a:t>Poprawka zgłoszona przez: Klub Radnych PiS</a:t>
                      </a:r>
                      <a:endParaRPr lang="pl-PL" sz="1100" b="1" i="0" u="none" strike="noStrike" dirty="0">
                        <a:solidFill>
                          <a:schemeClr val="tx1"/>
                        </a:solidFill>
                        <a:effectLst/>
                        <a:latin typeface="Roboto Bold"/>
                      </a:endParaRPr>
                    </a:p>
                  </a:txBody>
                  <a:tcPr marL="9525" marR="9525" marT="9525" marB="0" anchor="ctr"/>
                </a:tc>
              </a:tr>
              <a:tr h="523954">
                <a:tc gridSpan="3">
                  <a:txBody>
                    <a:bodyPr/>
                    <a:lstStyle/>
                    <a:p>
                      <a:pPr algn="ctr" fontAlgn="t"/>
                      <a:r>
                        <a:rPr lang="pl-PL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Roboto Bold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Transport i łączność na zadania:</a:t>
                      </a:r>
                      <a:endParaRPr lang="pl-PL" sz="1200" b="1" i="0" u="none" strike="noStrike" dirty="0">
                        <a:solidFill>
                          <a:schemeClr val="tx1"/>
                        </a:solidFill>
                        <a:effectLst/>
                        <a:latin typeface="Roboto Bold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133" marR="7133" marT="7133" marB="0" anchor="ctr"/>
                </a:tc>
                <a:tc hMerge="1">
                  <a:txBody>
                    <a:bodyPr/>
                    <a:lstStyle/>
                    <a:p>
                      <a:pPr algn="r" defTabSz="584200" eaLnBrk="1" fontAlgn="t" hangingPunct="1"/>
                      <a:endParaRPr lang="pl-PL" sz="1100" b="0" i="0" u="none" strike="noStrike" dirty="0">
                        <a:solidFill>
                          <a:schemeClr val="tx1"/>
                        </a:solidFill>
                        <a:effectLst/>
                        <a:latin typeface="Roboto Bold"/>
                        <a:ea typeface="+mn-ea"/>
                        <a:cs typeface="+mn-cs"/>
                        <a:sym typeface="Palatino"/>
                      </a:endParaRPr>
                    </a:p>
                  </a:txBody>
                  <a:tcPr marL="7133" marR="7133" marT="7133" marB="0" anchor="ctr"/>
                </a:tc>
                <a:tc hMerge="1">
                  <a:txBody>
                    <a:bodyPr/>
                    <a:lstStyle/>
                    <a:p>
                      <a:pPr algn="l" defTabSz="584200" eaLnBrk="1" fontAlgn="t" hangingPunct="1"/>
                      <a:endParaRPr lang="pl-PL" sz="1200" b="0" i="0" u="none" strike="noStrike" dirty="0">
                        <a:solidFill>
                          <a:schemeClr val="tx1"/>
                        </a:solidFill>
                        <a:effectLst/>
                        <a:latin typeface="Roboto Bold"/>
                        <a:ea typeface="+mn-ea"/>
                        <a:cs typeface="+mn-cs"/>
                        <a:sym typeface="Palatino"/>
                      </a:endParaRPr>
                    </a:p>
                  </a:txBody>
                  <a:tcPr marL="7133" marR="7133" marT="7133" marB="0" anchor="ctr"/>
                </a:tc>
              </a:tr>
              <a:tr h="1337665">
                <a:tc>
                  <a:txBody>
                    <a:bodyPr/>
                    <a:lstStyle/>
                    <a:p>
                      <a:pPr algn="l" fontAlgn="t"/>
                      <a:r>
                        <a:rPr lang="pl-PL" sz="1100" b="0" i="0" u="none" strike="noStrike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Poprawa Bezpieczeństwa Ruchu Drogowego na drogach samorządowych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1100" b="0" i="0" u="none" strike="noStrike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2 000 000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Zadania wynikające z BRD dotyczą bezpiecznego poruszania się po drogach, jak również odpowiednich warunków ruchu drogowego. Na BRD składają się również zagadnienia z zakresu nadzoru nad ruchem drogowym oraz  organizacji ruchu drogowego. Celem programu jest likwidacja miejsc niebezpiecznych na drogach samorządowych, w tym doświetlenie przejść dla pieszych</a:t>
                      </a:r>
                      <a:r>
                        <a:rPr lang="pl-PL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.</a:t>
                      </a:r>
                    </a:p>
                    <a:p>
                      <a:pPr marL="0" marR="0" indent="0" algn="l" defTabSz="58420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100" b="1" i="0" u="none" strike="noStrike" dirty="0" smtClean="0">
                        <a:solidFill>
                          <a:srgbClr val="FF0000"/>
                        </a:solidFill>
                        <a:effectLst/>
                        <a:latin typeface="Roboto Bold"/>
                      </a:endParaRPr>
                    </a:p>
                    <a:p>
                      <a:pPr marL="0" marR="0" indent="0" algn="l" defTabSz="58420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Roboto Bold"/>
                        </a:rPr>
                        <a:t>Poprawka zgłoszona przez: Zarząd Województwa Małopolskiego/Klub Radnych PSL</a:t>
                      </a:r>
                      <a:endParaRPr lang="pl-PL" sz="1100" b="0" i="0" u="none" strike="noStrike" dirty="0" smtClean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7933"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>
                          <a:solidFill>
                            <a:schemeClr val="tx1"/>
                          </a:solidFill>
                          <a:effectLst/>
                          <a:latin typeface="Czcionka tekstu podstawowego"/>
                        </a:rPr>
                        <a:t>Dofinansowanie zadań związanych z organizacją regionalnych kolejowych przewozów pasażerskich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1100" b="0" i="0" u="none" strike="noStrike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3 700 000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zcionka tekstu podstawowego"/>
                        </a:rPr>
                        <a:t>N</a:t>
                      </a:r>
                      <a:r>
                        <a:rPr lang="pl-PL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zcionka tekstu podstawowego"/>
                        </a:rPr>
                        <a:t>a </a:t>
                      </a:r>
                      <a:r>
                        <a:rPr lang="pl-P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zcionka tekstu podstawowego"/>
                        </a:rPr>
                        <a:t>dofinansowanie zadań związanych z organizacją i dotowaniem regionalnych kolejowych przewozów pasażerskich, w tym na uruchomienie linii kolejowej Oświęcim - Czechowice </a:t>
                      </a:r>
                      <a:r>
                        <a:rPr lang="pl-PL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zcionka tekstu podstawowego"/>
                        </a:rPr>
                        <a:t>Dziedzice</a:t>
                      </a:r>
                    </a:p>
                    <a:p>
                      <a:pPr algn="l" fontAlgn="ctr"/>
                      <a:endParaRPr lang="pl-PL" sz="1100" b="0" i="0" u="none" strike="noStrike" dirty="0" smtClean="0">
                        <a:solidFill>
                          <a:schemeClr val="tx1"/>
                        </a:solidFill>
                        <a:effectLst/>
                        <a:latin typeface="Czcionka tekstu podstawowego"/>
                      </a:endParaRPr>
                    </a:p>
                    <a:p>
                      <a:pPr marL="0" marR="0" indent="0" algn="l" defTabSz="5842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Roboto Bold"/>
                        </a:rPr>
                        <a:t>Poprawka zgłoszona przez: Klub Radnych PiS</a:t>
                      </a:r>
                    </a:p>
                    <a:p>
                      <a:pPr algn="l" fontAlgn="ctr"/>
                      <a:endParaRPr lang="pl-PL" sz="1100" b="0" i="0" u="none" strike="noStrike" dirty="0">
                        <a:solidFill>
                          <a:schemeClr val="tx1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826311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/>
          </p:cNvSpPr>
          <p:nvPr>
            <p:ph type="title"/>
          </p:nvPr>
        </p:nvSpPr>
        <p:spPr>
          <a:xfrm>
            <a:off x="508000" y="800100"/>
            <a:ext cx="11988800" cy="1219200"/>
          </a:xfrm>
          <a:prstGeom prst="rect">
            <a:avLst/>
          </a:prstGeom>
        </p:spPr>
        <p:txBody>
          <a:bodyPr>
            <a:noAutofit/>
          </a:bodyPr>
          <a:lstStyle>
            <a:lvl1pPr defTabSz="461518">
              <a:spcBef>
                <a:spcPts val="100"/>
              </a:spcBef>
              <a:defRPr sz="3792"/>
            </a:lvl1pPr>
          </a:lstStyle>
          <a:p>
            <a:pPr lvl="0" algn="ctr">
              <a:defRPr sz="1800" b="0">
                <a:solidFill>
                  <a:srgbClr val="000000"/>
                </a:solidFill>
              </a:defRPr>
            </a:pPr>
            <a:r>
              <a:rPr lang="pl-PL" altLang="pl-PL" sz="3200" b="1" dirty="0">
                <a:solidFill>
                  <a:schemeClr val="tx1"/>
                </a:solidFill>
                <a:cs typeface="Tahoma" panose="020B0604030504040204" pitchFamily="34" charset="0"/>
              </a:rPr>
              <a:t>Autopoprawka nr 2 </a:t>
            </a:r>
            <a:br>
              <a:rPr lang="pl-PL" altLang="pl-PL" sz="3200" b="1" dirty="0">
                <a:solidFill>
                  <a:schemeClr val="tx1"/>
                </a:solidFill>
                <a:cs typeface="Tahoma" panose="020B0604030504040204" pitchFamily="34" charset="0"/>
              </a:rPr>
            </a:br>
            <a:r>
              <a:rPr lang="pl-PL" altLang="pl-PL" sz="3200" b="1" dirty="0">
                <a:solidFill>
                  <a:schemeClr val="tx1"/>
                </a:solidFill>
                <a:cs typeface="Tahoma" panose="020B0604030504040204" pitchFamily="34" charset="0"/>
              </a:rPr>
              <a:t>zmiany związane z wnioskami zgłoszonymi przez </a:t>
            </a:r>
            <a:r>
              <a:rPr lang="pl-PL" altLang="pl-PL" sz="3200" b="1" dirty="0" smtClean="0">
                <a:solidFill>
                  <a:schemeClr val="tx1"/>
                </a:solidFill>
                <a:cs typeface="Tahoma" panose="020B0604030504040204" pitchFamily="34" charset="0"/>
              </a:rPr>
              <a:t>Radnych </a:t>
            </a:r>
            <a:br>
              <a:rPr lang="pl-PL" altLang="pl-PL" sz="3200" b="1" dirty="0" smtClean="0">
                <a:solidFill>
                  <a:schemeClr val="tx1"/>
                </a:solidFill>
                <a:cs typeface="Tahoma" panose="020B0604030504040204" pitchFamily="34" charset="0"/>
              </a:rPr>
            </a:br>
            <a:r>
              <a:rPr lang="pl-PL" altLang="pl-PL" sz="3200" b="1" dirty="0" smtClean="0">
                <a:solidFill>
                  <a:schemeClr val="tx1"/>
                </a:solidFill>
                <a:cs typeface="Tahoma" panose="020B0604030504040204" pitchFamily="34" charset="0"/>
              </a:rPr>
              <a:t>i </a:t>
            </a:r>
            <a:r>
              <a:rPr lang="pl-PL" altLang="pl-PL" sz="3200" b="1" dirty="0">
                <a:solidFill>
                  <a:schemeClr val="tx1"/>
                </a:solidFill>
                <a:cs typeface="Tahoma" panose="020B0604030504040204" pitchFamily="34" charset="0"/>
              </a:rPr>
              <a:t>Kluby Radnych SWM</a:t>
            </a:r>
            <a:br>
              <a:rPr lang="pl-PL" altLang="pl-PL" sz="3200" b="1" dirty="0">
                <a:solidFill>
                  <a:schemeClr val="tx1"/>
                </a:solidFill>
                <a:cs typeface="Tahoma" panose="020B0604030504040204" pitchFamily="34" charset="0"/>
              </a:rPr>
            </a:br>
            <a:r>
              <a:rPr lang="pl-PL" altLang="pl-PL" sz="2400" b="1" dirty="0">
                <a:solidFill>
                  <a:srgbClr val="3333FF"/>
                </a:solidFill>
                <a:latin typeface="Tahoma" panose="020B0604030504040204" pitchFamily="34" charset="0"/>
              </a:rPr>
              <a:t>Zwiększenie wydatków budżetu w działach:</a:t>
            </a:r>
            <a:endParaRPr sz="2400" b="1" dirty="0">
              <a:solidFill>
                <a:srgbClr val="414241"/>
              </a:solidFill>
            </a:endParaRPr>
          </a:p>
        </p:txBody>
      </p:sp>
      <p:sp>
        <p:nvSpPr>
          <p:cNvPr id="101" name="Shape 101"/>
          <p:cNvSpPr>
            <a:spLocks noGrp="1"/>
          </p:cNvSpPr>
          <p:nvPr>
            <p:ph type="body" idx="1"/>
          </p:nvPr>
        </p:nvSpPr>
        <p:spPr>
          <a:xfrm>
            <a:off x="508000" y="2616021"/>
            <a:ext cx="11988800" cy="6096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SzTx/>
              <a:buNone/>
            </a:lvl1pPr>
          </a:lstStyle>
          <a:p>
            <a:pPr marL="457200" lvl="0" indent="-457200"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endParaRPr lang="pl-PL" sz="2800" dirty="0"/>
          </a:p>
          <a:p>
            <a:pPr marL="285750" lvl="0" indent="-285750"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endParaRPr sz="2800" dirty="0">
              <a:solidFill>
                <a:srgbClr val="414141"/>
              </a:solidFill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5942233"/>
              </p:ext>
            </p:extLst>
          </p:nvPr>
        </p:nvGraphicFramePr>
        <p:xfrm>
          <a:off x="893696" y="2628900"/>
          <a:ext cx="10735927" cy="5744769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712389"/>
                <a:gridCol w="1017430"/>
                <a:gridCol w="7006108"/>
              </a:tblGrid>
              <a:tr h="717688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u="none" strike="noStrike" dirty="0">
                          <a:solidFill>
                            <a:schemeClr val="tx1"/>
                          </a:solidFill>
                          <a:effectLst/>
                          <a:latin typeface="Roboto Bold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Nazwa zadania</a:t>
                      </a:r>
                      <a:endParaRPr lang="pl-PL" sz="1200" b="1" i="0" u="none" strike="noStrike" dirty="0">
                        <a:solidFill>
                          <a:schemeClr val="tx1"/>
                        </a:solidFill>
                        <a:effectLst/>
                        <a:latin typeface="Roboto Bold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133" marR="7133" marT="7133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u="none" strike="noStrike" dirty="0">
                          <a:solidFill>
                            <a:schemeClr val="tx1"/>
                          </a:solidFill>
                          <a:effectLst/>
                          <a:latin typeface="Roboto Bold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Kwota                       w zł</a:t>
                      </a:r>
                      <a:endParaRPr lang="pl-PL" sz="1200" b="1" i="0" u="none" strike="noStrike" dirty="0">
                        <a:solidFill>
                          <a:schemeClr val="tx1"/>
                        </a:solidFill>
                        <a:effectLst/>
                        <a:latin typeface="Roboto Bold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133" marR="7133" marT="7133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u="none" strike="noStrike" dirty="0">
                          <a:solidFill>
                            <a:schemeClr val="tx1"/>
                          </a:solidFill>
                          <a:effectLst/>
                          <a:latin typeface="Roboto Bold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Uzasadnienie</a:t>
                      </a:r>
                      <a:endParaRPr lang="pl-PL" sz="1200" b="1" i="0" u="none" strike="noStrike" dirty="0">
                        <a:solidFill>
                          <a:schemeClr val="tx1"/>
                        </a:solidFill>
                        <a:effectLst/>
                        <a:latin typeface="Roboto Bold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133" marR="7133" marT="7133" marB="0" anchor="ctr">
                    <a:solidFill>
                      <a:srgbClr val="00B0F0"/>
                    </a:solidFill>
                  </a:tcPr>
                </a:tc>
              </a:tr>
              <a:tr h="298820">
                <a:tc gridSpan="3">
                  <a:txBody>
                    <a:bodyPr/>
                    <a:lstStyle/>
                    <a:p>
                      <a:pPr algn="ctr" fontAlgn="t"/>
                      <a:r>
                        <a:rPr lang="pl-PL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Roboto Bold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Transport i łączność na zadania:</a:t>
                      </a:r>
                      <a:endParaRPr lang="pl-PL" sz="1200" b="1" i="0" u="none" strike="noStrike" dirty="0">
                        <a:solidFill>
                          <a:schemeClr val="tx1"/>
                        </a:solidFill>
                        <a:effectLst/>
                        <a:latin typeface="Roboto Bold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133" marR="7133" marT="7133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2104428">
                <a:tc>
                  <a:txBody>
                    <a:bodyPr/>
                    <a:lstStyle/>
                    <a:p>
                      <a:pPr algn="l" fontAlgn="t"/>
                      <a:r>
                        <a:rPr lang="pl-PL" sz="1100" i="0" dirty="0" smtClean="0">
                          <a:solidFill>
                            <a:schemeClr val="tx1"/>
                          </a:solidFill>
                          <a:effectLst/>
                          <a:latin typeface="Roboto Bold"/>
                          <a:ea typeface="Times New Roman" panose="02020603050405020304" pitchFamily="18" charset="0"/>
                        </a:rPr>
                        <a:t>Zadania realizowane przy współudziale samorządów lokalnych</a:t>
                      </a:r>
                      <a:endParaRPr lang="pl-PL" sz="1100" b="0" i="0" u="none" strike="noStrike" dirty="0">
                        <a:solidFill>
                          <a:schemeClr val="tx1"/>
                        </a:solidFill>
                        <a:effectLst/>
                        <a:latin typeface="Roboto Bold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133" marR="7133" marT="7133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Roboto Bold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10 000 000</a:t>
                      </a:r>
                      <a:endParaRPr lang="pl-PL" sz="1100" b="0" i="0" u="none" strike="noStrike" dirty="0">
                        <a:solidFill>
                          <a:schemeClr val="tx1"/>
                        </a:solidFill>
                        <a:effectLst/>
                        <a:latin typeface="Roboto Bold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133" marR="7133" marT="7133" marB="0" anchor="ctr"/>
                </a:tc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Vrinda"/>
                        <a:buNone/>
                      </a:pPr>
                      <a:r>
                        <a:rPr lang="pl-PL" sz="1100" i="0" dirty="0" smtClean="0">
                          <a:solidFill>
                            <a:schemeClr val="tx1"/>
                          </a:solidFill>
                          <a:effectLst/>
                          <a:latin typeface="Roboto Bold"/>
                          <a:ea typeface="Times New Roman" panose="02020603050405020304" pitchFamily="18" charset="0"/>
                        </a:rPr>
                        <a:t>Na realizację zadań m.in.: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</a:pPr>
                      <a:r>
                        <a:rPr lang="pl-PL" sz="1100" i="0" dirty="0" smtClean="0">
                          <a:solidFill>
                            <a:schemeClr val="tx1"/>
                          </a:solidFill>
                          <a:effectLst/>
                          <a:latin typeface="Roboto Bold"/>
                          <a:ea typeface="Times New Roman" panose="02020603050405020304" pitchFamily="18" charset="0"/>
                        </a:rPr>
                        <a:t>„Rozbudowa drogi wojewódzkiej nr 980 polegająca na budowie chodnika w m. Rzepiennik Strzyżewski – etap II”,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</a:pPr>
                      <a:r>
                        <a:rPr lang="pl-PL" sz="1100" i="0" dirty="0" smtClean="0">
                          <a:solidFill>
                            <a:schemeClr val="tx1"/>
                          </a:solidFill>
                          <a:effectLst/>
                          <a:latin typeface="Roboto Bold"/>
                          <a:ea typeface="Times New Roman" panose="02020603050405020304" pitchFamily="18" charset="0"/>
                        </a:rPr>
                        <a:t>„Przebudowa układu komunikacyjnego drogi  wojewódzkiej nr 965, w ramach zadania</a:t>
                      </a:r>
                      <a:r>
                        <a:rPr lang="pl-PL" sz="1100" i="0" baseline="0" dirty="0" smtClean="0">
                          <a:solidFill>
                            <a:schemeClr val="tx1"/>
                          </a:solidFill>
                          <a:effectLst/>
                          <a:latin typeface="Roboto Bold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pl-PL" sz="1100" i="0" dirty="0" smtClean="0">
                          <a:solidFill>
                            <a:schemeClr val="tx1"/>
                          </a:solidFill>
                          <a:effectLst/>
                          <a:latin typeface="Roboto Bold"/>
                          <a:ea typeface="Times New Roman" panose="02020603050405020304" pitchFamily="18" charset="0"/>
                        </a:rPr>
                        <a:t>inwestycyjnego pn.: "Rewitalizacja centrum miasta Bochnia ",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</a:pPr>
                      <a:r>
                        <a:rPr lang="pl-PL" sz="1100" i="0" dirty="0" smtClean="0">
                          <a:solidFill>
                            <a:schemeClr val="tx1"/>
                          </a:solidFill>
                          <a:effectLst/>
                          <a:latin typeface="Roboto Bold"/>
                          <a:ea typeface="Times New Roman" panose="02020603050405020304" pitchFamily="18" charset="0"/>
                        </a:rPr>
                        <a:t>„Budowa chodnika w ciągu drogi wojewódzkiej w m. Przytkowice w ramach przebudowy DW 953 w m. Przytkowice”,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</a:pPr>
                      <a:r>
                        <a:rPr lang="pl-PL" sz="1100" i="0" dirty="0" smtClean="0">
                          <a:solidFill>
                            <a:schemeClr val="tx1"/>
                          </a:solidFill>
                          <a:effectLst/>
                          <a:latin typeface="Roboto Bold"/>
                          <a:ea typeface="Times New Roman" panose="02020603050405020304" pitchFamily="18" charset="0"/>
                        </a:rPr>
                        <a:t>„Budowa ciągu pieszo-rowerowego od ronda w Moszczenicy w stronę Gorlic i Łużnej”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</a:pPr>
                      <a:endParaRPr lang="pl-PL" sz="1100" b="0" i="0" u="none" strike="noStrike" dirty="0" smtClean="0">
                        <a:solidFill>
                          <a:schemeClr val="tx1"/>
                        </a:solidFill>
                        <a:effectLst/>
                        <a:latin typeface="Roboto Bold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l" fontAlgn="t"/>
                      <a:r>
                        <a:rPr lang="pl-PL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Roboto Bold"/>
                        </a:rPr>
                        <a:t>Poprawka zgłoszona przez: Klub Radnych PiS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</a:pPr>
                      <a:endParaRPr lang="pl-PL" sz="1100" b="0" i="0" u="none" strike="noStrike" dirty="0">
                        <a:solidFill>
                          <a:schemeClr val="tx1"/>
                        </a:solidFill>
                        <a:effectLst/>
                        <a:latin typeface="Roboto Bold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133" marR="7133" marT="7133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9874">
                <a:tc>
                  <a:txBody>
                    <a:bodyPr/>
                    <a:lstStyle/>
                    <a:p>
                      <a:pPr algn="l" fontAlgn="t"/>
                      <a:r>
                        <a:rPr lang="pl-PL" sz="1100" i="0" dirty="0" smtClean="0">
                          <a:solidFill>
                            <a:schemeClr val="tx1"/>
                          </a:solidFill>
                          <a:effectLst/>
                          <a:latin typeface="Roboto Bold"/>
                          <a:ea typeface="Times New Roman" panose="02020603050405020304" pitchFamily="18" charset="0"/>
                        </a:rPr>
                        <a:t>Modernizacja odcinków dróg wojewódzkich </a:t>
                      </a:r>
                      <a:endParaRPr lang="pl-PL" sz="1100" i="0" u="none" strike="noStrike" dirty="0">
                        <a:solidFill>
                          <a:schemeClr val="tx1"/>
                        </a:solidFill>
                        <a:effectLst/>
                        <a:latin typeface="Roboto Bold"/>
                        <a:ea typeface="Tahoma" panose="020B0604030504040204" pitchFamily="34" charset="0"/>
                        <a:cs typeface="Tahoma" panose="020B0604030504040204" pitchFamily="34" charset="0"/>
                        <a:sym typeface="Palatino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110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Roboto Bold"/>
                          <a:ea typeface="Tahoma" panose="020B0604030504040204" pitchFamily="34" charset="0"/>
                          <a:cs typeface="Tahoma" panose="020B0604030504040204" pitchFamily="34" charset="0"/>
                          <a:sym typeface="Palatino"/>
                        </a:rPr>
                        <a:t>9 000 000</a:t>
                      </a:r>
                      <a:endParaRPr lang="pl-PL" sz="1100" i="0" u="none" strike="noStrike" dirty="0">
                        <a:solidFill>
                          <a:schemeClr val="tx1"/>
                        </a:solidFill>
                        <a:effectLst/>
                        <a:latin typeface="Roboto Bold"/>
                        <a:ea typeface="Tahoma" panose="020B0604030504040204" pitchFamily="34" charset="0"/>
                        <a:cs typeface="Tahoma" panose="020B0604030504040204" pitchFamily="34" charset="0"/>
                        <a:sym typeface="Palatino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Vrinda"/>
                        <a:buNone/>
                      </a:pPr>
                      <a:r>
                        <a:rPr lang="pl-PL" sz="1100" i="0" dirty="0" smtClean="0">
                          <a:solidFill>
                            <a:schemeClr val="tx1"/>
                          </a:solidFill>
                          <a:effectLst/>
                          <a:latin typeface="Roboto Bold"/>
                          <a:ea typeface="Times New Roman" panose="02020603050405020304" pitchFamily="18" charset="0"/>
                        </a:rPr>
                        <a:t>Na realizację zadań m.in.: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</a:pPr>
                      <a:r>
                        <a:rPr lang="pl-PL" sz="1100" i="0" dirty="0" smtClean="0">
                          <a:solidFill>
                            <a:schemeClr val="tx1"/>
                          </a:solidFill>
                          <a:effectLst/>
                          <a:latin typeface="Roboto Bold"/>
                          <a:ea typeface="Times New Roman" panose="02020603050405020304" pitchFamily="18" charset="0"/>
                        </a:rPr>
                        <a:t>Modernizacja DW 781 Zator – Wieprz,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</a:pPr>
                      <a:r>
                        <a:rPr lang="pl-PL" sz="1100" i="0" dirty="0" smtClean="0">
                          <a:solidFill>
                            <a:schemeClr val="tx1"/>
                          </a:solidFill>
                          <a:effectLst/>
                          <a:latin typeface="Roboto Bold"/>
                          <a:ea typeface="Times New Roman" panose="02020603050405020304" pitchFamily="18" charset="0"/>
                        </a:rPr>
                        <a:t>Modernizacja DW 953 Skawina – Kalwaria Zebrzydowska na najbardziej zniszczonych odcinkach na</a:t>
                      </a:r>
                      <a:r>
                        <a:rPr lang="pl-PL" sz="1100" i="0" baseline="0" dirty="0" smtClean="0">
                          <a:solidFill>
                            <a:schemeClr val="tx1"/>
                          </a:solidFill>
                          <a:effectLst/>
                          <a:latin typeface="Roboto Bold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pl-PL" sz="1100" i="0" dirty="0" smtClean="0">
                          <a:solidFill>
                            <a:schemeClr val="tx1"/>
                          </a:solidFill>
                          <a:effectLst/>
                          <a:latin typeface="Roboto Bold"/>
                          <a:ea typeface="Times New Roman" panose="02020603050405020304" pitchFamily="18" charset="0"/>
                        </a:rPr>
                        <a:t>terenie Gminy Kalwaria Zebrzydowska.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</a:pPr>
                      <a:endParaRPr lang="pl-PL" sz="1100" i="0" u="none" strike="noStrike" dirty="0" smtClean="0">
                        <a:solidFill>
                          <a:schemeClr val="tx1"/>
                        </a:solidFill>
                        <a:effectLst/>
                        <a:latin typeface="Roboto Bold"/>
                        <a:ea typeface="Tahoma" panose="020B0604030504040204" pitchFamily="34" charset="0"/>
                        <a:cs typeface="Tahoma" panose="020B0604030504040204" pitchFamily="34" charset="0"/>
                        <a:sym typeface="Palatino"/>
                      </a:endParaRPr>
                    </a:p>
                    <a:p>
                      <a:pPr algn="l" fontAlgn="t"/>
                      <a:r>
                        <a:rPr lang="pl-PL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Roboto Bold"/>
                        </a:rPr>
                        <a:t>Poprawka zgłoszona przez: Klub Radnych PiS</a:t>
                      </a:r>
                    </a:p>
                    <a:p>
                      <a:pPr marL="0" lvl="0" indent="0" algn="just"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endParaRPr lang="pl-PL" sz="1100" i="0" u="none" strike="noStrike" dirty="0">
                        <a:solidFill>
                          <a:schemeClr val="tx1"/>
                        </a:solidFill>
                        <a:effectLst/>
                        <a:latin typeface="Roboto Bold"/>
                        <a:ea typeface="Tahoma" panose="020B0604030504040204" pitchFamily="34" charset="0"/>
                        <a:cs typeface="Tahoma" panose="020B0604030504040204" pitchFamily="34" charset="0"/>
                        <a:sym typeface="Palatino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998">
                <a:tc gridSpan="3">
                  <a:txBody>
                    <a:bodyPr/>
                    <a:lstStyle/>
                    <a:p>
                      <a:pPr marL="0" marR="0" indent="0" algn="ctr" defTabSz="58420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Roboto Bold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Działalność usługowa na zadania: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t"/>
                      <a:endParaRPr lang="pl-PL" sz="1100" u="none" strike="noStrike" dirty="0">
                        <a:solidFill>
                          <a:schemeClr val="tx1"/>
                        </a:solidFill>
                        <a:effectLst/>
                        <a:latin typeface="Roboto Bold"/>
                        <a:ea typeface="Tahoma" panose="020B0604030504040204" pitchFamily="34" charset="0"/>
                        <a:cs typeface="Tahoma" panose="020B0604030504040204" pitchFamily="34" charset="0"/>
                        <a:sym typeface="Palatino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</a:pPr>
                      <a:endParaRPr lang="pl-PL" sz="1100" u="none" strike="noStrike" dirty="0">
                        <a:solidFill>
                          <a:schemeClr val="tx1"/>
                        </a:solidFill>
                        <a:effectLst/>
                        <a:latin typeface="Roboto Bold"/>
                        <a:ea typeface="Tahoma" panose="020B0604030504040204" pitchFamily="34" charset="0"/>
                        <a:cs typeface="Tahoma" panose="020B0604030504040204" pitchFamily="34" charset="0"/>
                        <a:sym typeface="Palatino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3961">
                <a:tc>
                  <a:txBody>
                    <a:bodyPr/>
                    <a:lstStyle/>
                    <a:p>
                      <a:pPr algn="l" fontAlgn="t"/>
                      <a:r>
                        <a:rPr lang="pl-PL" sz="1100" i="0" dirty="0" smtClean="0">
                          <a:effectLst/>
                          <a:latin typeface="Roboto Bold"/>
                          <a:ea typeface="Times New Roman" panose="02020603050405020304" pitchFamily="18" charset="0"/>
                        </a:rPr>
                        <a:t>Realizacja zadań związanych z wdrażaniem polityki senioralnej </a:t>
                      </a:r>
                      <a:endParaRPr lang="pl-PL" sz="1100" i="0" u="none" strike="noStrike" dirty="0">
                        <a:solidFill>
                          <a:schemeClr val="tx1"/>
                        </a:solidFill>
                        <a:effectLst/>
                        <a:latin typeface="Roboto Bold"/>
                        <a:ea typeface="Tahoma" panose="020B0604030504040204" pitchFamily="34" charset="0"/>
                        <a:cs typeface="Tahoma" panose="020B0604030504040204" pitchFamily="34" charset="0"/>
                        <a:sym typeface="Palatino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1100" u="none" strike="noStrike" dirty="0" smtClean="0">
                          <a:solidFill>
                            <a:schemeClr val="tx1"/>
                          </a:solidFill>
                          <a:effectLst/>
                          <a:latin typeface="Roboto Bold"/>
                          <a:ea typeface="Tahoma" panose="020B0604030504040204" pitchFamily="34" charset="0"/>
                          <a:cs typeface="Tahoma" panose="020B0604030504040204" pitchFamily="34" charset="0"/>
                          <a:sym typeface="Palatino"/>
                        </a:rPr>
                        <a:t>50 000</a:t>
                      </a:r>
                      <a:endParaRPr lang="pl-PL" sz="1100" u="none" strike="noStrike" dirty="0">
                        <a:solidFill>
                          <a:schemeClr val="tx1"/>
                        </a:solidFill>
                        <a:effectLst/>
                        <a:latin typeface="Roboto Bold"/>
                        <a:ea typeface="Tahoma" panose="020B0604030504040204" pitchFamily="34" charset="0"/>
                        <a:cs typeface="Tahoma" panose="020B0604030504040204" pitchFamily="34" charset="0"/>
                        <a:sym typeface="Palatino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pl-PL" sz="11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Na przygotowanie założeń i uruchomienie</a:t>
                      </a:r>
                      <a:r>
                        <a:rPr lang="pl-PL" sz="1100" baseline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pl-PL" sz="11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portalu lub innego narzędzia informatycznego pn.: NESTOR służącego ułatwieniu utrzymania aktywności intelektualnej osób w podeszłym wieku oraz do wzajemnej komunikacji pomiędzy seniorami</a:t>
                      </a:r>
                    </a:p>
                    <a:p>
                      <a:pPr marL="0" marR="0" lvl="0" indent="0" algn="just" defTabSz="584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pl-PL" sz="1100" b="1" i="0" u="none" strike="noStrike" dirty="0" smtClean="0">
                        <a:solidFill>
                          <a:schemeClr val="tx1"/>
                        </a:solidFill>
                        <a:effectLst/>
                        <a:latin typeface="Roboto Bold"/>
                      </a:endParaRPr>
                    </a:p>
                    <a:p>
                      <a:pPr algn="l" fontAlgn="t"/>
                      <a:r>
                        <a:rPr lang="pl-PL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Roboto Bold"/>
                        </a:rPr>
                        <a:t>Poprawka zgłoszona przez: Klub Radnych PiS</a:t>
                      </a:r>
                    </a:p>
                    <a:p>
                      <a:pPr marL="0" lvl="0" indent="0" algn="just"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endParaRPr lang="pl-PL" sz="1100" u="none" strike="noStrike" dirty="0">
                        <a:solidFill>
                          <a:schemeClr val="tx1"/>
                        </a:solidFill>
                        <a:effectLst/>
                        <a:latin typeface="Roboto Bold"/>
                        <a:ea typeface="Tahoma" panose="020B0604030504040204" pitchFamily="34" charset="0"/>
                        <a:cs typeface="Tahoma" panose="020B0604030504040204" pitchFamily="34" charset="0"/>
                        <a:sym typeface="Palatino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689862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/>
          </p:cNvSpPr>
          <p:nvPr>
            <p:ph type="title"/>
          </p:nvPr>
        </p:nvSpPr>
        <p:spPr>
          <a:xfrm>
            <a:off x="508000" y="800100"/>
            <a:ext cx="11988800" cy="1219200"/>
          </a:xfrm>
          <a:prstGeom prst="rect">
            <a:avLst/>
          </a:prstGeom>
        </p:spPr>
        <p:txBody>
          <a:bodyPr>
            <a:noAutofit/>
          </a:bodyPr>
          <a:lstStyle>
            <a:lvl1pPr defTabSz="461518">
              <a:spcBef>
                <a:spcPts val="100"/>
              </a:spcBef>
              <a:defRPr sz="3792"/>
            </a:lvl1pPr>
          </a:lstStyle>
          <a:p>
            <a:pPr lvl="0" algn="ctr">
              <a:defRPr sz="1800" b="0">
                <a:solidFill>
                  <a:srgbClr val="000000"/>
                </a:solidFill>
              </a:defRPr>
            </a:pPr>
            <a:r>
              <a:rPr lang="pl-PL" altLang="pl-PL" sz="3200" b="1" dirty="0">
                <a:solidFill>
                  <a:schemeClr val="tx1"/>
                </a:solidFill>
                <a:cs typeface="Tahoma" panose="020B0604030504040204" pitchFamily="34" charset="0"/>
              </a:rPr>
              <a:t>Autopoprawka nr 2 </a:t>
            </a:r>
            <a:br>
              <a:rPr lang="pl-PL" altLang="pl-PL" sz="3200" b="1" dirty="0">
                <a:solidFill>
                  <a:schemeClr val="tx1"/>
                </a:solidFill>
                <a:cs typeface="Tahoma" panose="020B0604030504040204" pitchFamily="34" charset="0"/>
              </a:rPr>
            </a:br>
            <a:r>
              <a:rPr lang="pl-PL" altLang="pl-PL" sz="3200" b="1" dirty="0">
                <a:solidFill>
                  <a:schemeClr val="tx1"/>
                </a:solidFill>
                <a:cs typeface="Tahoma" panose="020B0604030504040204" pitchFamily="34" charset="0"/>
              </a:rPr>
              <a:t>zmiany związane z wnioskami zgłoszonymi przez Radnych </a:t>
            </a:r>
            <a:r>
              <a:rPr lang="pl-PL" altLang="pl-PL" sz="3200" b="1" dirty="0" smtClean="0">
                <a:solidFill>
                  <a:schemeClr val="tx1"/>
                </a:solidFill>
                <a:cs typeface="Tahoma" panose="020B0604030504040204" pitchFamily="34" charset="0"/>
              </a:rPr>
              <a:t/>
            </a:r>
            <a:br>
              <a:rPr lang="pl-PL" altLang="pl-PL" sz="3200" b="1" dirty="0" smtClean="0">
                <a:solidFill>
                  <a:schemeClr val="tx1"/>
                </a:solidFill>
                <a:cs typeface="Tahoma" panose="020B0604030504040204" pitchFamily="34" charset="0"/>
              </a:rPr>
            </a:br>
            <a:r>
              <a:rPr lang="pl-PL" altLang="pl-PL" sz="3200" b="1" dirty="0" smtClean="0">
                <a:solidFill>
                  <a:schemeClr val="tx1"/>
                </a:solidFill>
                <a:cs typeface="Tahoma" panose="020B0604030504040204" pitchFamily="34" charset="0"/>
              </a:rPr>
              <a:t>i </a:t>
            </a:r>
            <a:r>
              <a:rPr lang="pl-PL" altLang="pl-PL" sz="3200" b="1" dirty="0">
                <a:solidFill>
                  <a:schemeClr val="tx1"/>
                </a:solidFill>
                <a:cs typeface="Tahoma" panose="020B0604030504040204" pitchFamily="34" charset="0"/>
              </a:rPr>
              <a:t>Kluby Radnych SWM</a:t>
            </a:r>
            <a:br>
              <a:rPr lang="pl-PL" altLang="pl-PL" sz="3200" b="1" dirty="0">
                <a:solidFill>
                  <a:schemeClr val="tx1"/>
                </a:solidFill>
                <a:cs typeface="Tahoma" panose="020B0604030504040204" pitchFamily="34" charset="0"/>
              </a:rPr>
            </a:br>
            <a:r>
              <a:rPr lang="pl-PL" altLang="pl-PL" sz="2400" b="1" dirty="0">
                <a:solidFill>
                  <a:srgbClr val="3333FF"/>
                </a:solidFill>
                <a:latin typeface="Tahoma" panose="020B0604030504040204" pitchFamily="34" charset="0"/>
              </a:rPr>
              <a:t>Zwiększenie wydatków budżetu w działach:</a:t>
            </a:r>
            <a:endParaRPr sz="2400" b="1" dirty="0">
              <a:solidFill>
                <a:srgbClr val="414241"/>
              </a:solidFill>
            </a:endParaRPr>
          </a:p>
        </p:txBody>
      </p:sp>
      <p:sp>
        <p:nvSpPr>
          <p:cNvPr id="101" name="Shape 101"/>
          <p:cNvSpPr>
            <a:spLocks noGrp="1"/>
          </p:cNvSpPr>
          <p:nvPr>
            <p:ph type="body" idx="1"/>
          </p:nvPr>
        </p:nvSpPr>
        <p:spPr>
          <a:xfrm>
            <a:off x="508000" y="2628900"/>
            <a:ext cx="11988800" cy="6096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SzTx/>
              <a:buNone/>
            </a:lvl1pPr>
          </a:lstStyle>
          <a:p>
            <a:pPr marL="457200" lvl="0" indent="-457200"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endParaRPr lang="pl-PL" sz="2800" dirty="0"/>
          </a:p>
          <a:p>
            <a:pPr marL="285750" lvl="0" indent="-285750"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endParaRPr sz="2800" dirty="0">
              <a:solidFill>
                <a:srgbClr val="414141"/>
              </a:solidFill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4494629"/>
              </p:ext>
            </p:extLst>
          </p:nvPr>
        </p:nvGraphicFramePr>
        <p:xfrm>
          <a:off x="844952" y="2330588"/>
          <a:ext cx="10601377" cy="6013971"/>
        </p:xfrm>
        <a:graphic>
          <a:graphicData uri="http://schemas.openxmlformats.org/drawingml/2006/table">
            <a:tbl>
              <a:tblPr/>
              <a:tblGrid>
                <a:gridCol w="4425862"/>
                <a:gridCol w="1173932"/>
                <a:gridCol w="5001583"/>
              </a:tblGrid>
              <a:tr h="526049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Roboto Bold"/>
                        </a:rPr>
                        <a:t>Nazwa zadania</a:t>
                      </a:r>
                    </a:p>
                  </a:txBody>
                  <a:tcPr marL="7236" marR="7236" marT="7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Roboto Bold"/>
                        </a:rPr>
                        <a:t>Kwota                       w zł</a:t>
                      </a:r>
                    </a:p>
                  </a:txBody>
                  <a:tcPr marL="7236" marR="7236" marT="7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>
                          <a:solidFill>
                            <a:schemeClr val="tx1"/>
                          </a:solidFill>
                          <a:effectLst/>
                          <a:latin typeface="Roboto Bold"/>
                        </a:rPr>
                        <a:t>Uzasadnienie</a:t>
                      </a:r>
                    </a:p>
                  </a:txBody>
                  <a:tcPr marL="7236" marR="7236" marT="7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448538">
                <a:tc gridSpan="3">
                  <a:txBody>
                    <a:bodyPr/>
                    <a:lstStyle/>
                    <a:p>
                      <a:pPr marL="0" marR="0" lvl="0" indent="0" algn="ctr" defTabSz="58420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2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414141"/>
                          </a:solidFill>
                          <a:effectLst/>
                          <a:uLnTx/>
                          <a:uFillTx/>
                          <a:latin typeface="Roboto Bold"/>
                          <a:ea typeface="Tahoma" panose="020B0604030504040204" pitchFamily="34" charset="0"/>
                          <a:cs typeface="Tahoma" panose="020B0604030504040204" pitchFamily="34" charset="0"/>
                          <a:sym typeface="Palatino"/>
                        </a:rPr>
                        <a:t>Bezpieczeństwo publiczne i ochrona przeciwpożarowa na zadania:</a:t>
                      </a:r>
                    </a:p>
                  </a:txBody>
                  <a:tcPr marL="7236" marR="7236" marT="7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0">
                <a:tc gridSpan="3">
                  <a:txBody>
                    <a:bodyPr/>
                    <a:lstStyle/>
                    <a:p>
                      <a:pPr algn="ctr" defTabSz="584200" eaLnBrk="1" fontAlgn="t" hangingPunct="1"/>
                      <a:endParaRPr lang="pl-PL" sz="1200" b="1" u="none" strike="noStrike" dirty="0">
                        <a:solidFill>
                          <a:schemeClr val="tx1"/>
                        </a:solidFill>
                        <a:effectLst/>
                        <a:latin typeface="Roboto Bold"/>
                        <a:ea typeface="Tahoma" panose="020B0604030504040204" pitchFamily="34" charset="0"/>
                        <a:cs typeface="Tahoma" panose="020B0604030504040204" pitchFamily="34" charset="0"/>
                        <a:sym typeface="Palatino"/>
                      </a:endParaRPr>
                    </a:p>
                  </a:txBody>
                  <a:tcPr marL="7236" marR="7236" marT="7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t"/>
                      <a:endParaRPr lang="pl-PL" sz="1200" b="0" i="0" u="none" strike="noStrike" dirty="0">
                        <a:solidFill>
                          <a:schemeClr val="tx1"/>
                        </a:solidFill>
                        <a:effectLst/>
                        <a:latin typeface="Roboto Bold"/>
                      </a:endParaRPr>
                    </a:p>
                  </a:txBody>
                  <a:tcPr marL="7236" marR="7236" marT="7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pl-PL" sz="1200" b="0" i="0" u="none" strike="noStrike" dirty="0">
                        <a:solidFill>
                          <a:schemeClr val="tx1"/>
                        </a:solidFill>
                        <a:effectLst/>
                        <a:latin typeface="Roboto Bold"/>
                      </a:endParaRPr>
                    </a:p>
                  </a:txBody>
                  <a:tcPr marL="7236" marR="7236" marT="7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7523">
                <a:tc>
                  <a:txBody>
                    <a:bodyPr/>
                    <a:lstStyle/>
                    <a:p>
                      <a:pPr algn="l" fontAlgn="t"/>
                      <a:r>
                        <a:rPr lang="pl-P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Bold"/>
                        </a:rPr>
                        <a:t>Wsparcie finansowe Karpackiego Oddziału Straży Granicznej w Nowym Sączu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Bold"/>
                        </a:rPr>
                        <a:t>300 000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Bold"/>
                        </a:rPr>
                        <a:t>Środki zostaną przekazane na Fundusz Wsparcia Straży Granicznej </a:t>
                      </a:r>
                      <a:r>
                        <a:rPr lang="pl-PL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Roboto Bold"/>
                        </a:rPr>
                        <a:t/>
                      </a:r>
                      <a:br>
                        <a:rPr lang="pl-PL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Roboto Bold"/>
                        </a:rPr>
                      </a:br>
                      <a:r>
                        <a:rPr lang="pl-PL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Roboto Bold"/>
                        </a:rPr>
                        <a:t>z </a:t>
                      </a:r>
                      <a:r>
                        <a:rPr lang="pl-P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Bold"/>
                        </a:rPr>
                        <a:t>przeznaczeniem na wsparcie działań na rzecz podniesienia poziomu bezpieczeństwa mieszkańców na terenie </a:t>
                      </a:r>
                      <a:r>
                        <a:rPr lang="pl-PL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Roboto Bold"/>
                        </a:rPr>
                        <a:t>Województwa Małopolskiego</a:t>
                      </a:r>
                    </a:p>
                    <a:p>
                      <a:pPr marL="0" marR="0" indent="0" algn="l" defTabSz="58420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100" b="1" i="0" u="none" strike="noStrike" dirty="0" smtClean="0">
                        <a:solidFill>
                          <a:schemeClr val="tx1"/>
                        </a:solidFill>
                        <a:effectLst/>
                        <a:latin typeface="Roboto Bold"/>
                      </a:endParaRPr>
                    </a:p>
                    <a:p>
                      <a:pPr algn="l" fontAlgn="t"/>
                      <a:r>
                        <a:rPr lang="pl-PL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Roboto Bold"/>
                        </a:rPr>
                        <a:t>Poprawka zgłoszona przez: Klub Radnych PiS</a:t>
                      </a:r>
                    </a:p>
                    <a:p>
                      <a:pPr algn="l" fontAlgn="t"/>
                      <a:endParaRPr lang="pl-PL" sz="1100" b="0" i="0" u="none" strike="noStrike" dirty="0">
                        <a:solidFill>
                          <a:schemeClr val="tx1"/>
                        </a:solidFill>
                        <a:effectLst/>
                        <a:latin typeface="Roboto Bold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2428"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Bold"/>
                        </a:rPr>
                        <a:t>Wsparcie finansowe gmin z przeznaczeniem na zapewnienie gotowości bojowej jednostkom Ochotniczych Straży Pożarnych z terenu </a:t>
                      </a:r>
                      <a:r>
                        <a:rPr lang="pl-PL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Roboto Bold"/>
                        </a:rPr>
                        <a:t>Województwa Małopolskiego </a:t>
                      </a:r>
                      <a:endParaRPr lang="pl-PL" sz="1100" b="0" i="0" u="none" strike="noStrike" dirty="0">
                        <a:solidFill>
                          <a:schemeClr val="tx1"/>
                        </a:solidFill>
                        <a:effectLst/>
                        <a:latin typeface="Roboto Bold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Bold"/>
                        </a:rPr>
                        <a:t>1 550 000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Bold"/>
                        </a:rPr>
                        <a:t>Pomoc finansowa dla gmin w ramach konkursu Bezpieczna Małopolska. Celem zadania jest wsparcie finansowe gmin z przeznaczeniem na zapewnienie gotowości bojowej jednostkom Ochotniczych Straży Pożarnych z terenu </a:t>
                      </a:r>
                      <a:r>
                        <a:rPr lang="pl-PL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Roboto Bold"/>
                        </a:rPr>
                        <a:t>Województwa </a:t>
                      </a:r>
                      <a:r>
                        <a:rPr lang="pl-P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Bold"/>
                        </a:rPr>
                        <a:t>M</a:t>
                      </a:r>
                      <a:r>
                        <a:rPr lang="pl-PL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Roboto Bold"/>
                        </a:rPr>
                        <a:t>ałopolskiego</a:t>
                      </a:r>
                      <a:r>
                        <a:rPr lang="pl-P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Bold"/>
                        </a:rPr>
                        <a:t>, w tym dla Grup Poszukiwawczo - Ratowniczych (Grup Ratownictwa Specjalnego, które do realizacji zadań wykorzystują psy poszukiwawczo-ratownicze) poprzez dofinansowanie m.in. zakupu samochodów strażackich, sprzętu, umundurowania, szkoleń</a:t>
                      </a:r>
                      <a:r>
                        <a:rPr lang="pl-PL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Roboto Bold"/>
                        </a:rPr>
                        <a:t>.</a:t>
                      </a:r>
                    </a:p>
                    <a:p>
                      <a:pPr marL="0" marR="0" indent="0" algn="l" defTabSz="58420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100" b="1" i="0" u="none" strike="noStrike" dirty="0" smtClean="0">
                        <a:solidFill>
                          <a:schemeClr val="tx1"/>
                        </a:solidFill>
                        <a:effectLst/>
                        <a:latin typeface="Roboto Bold"/>
                      </a:endParaRPr>
                    </a:p>
                    <a:p>
                      <a:pPr marL="0" marR="0" indent="0" algn="l" defTabSz="58420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Roboto Bold"/>
                        </a:rPr>
                        <a:t>Poprawka zgłoszona przez: Klub Radnych PiS, Klub Radnych PSL, Pana Radnego Filipa Kaczyńskiego</a:t>
                      </a:r>
                    </a:p>
                    <a:p>
                      <a:pPr marL="0" marR="0" indent="0" algn="l" defTabSz="58420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100" b="1" i="0" u="none" strike="noStrike" dirty="0" smtClean="0">
                        <a:solidFill>
                          <a:schemeClr val="tx1"/>
                        </a:solidFill>
                        <a:effectLst/>
                        <a:latin typeface="Roboto Bold"/>
                      </a:endParaRPr>
                    </a:p>
                    <a:p>
                      <a:pPr algn="l" fontAlgn="t"/>
                      <a:endParaRPr lang="pl-PL" sz="1100" b="0" i="0" u="none" strike="noStrike" dirty="0">
                        <a:solidFill>
                          <a:schemeClr val="tx1"/>
                        </a:solidFill>
                        <a:effectLst/>
                        <a:latin typeface="Roboto Bold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0075"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Bold"/>
                        </a:rPr>
                        <a:t>Wsparcie finansowe prac budowlano-remontowych remiz strażackich z terenu </a:t>
                      </a:r>
                      <a:r>
                        <a:rPr lang="pl-PL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Roboto Bold"/>
                        </a:rPr>
                        <a:t>Województwa Małopolskiego </a:t>
                      </a:r>
                      <a:r>
                        <a:rPr lang="pl-P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Bold"/>
                        </a:rPr>
                        <a:t>- Małopolskie Remizy 2019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Bold"/>
                        </a:rPr>
                        <a:t>1 500 000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Bold"/>
                        </a:rPr>
                        <a:t>Pomoc finansowa dla gmin na prace budowlano-remontowe remiz strażackich z terenu </a:t>
                      </a:r>
                      <a:r>
                        <a:rPr lang="pl-PL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Roboto Bold"/>
                        </a:rPr>
                        <a:t>Województwa Małopolskiego </a:t>
                      </a:r>
                    </a:p>
                    <a:p>
                      <a:pPr algn="l" fontAlgn="t"/>
                      <a:endParaRPr lang="pl-PL" sz="1100" b="1" i="0" u="none" strike="noStrike" dirty="0" smtClean="0">
                        <a:solidFill>
                          <a:schemeClr val="tx1"/>
                        </a:solidFill>
                        <a:effectLst/>
                        <a:latin typeface="Roboto Bold"/>
                      </a:endParaRPr>
                    </a:p>
                    <a:p>
                      <a:pPr algn="l" fontAlgn="t"/>
                      <a:r>
                        <a:rPr lang="pl-PL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Roboto Bold"/>
                        </a:rPr>
                        <a:t>Poprawka zgłoszona przez: Klub Radnych PiS, Klub Radnych PSL</a:t>
                      </a:r>
                    </a:p>
                    <a:p>
                      <a:pPr algn="l" fontAlgn="t"/>
                      <a:endParaRPr lang="pl-PL" sz="1100" b="0" i="0" u="none" strike="noStrike" dirty="0">
                        <a:solidFill>
                          <a:schemeClr val="tx1"/>
                        </a:solidFill>
                        <a:effectLst/>
                        <a:latin typeface="Roboto Bold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4973"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>
                          <a:solidFill>
                            <a:schemeClr val="tx1"/>
                          </a:solidFill>
                          <a:effectLst/>
                          <a:latin typeface="Roboto Bold"/>
                        </a:rPr>
                        <a:t>Wsparcie finansowe GOPR/TOPR/WOPR na zadania z zakresu ratownictwa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1100" b="0" i="0" u="none" strike="noStrike">
                          <a:solidFill>
                            <a:schemeClr val="tx1"/>
                          </a:solidFill>
                          <a:effectLst/>
                          <a:latin typeface="Roboto Bold"/>
                        </a:rPr>
                        <a:t>1 000 000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Bold"/>
                        </a:rPr>
                        <a:t>Wsparcie finansowe podmiotów uprawnionych do ratownictwa górskiego </a:t>
                      </a:r>
                      <a:r>
                        <a:rPr lang="pl-PL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Roboto Bold"/>
                        </a:rPr>
                        <a:t/>
                      </a:r>
                      <a:br>
                        <a:rPr lang="pl-PL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Roboto Bold"/>
                        </a:rPr>
                      </a:br>
                      <a:r>
                        <a:rPr lang="pl-PL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Roboto Bold"/>
                        </a:rPr>
                        <a:t>i wodnego</a:t>
                      </a:r>
                    </a:p>
                    <a:p>
                      <a:pPr marL="0" marR="0" indent="0" algn="l" defTabSz="58420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100" b="1" i="0" u="none" strike="noStrike" dirty="0" smtClean="0">
                        <a:solidFill>
                          <a:schemeClr val="tx1"/>
                        </a:solidFill>
                        <a:effectLst/>
                        <a:latin typeface="Roboto Bold"/>
                      </a:endParaRPr>
                    </a:p>
                    <a:p>
                      <a:pPr marL="0" marR="0" indent="0" algn="l" defTabSz="58420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Roboto Bold"/>
                        </a:rPr>
                        <a:t>Poprawka zgłoszona przez: Klub Radnych PSL</a:t>
                      </a:r>
                    </a:p>
                    <a:p>
                      <a:pPr algn="l" fontAlgn="t"/>
                      <a:endParaRPr lang="pl-PL" sz="1100" b="0" i="0" u="none" strike="noStrike" dirty="0">
                        <a:solidFill>
                          <a:schemeClr val="tx1"/>
                        </a:solidFill>
                        <a:effectLst/>
                        <a:latin typeface="Roboto Bold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976969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/>
          </p:cNvSpPr>
          <p:nvPr>
            <p:ph type="title"/>
          </p:nvPr>
        </p:nvSpPr>
        <p:spPr>
          <a:xfrm>
            <a:off x="508000" y="800100"/>
            <a:ext cx="11988800" cy="1219200"/>
          </a:xfrm>
          <a:prstGeom prst="rect">
            <a:avLst/>
          </a:prstGeom>
        </p:spPr>
        <p:txBody>
          <a:bodyPr>
            <a:noAutofit/>
          </a:bodyPr>
          <a:lstStyle>
            <a:lvl1pPr defTabSz="461518">
              <a:spcBef>
                <a:spcPts val="100"/>
              </a:spcBef>
              <a:defRPr sz="3792"/>
            </a:lvl1pPr>
          </a:lstStyle>
          <a:p>
            <a:pPr lvl="0" algn="ctr">
              <a:defRPr sz="1800" b="0">
                <a:solidFill>
                  <a:srgbClr val="000000"/>
                </a:solidFill>
              </a:defRPr>
            </a:pPr>
            <a:r>
              <a:rPr lang="pl-PL" altLang="pl-PL" sz="2800" b="1" dirty="0">
                <a:solidFill>
                  <a:schemeClr val="tx1"/>
                </a:solidFill>
                <a:cs typeface="Tahoma" panose="020B0604030504040204" pitchFamily="34" charset="0"/>
              </a:rPr>
              <a:t>Autopoprawka nr 2 </a:t>
            </a:r>
            <a:br>
              <a:rPr lang="pl-PL" altLang="pl-PL" sz="2800" b="1" dirty="0">
                <a:solidFill>
                  <a:schemeClr val="tx1"/>
                </a:solidFill>
                <a:cs typeface="Tahoma" panose="020B0604030504040204" pitchFamily="34" charset="0"/>
              </a:rPr>
            </a:br>
            <a:r>
              <a:rPr lang="pl-PL" altLang="pl-PL" sz="2800" b="1" dirty="0">
                <a:solidFill>
                  <a:schemeClr val="tx1"/>
                </a:solidFill>
                <a:cs typeface="Tahoma" panose="020B0604030504040204" pitchFamily="34" charset="0"/>
              </a:rPr>
              <a:t>zmiany związane z wnioskami zgłoszonymi przez Radnych </a:t>
            </a:r>
            <a:r>
              <a:rPr lang="pl-PL" altLang="pl-PL" sz="2800" b="1" dirty="0" smtClean="0">
                <a:solidFill>
                  <a:schemeClr val="tx1"/>
                </a:solidFill>
                <a:cs typeface="Tahoma" panose="020B0604030504040204" pitchFamily="34" charset="0"/>
              </a:rPr>
              <a:t/>
            </a:r>
            <a:br>
              <a:rPr lang="pl-PL" altLang="pl-PL" sz="2800" b="1" dirty="0" smtClean="0">
                <a:solidFill>
                  <a:schemeClr val="tx1"/>
                </a:solidFill>
                <a:cs typeface="Tahoma" panose="020B0604030504040204" pitchFamily="34" charset="0"/>
              </a:rPr>
            </a:br>
            <a:r>
              <a:rPr lang="pl-PL" altLang="pl-PL" sz="2800" b="1" dirty="0" smtClean="0">
                <a:solidFill>
                  <a:schemeClr val="tx1"/>
                </a:solidFill>
                <a:cs typeface="Tahoma" panose="020B0604030504040204" pitchFamily="34" charset="0"/>
              </a:rPr>
              <a:t>i </a:t>
            </a:r>
            <a:r>
              <a:rPr lang="pl-PL" altLang="pl-PL" sz="2800" b="1" dirty="0">
                <a:solidFill>
                  <a:schemeClr val="tx1"/>
                </a:solidFill>
                <a:cs typeface="Tahoma" panose="020B0604030504040204" pitchFamily="34" charset="0"/>
              </a:rPr>
              <a:t>Kluby Radnych SWM</a:t>
            </a:r>
            <a:r>
              <a:rPr lang="pl-PL" altLang="pl-PL" sz="3200" b="1" dirty="0">
                <a:solidFill>
                  <a:schemeClr val="tx1"/>
                </a:solidFill>
                <a:cs typeface="Tahoma" panose="020B0604030504040204" pitchFamily="34" charset="0"/>
              </a:rPr>
              <a:t/>
            </a:r>
            <a:br>
              <a:rPr lang="pl-PL" altLang="pl-PL" sz="3200" b="1" dirty="0">
                <a:solidFill>
                  <a:schemeClr val="tx1"/>
                </a:solidFill>
                <a:cs typeface="Tahoma" panose="020B0604030504040204" pitchFamily="34" charset="0"/>
              </a:rPr>
            </a:br>
            <a:r>
              <a:rPr lang="pl-PL" altLang="pl-PL" sz="2200" b="1" dirty="0">
                <a:solidFill>
                  <a:srgbClr val="3333FF"/>
                </a:solidFill>
                <a:latin typeface="Tahoma" panose="020B0604030504040204" pitchFamily="34" charset="0"/>
              </a:rPr>
              <a:t>Zwiększenie wydatków budżetu w działach:</a:t>
            </a:r>
            <a:endParaRPr sz="2200" b="1" dirty="0">
              <a:solidFill>
                <a:srgbClr val="414241"/>
              </a:solidFill>
            </a:endParaRPr>
          </a:p>
        </p:txBody>
      </p:sp>
      <p:sp>
        <p:nvSpPr>
          <p:cNvPr id="101" name="Shape 101"/>
          <p:cNvSpPr>
            <a:spLocks noGrp="1"/>
          </p:cNvSpPr>
          <p:nvPr>
            <p:ph type="body" idx="1"/>
          </p:nvPr>
        </p:nvSpPr>
        <p:spPr>
          <a:xfrm>
            <a:off x="508000" y="2628900"/>
            <a:ext cx="11988800" cy="6096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SzTx/>
              <a:buNone/>
            </a:lvl1pPr>
          </a:lstStyle>
          <a:p>
            <a:pPr marL="457200" lvl="0" indent="-457200"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endParaRPr lang="pl-PL" sz="2800" dirty="0"/>
          </a:p>
          <a:p>
            <a:pPr marL="285750" lvl="0" indent="-285750"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endParaRPr sz="2800" dirty="0">
              <a:solidFill>
                <a:srgbClr val="414141"/>
              </a:solidFill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885592"/>
              </p:ext>
            </p:extLst>
          </p:nvPr>
        </p:nvGraphicFramePr>
        <p:xfrm>
          <a:off x="844952" y="2171302"/>
          <a:ext cx="10601377" cy="7199857"/>
        </p:xfrm>
        <a:graphic>
          <a:graphicData uri="http://schemas.openxmlformats.org/drawingml/2006/table">
            <a:tbl>
              <a:tblPr/>
              <a:tblGrid>
                <a:gridCol w="4425862"/>
                <a:gridCol w="917715"/>
                <a:gridCol w="5257800"/>
              </a:tblGrid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Roboto Bold"/>
                        </a:rPr>
                        <a:t>Nazwa zadania</a:t>
                      </a:r>
                    </a:p>
                  </a:txBody>
                  <a:tcPr marL="7236" marR="7236" marT="7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Roboto Bold"/>
                        </a:rPr>
                        <a:t>Kwota                       w zł</a:t>
                      </a:r>
                    </a:p>
                  </a:txBody>
                  <a:tcPr marL="7236" marR="7236" marT="7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Roboto Bold"/>
                        </a:rPr>
                        <a:t>Uzasadnienie</a:t>
                      </a:r>
                    </a:p>
                  </a:txBody>
                  <a:tcPr marL="7236" marR="7236" marT="7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426445">
                <a:tc gridSpan="3">
                  <a:txBody>
                    <a:bodyPr/>
                    <a:lstStyle/>
                    <a:p>
                      <a:pPr marL="0" marR="0" lvl="0" indent="0" algn="ctr" defTabSz="58420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2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414141"/>
                          </a:solidFill>
                          <a:effectLst/>
                          <a:uLnTx/>
                          <a:uFillTx/>
                          <a:latin typeface="Roboto Bold"/>
                          <a:ea typeface="Tahoma" panose="020B0604030504040204" pitchFamily="34" charset="0"/>
                          <a:cs typeface="Tahoma" panose="020B0604030504040204" pitchFamily="34" charset="0"/>
                          <a:sym typeface="Palatino"/>
                        </a:rPr>
                        <a:t>Oświata i wychowanie na zadania:</a:t>
                      </a:r>
                    </a:p>
                  </a:txBody>
                  <a:tcPr marL="7236" marR="7236" marT="7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0">
                <a:tc gridSpan="3">
                  <a:txBody>
                    <a:bodyPr/>
                    <a:lstStyle/>
                    <a:p>
                      <a:pPr algn="ctr" defTabSz="584200" eaLnBrk="1" fontAlgn="t" hangingPunct="1"/>
                      <a:endParaRPr lang="pl-PL" sz="1200" b="1" u="none" strike="noStrike" dirty="0">
                        <a:solidFill>
                          <a:schemeClr val="tx1"/>
                        </a:solidFill>
                        <a:effectLst/>
                        <a:latin typeface="Roboto Bold"/>
                        <a:ea typeface="Tahoma" panose="020B0604030504040204" pitchFamily="34" charset="0"/>
                        <a:cs typeface="Tahoma" panose="020B0604030504040204" pitchFamily="34" charset="0"/>
                        <a:sym typeface="Palatino"/>
                      </a:endParaRPr>
                    </a:p>
                  </a:txBody>
                  <a:tcPr marL="7236" marR="7236" marT="7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t"/>
                      <a:endParaRPr lang="pl-PL" sz="1200" b="0" i="0" u="none" strike="noStrike" dirty="0">
                        <a:solidFill>
                          <a:schemeClr val="tx1"/>
                        </a:solidFill>
                        <a:effectLst/>
                        <a:latin typeface="Roboto Bold"/>
                      </a:endParaRPr>
                    </a:p>
                  </a:txBody>
                  <a:tcPr marL="7236" marR="7236" marT="7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1136821">
                <a:tc>
                  <a:txBody>
                    <a:bodyPr/>
                    <a:lstStyle/>
                    <a:p>
                      <a:pPr algn="l" fontAlgn="t"/>
                      <a:r>
                        <a:rPr lang="pl-PL" sz="1100" i="0" dirty="0" smtClean="0">
                          <a:solidFill>
                            <a:schemeClr val="tx1"/>
                          </a:solidFill>
                          <a:effectLst/>
                          <a:latin typeface="Roboto Bold"/>
                          <a:ea typeface="+mn-ea"/>
                          <a:cs typeface="+mn-cs"/>
                          <a:sym typeface="Palatino"/>
                        </a:rPr>
                        <a:t>Dziedzictwo Kresów Wschodnich Rzeczpospolitej</a:t>
                      </a:r>
                      <a:endParaRPr lang="pl-PL" sz="1100" b="0" i="0" u="none" strike="noStrike" dirty="0">
                        <a:solidFill>
                          <a:schemeClr val="tx1"/>
                        </a:solidFill>
                        <a:effectLst/>
                        <a:latin typeface="Roboto Bold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Roboto Bold"/>
                        </a:rPr>
                        <a:t>400 000</a:t>
                      </a:r>
                      <a:endParaRPr lang="pl-PL" sz="1100" b="0" i="0" u="none" strike="noStrike" dirty="0">
                        <a:solidFill>
                          <a:schemeClr val="tx1"/>
                        </a:solidFill>
                        <a:effectLst/>
                        <a:latin typeface="Roboto Bold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1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Na kontynuację projektu realizowanego od 2017 roku. Projekt zakłada dofinansowanie wyjazdów na Kresy dla młodzieży szkolnej wraz z nauczycielami z terenu Województwa Małopolskiego, co pozwoli na kształtowanie świadomości historycznej i literackiej wśród uczniów oraz pogłębienie wiedzy w zakresie szeroko rozumianego dziedzictwa kulturowego i historycznego Kresów Wschodnich dawnej Rzeczypospolitej</a:t>
                      </a:r>
                    </a:p>
                    <a:p>
                      <a:pPr algn="l" fontAlgn="t"/>
                      <a:endParaRPr lang="pl-PL" sz="11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algn="l" fontAlgn="t"/>
                      <a:r>
                        <a:rPr lang="pl-PL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Roboto Bold"/>
                        </a:rPr>
                        <a:t>Poprawka zgłoszona przez: Klub Radnych KO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2428"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i="0" dirty="0" smtClean="0">
                          <a:solidFill>
                            <a:schemeClr val="tx1"/>
                          </a:solidFill>
                          <a:effectLst/>
                          <a:latin typeface="Roboto Bold"/>
                          <a:ea typeface="Times New Roman" panose="02020603050405020304" pitchFamily="18" charset="0"/>
                        </a:rPr>
                        <a:t>Wsparcie wychowania patriotycznego i budowania wspólnoty narodowej</a:t>
                      </a:r>
                      <a:endParaRPr lang="pl-PL" sz="1100" b="0" i="0" u="none" strike="noStrike" dirty="0">
                        <a:solidFill>
                          <a:schemeClr val="tx1"/>
                        </a:solidFill>
                        <a:effectLst/>
                        <a:latin typeface="Roboto Bold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Roboto Bold"/>
                        </a:rPr>
                        <a:t>200 000</a:t>
                      </a:r>
                      <a:endParaRPr lang="pl-PL" sz="1100" b="0" i="0" u="none" strike="noStrike" dirty="0">
                        <a:solidFill>
                          <a:schemeClr val="tx1"/>
                        </a:solidFill>
                        <a:effectLst/>
                        <a:latin typeface="Roboto Bold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pl-PL" sz="1100" i="0" dirty="0" smtClean="0">
                          <a:solidFill>
                            <a:schemeClr val="tx1"/>
                          </a:solidFill>
                          <a:effectLst/>
                          <a:latin typeface="Roboto Bold"/>
                          <a:ea typeface="Times New Roman" panose="02020603050405020304" pitchFamily="18" charset="0"/>
                        </a:rPr>
                        <a:t>Na realizację projektu w ramach otwartego konkursu ofert poprzez: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Vrinda"/>
                        <a:buChar char="-"/>
                      </a:pPr>
                      <a:r>
                        <a:rPr lang="pl-PL" sz="1100" i="0" dirty="0" smtClean="0">
                          <a:solidFill>
                            <a:schemeClr val="tx1"/>
                          </a:solidFill>
                          <a:effectLst/>
                          <a:latin typeface="Roboto Bold"/>
                          <a:ea typeface="Times New Roman" panose="02020603050405020304" pitchFamily="18" charset="0"/>
                        </a:rPr>
                        <a:t>dofinansowanie instalacji masztów na flagi państwowe w szkołach małopolskich,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Vrinda"/>
                        <a:buChar char="-"/>
                      </a:pPr>
                      <a:r>
                        <a:rPr lang="pl-PL" sz="1100" i="0" dirty="0" smtClean="0">
                          <a:solidFill>
                            <a:schemeClr val="tx1"/>
                          </a:solidFill>
                          <a:effectLst/>
                          <a:latin typeface="Roboto Bold"/>
                          <a:ea typeface="Times New Roman" panose="02020603050405020304" pitchFamily="18" charset="0"/>
                        </a:rPr>
                        <a:t>wsparcie finansowe dla promocji barw narodowych w Małopolskich przedszkolach i szkołach,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Vrinda"/>
                        <a:buChar char="-"/>
                      </a:pPr>
                      <a:r>
                        <a:rPr lang="pl-PL" sz="1100" i="0" dirty="0" smtClean="0">
                          <a:solidFill>
                            <a:schemeClr val="tx1"/>
                          </a:solidFill>
                          <a:effectLst/>
                          <a:latin typeface="Roboto Bold"/>
                          <a:ea typeface="Times New Roman" panose="02020603050405020304" pitchFamily="18" charset="0"/>
                        </a:rPr>
                        <a:t>organizację i wsparcie finansowe programu upowszechniania wiedzy historycznej o Polsce na imprezach masowych, w miejscach atrakcyjnych pod względem edukacyjnym, turystycznym oraz kulturowym.</a:t>
                      </a:r>
                    </a:p>
                    <a:p>
                      <a:pPr marL="0" lvl="0" indent="0" algn="just">
                        <a:spcAft>
                          <a:spcPts val="0"/>
                        </a:spcAft>
                        <a:buFont typeface="Vrinda"/>
                        <a:buNone/>
                      </a:pPr>
                      <a:endParaRPr lang="pl-PL" sz="1100" i="0" dirty="0" smtClean="0">
                        <a:solidFill>
                          <a:schemeClr val="tx1"/>
                        </a:solidFill>
                        <a:effectLst/>
                        <a:latin typeface="Roboto Bold"/>
                        <a:ea typeface="Times New Roman" panose="02020603050405020304" pitchFamily="18" charset="0"/>
                      </a:endParaRPr>
                    </a:p>
                    <a:p>
                      <a:pPr algn="l" fontAlgn="t"/>
                      <a:r>
                        <a:rPr lang="pl-PL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Roboto Bold"/>
                        </a:rPr>
                        <a:t>Poprawka zgłoszona przez: Klub Radnych PiS</a:t>
                      </a:r>
                      <a:endParaRPr lang="pl-PL" sz="1100" b="1" i="0" u="none" strike="noStrike" dirty="0">
                        <a:solidFill>
                          <a:schemeClr val="tx1"/>
                        </a:solidFill>
                        <a:effectLst/>
                        <a:latin typeface="Roboto Bold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0075"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i="0" dirty="0" smtClean="0">
                          <a:solidFill>
                            <a:schemeClr val="tx1"/>
                          </a:solidFill>
                          <a:effectLst/>
                          <a:latin typeface="Roboto Bold"/>
                          <a:ea typeface="Times New Roman" panose="02020603050405020304" pitchFamily="18" charset="0"/>
                        </a:rPr>
                        <a:t>Akademia Samorządu Województwa</a:t>
                      </a:r>
                      <a:endParaRPr lang="pl-PL" sz="1100" b="0" i="0" u="none" strike="noStrike" dirty="0">
                        <a:solidFill>
                          <a:schemeClr val="tx1"/>
                        </a:solidFill>
                        <a:effectLst/>
                        <a:latin typeface="Roboto Bold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Roboto Bold"/>
                        </a:rPr>
                        <a:t>200 000</a:t>
                      </a:r>
                      <a:endParaRPr lang="pl-PL" sz="1100" b="0" i="0" u="none" strike="noStrike" dirty="0">
                        <a:solidFill>
                          <a:schemeClr val="tx1"/>
                        </a:solidFill>
                        <a:effectLst/>
                        <a:latin typeface="Roboto Bold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1100" i="0" dirty="0" smtClean="0">
                          <a:solidFill>
                            <a:schemeClr val="tx1"/>
                          </a:solidFill>
                          <a:effectLst/>
                          <a:latin typeface="Roboto Bold"/>
                          <a:ea typeface="Times New Roman" panose="02020603050405020304" pitchFamily="18" charset="0"/>
                        </a:rPr>
                        <a:t>Na organizację i prowadzenie lekcji samorządowych dla młodzieży z aktywnym udziałem osób zaangażowanych w życie publiczne, samorządowców, działaczy lokalnych w zakresie przede wszystkim zagadnień dotyczących zadań i kompetencji samorządu regionalnego, a także dziedzictwa historycznego i kulturowego Małopolski</a:t>
                      </a:r>
                    </a:p>
                    <a:p>
                      <a:pPr algn="l" fontAlgn="t"/>
                      <a:endParaRPr lang="pl-PL" sz="1100" i="0" dirty="0" smtClean="0">
                        <a:solidFill>
                          <a:schemeClr val="tx1"/>
                        </a:solidFill>
                        <a:effectLst/>
                        <a:latin typeface="Roboto Bold"/>
                        <a:ea typeface="Times New Roman" panose="02020603050405020304" pitchFamily="18" charset="0"/>
                      </a:endParaRPr>
                    </a:p>
                    <a:p>
                      <a:pPr algn="l" fontAlgn="t"/>
                      <a:r>
                        <a:rPr lang="pl-PL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Roboto Bold"/>
                        </a:rPr>
                        <a:t>Poprawka zgłoszona przez: Klub Radnych PiS</a:t>
                      </a:r>
                      <a:endParaRPr lang="pl-PL" sz="1100" b="1" i="0" u="none" strike="noStrike" dirty="0">
                        <a:solidFill>
                          <a:schemeClr val="tx1"/>
                        </a:solidFill>
                        <a:effectLst/>
                        <a:latin typeface="Roboto Bold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7718"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i="0" dirty="0" smtClean="0">
                          <a:solidFill>
                            <a:schemeClr val="tx1"/>
                          </a:solidFill>
                          <a:effectLst/>
                          <a:latin typeface="Roboto Bold"/>
                          <a:ea typeface="Times New Roman" panose="02020603050405020304" pitchFamily="18" charset="0"/>
                        </a:rPr>
                        <a:t>Wsparcie kształcenia w zawodzie jeździec</a:t>
                      </a:r>
                      <a:endParaRPr lang="pl-PL" sz="1100" b="0" i="0" u="none" strike="noStrike" dirty="0">
                        <a:solidFill>
                          <a:schemeClr val="tx1"/>
                        </a:solidFill>
                        <a:effectLst/>
                        <a:latin typeface="Roboto Bold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Roboto Bold"/>
                        </a:rPr>
                        <a:t>100 000</a:t>
                      </a:r>
                      <a:endParaRPr lang="pl-PL" sz="1100" b="0" i="0" u="none" strike="noStrike" dirty="0">
                        <a:solidFill>
                          <a:schemeClr val="tx1"/>
                        </a:solidFill>
                        <a:effectLst/>
                        <a:latin typeface="Roboto Bold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1100" i="0" dirty="0" smtClean="0">
                          <a:solidFill>
                            <a:schemeClr val="tx1"/>
                          </a:solidFill>
                          <a:effectLst/>
                          <a:latin typeface="Roboto Bold"/>
                          <a:ea typeface="Times New Roman" panose="02020603050405020304" pitchFamily="18" charset="0"/>
                        </a:rPr>
                        <a:t>Na promocję i wsparcie procesu kształcenia w zawodzie jeździec, w szczególności  praktycznej nauki zawodu. Od roku 2018 zawód jeździec został wprowadzony do  klasyfikacji zawodów szkolnictwa zawodowego na poziomie technikum w Zespole Szkół  w Jordanowie. W ramach zadania budżetowego planuje się udzielenie pomocy finansowej dla Powiatu Suskiego na wsparcie organizacji praktycznej nauki zawodu. Wysokość subwencji oświatowej przeznaczonej dla Powiatu Suskiego na organizację kształcenia nie pokrywa w pełni kosztów niezbędnych do prawidłowej realizacji zadania, ze względu na innowacyjny charakter zawodu oraz konieczność organizacji zajęć praktycznych poza szkołą</a:t>
                      </a:r>
                    </a:p>
                    <a:p>
                      <a:pPr algn="l" fontAlgn="t"/>
                      <a:endParaRPr lang="pl-PL" sz="1100" i="0" dirty="0" smtClean="0">
                        <a:solidFill>
                          <a:schemeClr val="tx1"/>
                        </a:solidFill>
                        <a:effectLst/>
                        <a:latin typeface="Roboto Bold"/>
                        <a:ea typeface="Times New Roman" panose="02020603050405020304" pitchFamily="18" charset="0"/>
                      </a:endParaRPr>
                    </a:p>
                    <a:p>
                      <a:pPr algn="l" fontAlgn="t"/>
                      <a:r>
                        <a:rPr lang="pl-PL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Roboto Bold"/>
                        </a:rPr>
                        <a:t>Poprawka zgłoszona przez: Klub Radnych KO,</a:t>
                      </a:r>
                      <a:r>
                        <a:rPr lang="pl-PL" sz="11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Roboto Bold"/>
                        </a:rPr>
                        <a:t> Pana Radnego Jerzego Fedorowicza</a:t>
                      </a:r>
                      <a:endParaRPr lang="pl-PL" sz="1100" b="0" i="0" u="none" strike="noStrike" dirty="0">
                        <a:solidFill>
                          <a:schemeClr val="tx1"/>
                        </a:solidFill>
                        <a:effectLst/>
                        <a:latin typeface="Roboto Bold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702749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/>
          </p:cNvSpPr>
          <p:nvPr>
            <p:ph type="title"/>
          </p:nvPr>
        </p:nvSpPr>
        <p:spPr>
          <a:xfrm>
            <a:off x="508000" y="800100"/>
            <a:ext cx="11988800" cy="1219200"/>
          </a:xfrm>
          <a:prstGeom prst="rect">
            <a:avLst/>
          </a:prstGeom>
        </p:spPr>
        <p:txBody>
          <a:bodyPr>
            <a:noAutofit/>
          </a:bodyPr>
          <a:lstStyle>
            <a:lvl1pPr defTabSz="461518">
              <a:spcBef>
                <a:spcPts val="100"/>
              </a:spcBef>
              <a:defRPr sz="3792"/>
            </a:lvl1pPr>
          </a:lstStyle>
          <a:p>
            <a:pPr lvl="0" algn="ctr">
              <a:defRPr sz="1800" b="0">
                <a:solidFill>
                  <a:srgbClr val="000000"/>
                </a:solidFill>
              </a:defRPr>
            </a:pPr>
            <a:r>
              <a:rPr lang="pl-PL" altLang="pl-PL" sz="3200" b="1" dirty="0">
                <a:solidFill>
                  <a:schemeClr val="tx1"/>
                </a:solidFill>
                <a:cs typeface="Tahoma" panose="020B0604030504040204" pitchFamily="34" charset="0"/>
              </a:rPr>
              <a:t>Autopoprawka nr 2 </a:t>
            </a:r>
            <a:br>
              <a:rPr lang="pl-PL" altLang="pl-PL" sz="3200" b="1" dirty="0">
                <a:solidFill>
                  <a:schemeClr val="tx1"/>
                </a:solidFill>
                <a:cs typeface="Tahoma" panose="020B0604030504040204" pitchFamily="34" charset="0"/>
              </a:rPr>
            </a:br>
            <a:r>
              <a:rPr lang="pl-PL" altLang="pl-PL" sz="3200" b="1" dirty="0">
                <a:solidFill>
                  <a:schemeClr val="tx1"/>
                </a:solidFill>
                <a:cs typeface="Tahoma" panose="020B0604030504040204" pitchFamily="34" charset="0"/>
              </a:rPr>
              <a:t>zmiany związane z wnioskami zgłoszonymi przez </a:t>
            </a:r>
            <a:r>
              <a:rPr lang="pl-PL" altLang="pl-PL" sz="3200" b="1">
                <a:solidFill>
                  <a:schemeClr val="tx1"/>
                </a:solidFill>
                <a:cs typeface="Tahoma" panose="020B0604030504040204" pitchFamily="34" charset="0"/>
              </a:rPr>
              <a:t>Radnych </a:t>
            </a:r>
            <a:r>
              <a:rPr lang="pl-PL" altLang="pl-PL" sz="3200" b="1" smtClean="0">
                <a:solidFill>
                  <a:schemeClr val="tx1"/>
                </a:solidFill>
                <a:cs typeface="Tahoma" panose="020B0604030504040204" pitchFamily="34" charset="0"/>
              </a:rPr>
              <a:t/>
            </a:r>
            <a:br>
              <a:rPr lang="pl-PL" altLang="pl-PL" sz="3200" b="1" smtClean="0">
                <a:solidFill>
                  <a:schemeClr val="tx1"/>
                </a:solidFill>
                <a:cs typeface="Tahoma" panose="020B0604030504040204" pitchFamily="34" charset="0"/>
              </a:rPr>
            </a:br>
            <a:r>
              <a:rPr lang="pl-PL" altLang="pl-PL" sz="3200" b="1" smtClean="0">
                <a:solidFill>
                  <a:schemeClr val="tx1"/>
                </a:solidFill>
                <a:cs typeface="Tahoma" panose="020B0604030504040204" pitchFamily="34" charset="0"/>
              </a:rPr>
              <a:t>i </a:t>
            </a:r>
            <a:r>
              <a:rPr lang="pl-PL" altLang="pl-PL" sz="3200" b="1" dirty="0">
                <a:solidFill>
                  <a:schemeClr val="tx1"/>
                </a:solidFill>
                <a:cs typeface="Tahoma" panose="020B0604030504040204" pitchFamily="34" charset="0"/>
              </a:rPr>
              <a:t>Kluby Radnych SWM</a:t>
            </a:r>
            <a:r>
              <a:rPr lang="pl-PL" altLang="pl-PL" sz="2400" b="1" dirty="0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pl-PL" altLang="pl-PL" sz="2400" b="1" dirty="0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pl-PL" altLang="pl-PL" sz="2400" b="1" dirty="0">
                <a:solidFill>
                  <a:srgbClr val="3333FF"/>
                </a:solidFill>
                <a:latin typeface="Tahoma" panose="020B0604030504040204" pitchFamily="34" charset="0"/>
              </a:rPr>
              <a:t>Zwiększenie wydatków budżetu w działach:</a:t>
            </a:r>
            <a:endParaRPr sz="2400" b="1" dirty="0">
              <a:solidFill>
                <a:srgbClr val="414241"/>
              </a:solidFill>
            </a:endParaRPr>
          </a:p>
        </p:txBody>
      </p:sp>
      <p:sp>
        <p:nvSpPr>
          <p:cNvPr id="101" name="Shape 10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SzTx/>
              <a:buNone/>
            </a:lvl1pPr>
          </a:lstStyle>
          <a:p>
            <a:pPr marL="457200" lvl="0" indent="-457200"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endParaRPr lang="pl-PL" sz="2800" dirty="0"/>
          </a:p>
          <a:p>
            <a:pPr marL="285750" lvl="0" indent="-285750"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endParaRPr sz="2800" dirty="0">
              <a:solidFill>
                <a:srgbClr val="414141"/>
              </a:solidFill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531387"/>
              </p:ext>
            </p:extLst>
          </p:nvPr>
        </p:nvGraphicFramePr>
        <p:xfrm>
          <a:off x="844951" y="2282559"/>
          <a:ext cx="10857053" cy="6783204"/>
        </p:xfrm>
        <a:graphic>
          <a:graphicData uri="http://schemas.openxmlformats.org/drawingml/2006/table">
            <a:tbl>
              <a:tblPr/>
              <a:tblGrid>
                <a:gridCol w="4532601"/>
                <a:gridCol w="1202244"/>
                <a:gridCol w="5122208"/>
              </a:tblGrid>
              <a:tr h="454039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Roboto Bold"/>
                        </a:rPr>
                        <a:t>Nazwa zadania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Roboto Bold"/>
                        </a:rPr>
                        <a:t>Kwota                       w zł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Roboto Bold"/>
                        </a:rPr>
                        <a:t>Uzasadnienie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255497">
                <a:tc gridSpan="3">
                  <a:txBody>
                    <a:bodyPr/>
                    <a:lstStyle/>
                    <a:p>
                      <a:pPr algn="ctr" fontAlgn="t"/>
                      <a:r>
                        <a:rPr lang="pl-PL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Roboto Bold"/>
                        </a:rPr>
                        <a:t>Ochrona zdrowia na zadania:</a:t>
                      </a:r>
                      <a:endParaRPr lang="pl-PL" sz="1200" b="1" i="0" u="none" strike="noStrike" dirty="0">
                        <a:solidFill>
                          <a:schemeClr val="tx1"/>
                        </a:solidFill>
                        <a:effectLst/>
                        <a:latin typeface="Roboto Bold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754326"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>
                          <a:solidFill>
                            <a:schemeClr val="tx1"/>
                          </a:solidFill>
                          <a:effectLst/>
                          <a:latin typeface="Roboto Bold"/>
                        </a:rPr>
                        <a:t>Rozwój Szpitala Specjalistycznego im. J. Śniadeckiego w Nowym Sączu poprzez poprawę standardu i jakości usług medycznych - Działanie 12.1 RPO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Bold"/>
                        </a:rPr>
                        <a:t>6 000 000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pl-PL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Roboto Bold"/>
                          <a:ea typeface="+mn-ea"/>
                          <a:cs typeface="+mn-cs"/>
                          <a:sym typeface="Palatino"/>
                        </a:rPr>
                        <a:t>Na modernizację oddziałów Szpitalnych, rozbudowę Ośrodka Onkologicznego, co pozwoli na poprawę warunków pobytu długoterminowego oraz poprawi jakość świadczonych usług w Szpitalu</a:t>
                      </a:r>
                    </a:p>
                    <a:p>
                      <a:pPr marL="0" marR="0" lvl="0" indent="0" algn="l" defTabSz="584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100" b="1" u="none" strike="noStrike" dirty="0" smtClean="0">
                        <a:solidFill>
                          <a:schemeClr val="tx1"/>
                        </a:solidFill>
                        <a:effectLst/>
                        <a:latin typeface="Roboto Bold"/>
                        <a:ea typeface="Tahoma" panose="020B0604030504040204" pitchFamily="34" charset="0"/>
                        <a:cs typeface="Tahoma" panose="020B0604030504040204" pitchFamily="34" charset="0"/>
                        <a:sym typeface="Palatino"/>
                      </a:endParaRPr>
                    </a:p>
                    <a:p>
                      <a:pPr marL="0" marR="0" lvl="0" indent="0" algn="l" defTabSz="584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Roboto Bold"/>
                        </a:rPr>
                        <a:t>Poprawka zgłoszona przez: Klub Radnych PiS</a:t>
                      </a:r>
                      <a:endParaRPr lang="pl-PL" sz="1100" b="0" i="0" u="none" strike="noStrike" dirty="0" smtClean="0">
                        <a:solidFill>
                          <a:schemeClr val="tx1"/>
                        </a:solidFill>
                        <a:effectLst/>
                        <a:latin typeface="Roboto Bold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8162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>
                          <a:solidFill>
                            <a:schemeClr val="tx1"/>
                          </a:solidFill>
                          <a:effectLst/>
                          <a:latin typeface="Roboto Bold"/>
                        </a:rPr>
                        <a:t>Rozwijanie i wdrażanie Wojewódzkich Programów w zakresie ochrony zdrowia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Bold"/>
                        </a:rPr>
                        <a:t>10 000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Bold"/>
                        </a:rPr>
                        <a:t>N</a:t>
                      </a:r>
                      <a:r>
                        <a:rPr lang="pl-PL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Roboto Bold"/>
                        </a:rPr>
                        <a:t>a </a:t>
                      </a:r>
                      <a:r>
                        <a:rPr lang="pl-P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Bold"/>
                        </a:rPr>
                        <a:t>opracowanie programu polityki zdrowotnej wczesnego wykrywania skłonności samobójczych dzieci i </a:t>
                      </a:r>
                      <a:r>
                        <a:rPr lang="pl-PL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Roboto Bold"/>
                        </a:rPr>
                        <a:t>młodzieży</a:t>
                      </a:r>
                    </a:p>
                    <a:p>
                      <a:pPr algn="l" fontAlgn="t"/>
                      <a:endParaRPr lang="pl-PL" sz="1100" b="0" i="0" u="none" strike="noStrike" dirty="0" smtClean="0">
                        <a:solidFill>
                          <a:schemeClr val="tx1"/>
                        </a:solidFill>
                        <a:effectLst/>
                        <a:latin typeface="Roboto Bold"/>
                      </a:endParaRPr>
                    </a:p>
                    <a:p>
                      <a:pPr algn="l" fontAlgn="t"/>
                      <a:r>
                        <a:rPr lang="pl-PL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Roboto Bold"/>
                        </a:rPr>
                        <a:t>Poprawka zgłoszona przez: Klub Radnych PiS</a:t>
                      </a:r>
                      <a:endParaRPr lang="pl-PL" sz="1100" b="1" i="0" u="none" strike="noStrike" dirty="0">
                        <a:solidFill>
                          <a:schemeClr val="tx1"/>
                        </a:solidFill>
                        <a:effectLst/>
                        <a:latin typeface="Roboto Bold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16985"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Bold"/>
                        </a:rPr>
                        <a:t>Rozwój ośrodków leczenia uzależnień, przeciwdziałanie uzależnieniom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Bold"/>
                        </a:rPr>
                        <a:t>500 000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Bold"/>
                        </a:rPr>
                        <a:t>N</a:t>
                      </a:r>
                      <a:r>
                        <a:rPr lang="pl-PL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Roboto Bold"/>
                        </a:rPr>
                        <a:t>a </a:t>
                      </a:r>
                      <a:r>
                        <a:rPr lang="pl-P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Bold"/>
                        </a:rPr>
                        <a:t>zwiększenie dotacji na konkurs ofert w dziedzinie profilaktyki i przeciwdziałania uzależnieniom na realizację zadań w </a:t>
                      </a:r>
                      <a:r>
                        <a:rPr lang="pl-PL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Roboto Bold"/>
                        </a:rPr>
                        <a:t>obszarze </a:t>
                      </a:r>
                      <a:r>
                        <a:rPr lang="pl-P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Bold"/>
                        </a:rPr>
                        <a:t>uzależnień </a:t>
                      </a:r>
                      <a:r>
                        <a:rPr lang="pl-PL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Roboto Bold"/>
                        </a:rPr>
                        <a:t>behawioralnych</a:t>
                      </a:r>
                    </a:p>
                    <a:p>
                      <a:pPr algn="l" fontAlgn="t"/>
                      <a:endParaRPr lang="pl-PL" sz="1100" b="0" i="0" u="none" strike="noStrike" dirty="0" smtClean="0">
                        <a:solidFill>
                          <a:schemeClr val="tx1"/>
                        </a:solidFill>
                        <a:effectLst/>
                        <a:latin typeface="Roboto Bold"/>
                      </a:endParaRPr>
                    </a:p>
                    <a:p>
                      <a:pPr algn="l" fontAlgn="t"/>
                      <a:r>
                        <a:rPr lang="pl-PL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Roboto Bold"/>
                        </a:rPr>
                        <a:t>Równocześnie dokonano zwiększenia dochodów o kwotę 354 827 zł </a:t>
                      </a:r>
                      <a:r>
                        <a:rPr lang="pl-PL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Roboto Bold"/>
                          <a:ea typeface="+mn-ea"/>
                          <a:cs typeface="+mn-cs"/>
                          <a:sym typeface="Palatino"/>
                        </a:rPr>
                        <a:t>z tytułu wpływów z opłat za wydawanie zezwoleń na obrót hurtowy w kraju napojami alkoholowymi o zawartości do 18% alkoholu w związku z planowanymi wyższymi wpływami z tytułu opłat za wydanie zezwoleń na hurtowy obrót napojami alkoholowymi o zawartości alkoholu od 4,5% do 18%.</a:t>
                      </a:r>
                    </a:p>
                    <a:p>
                      <a:pPr algn="l" fontAlgn="t"/>
                      <a:r>
                        <a:rPr lang="pl-PL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Roboto Bold"/>
                          <a:ea typeface="+mn-ea"/>
                          <a:cs typeface="+mn-cs"/>
                          <a:sym typeface="Palatino"/>
                        </a:rPr>
                        <a:t> </a:t>
                      </a:r>
                    </a:p>
                    <a:p>
                      <a:pPr algn="l" fontAlgn="t"/>
                      <a:r>
                        <a:rPr lang="pl-PL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Roboto Bold"/>
                          <a:ea typeface="+mn-ea"/>
                          <a:cs typeface="+mn-cs"/>
                          <a:sym typeface="Palatino"/>
                        </a:rPr>
                        <a:t>Jednocześnie na realizację w/w zadania wprowadzono wolne środki w kwocie 145 173 zł, jako nadwyżkę środków pieniężnych na rachunku bieżącym budżetu wynikających z rozliczeń kredytów i pożyczek z lat ubiegłych.</a:t>
                      </a:r>
                    </a:p>
                    <a:p>
                      <a:pPr algn="l" fontAlgn="t"/>
                      <a:r>
                        <a:rPr lang="pl-PL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Roboto Bold"/>
                          <a:ea typeface="+mn-ea"/>
                          <a:cs typeface="+mn-cs"/>
                          <a:sym typeface="Palatino"/>
                        </a:rPr>
                        <a:t> </a:t>
                      </a:r>
                    </a:p>
                    <a:p>
                      <a:pPr algn="l" fontAlgn="t"/>
                      <a:r>
                        <a:rPr lang="pl-PL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Roboto Bold"/>
                        </a:rPr>
                        <a:t>Poprawka zgłoszona przez: Klub Radnych PiS</a:t>
                      </a:r>
                      <a:endParaRPr lang="pl-PL" sz="1100" b="1" i="0" u="none" strike="noStrike" dirty="0">
                        <a:solidFill>
                          <a:schemeClr val="tx1"/>
                        </a:solidFill>
                        <a:effectLst/>
                        <a:latin typeface="Roboto Bold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570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Roboto Bold"/>
                        </a:rPr>
                        <a:t>Pomoc</a:t>
                      </a:r>
                      <a:r>
                        <a:rPr lang="pl-PL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Roboto Bold"/>
                        </a:rPr>
                        <a:t> społeczna na zadania:</a:t>
                      </a:r>
                      <a:endParaRPr lang="pl-PL" sz="1100" b="1" i="0" u="none" strike="noStrike" dirty="0">
                        <a:solidFill>
                          <a:schemeClr val="tx1"/>
                        </a:solidFill>
                        <a:effectLst/>
                        <a:latin typeface="Roboto Bold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r" fontAlgn="t"/>
                      <a:endParaRPr lang="pl-PL" sz="1100" b="0" i="0" u="none" strike="noStrike" dirty="0">
                        <a:solidFill>
                          <a:schemeClr val="tx1"/>
                        </a:solidFill>
                        <a:effectLst/>
                        <a:latin typeface="Roboto Bold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pl-PL" sz="1100" b="0" i="0" u="none" strike="noStrike" dirty="0">
                        <a:solidFill>
                          <a:schemeClr val="tx1"/>
                        </a:solidFill>
                        <a:effectLst/>
                        <a:latin typeface="Roboto Bold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11803"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Bold"/>
                        </a:rPr>
                        <a:t>Działania na rzecz osób starszych w Województwie Małopolskim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Bold"/>
                        </a:rPr>
                        <a:t>500 000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Bold"/>
                        </a:rPr>
                        <a:t> - 300 000 zł na realizację zadań w zakresie wspierania funkcjonowania społecznego oraz przeciwdziałania wykluczeniu osób starszych (do kwoty 1 000 000 zł)</a:t>
                      </a:r>
                      <a:br>
                        <a:rPr lang="pl-P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Bold"/>
                        </a:rPr>
                      </a:br>
                      <a:r>
                        <a:rPr lang="pl-P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Bold"/>
                        </a:rPr>
                        <a:t> - 200 000 zł </a:t>
                      </a:r>
                      <a:r>
                        <a:rPr lang="pl-PL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Roboto Bold"/>
                        </a:rPr>
                        <a:t>na wsparcie </a:t>
                      </a:r>
                      <a:r>
                        <a:rPr lang="pl-P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Bold"/>
                        </a:rPr>
                        <a:t>organizacji pozarządowych w zakresie działań w obszarze promocji wiedzy o prawach konsumenta poprzez realizację inicjatyw mających na celu pobudzenie świadomości konsumenckiej, dla seniorów i młodzieży, co przyczyni się do zwiększenia poczucia bezpieczeństwa i poprawi korzystanie z dostępnych dóbr i usług oraz wpłynie na rozwój działań promujących integrację </a:t>
                      </a:r>
                      <a:r>
                        <a:rPr lang="pl-PL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Roboto Bold"/>
                        </a:rPr>
                        <a:t>międzypokoleniową</a:t>
                      </a:r>
                    </a:p>
                    <a:p>
                      <a:pPr algn="l" fontAlgn="t"/>
                      <a:endParaRPr lang="pl-PL" sz="1100" b="0" i="0" u="none" strike="noStrike" dirty="0" smtClean="0">
                        <a:solidFill>
                          <a:schemeClr val="tx1"/>
                        </a:solidFill>
                        <a:effectLst/>
                        <a:latin typeface="Roboto Bold"/>
                      </a:endParaRPr>
                    </a:p>
                    <a:p>
                      <a:pPr algn="l" fontAlgn="t"/>
                      <a:r>
                        <a:rPr lang="pl-PL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Roboto Bold"/>
                        </a:rPr>
                        <a:t>Poprawka zgłoszona przez: Klub Radnych PiS</a:t>
                      </a:r>
                      <a:endParaRPr lang="pl-PL" sz="1100" b="1" i="0" u="none" strike="noStrike" dirty="0">
                        <a:solidFill>
                          <a:schemeClr val="tx1"/>
                        </a:solidFill>
                        <a:effectLst/>
                        <a:latin typeface="Roboto Bold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710371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/>
          </p:cNvSpPr>
          <p:nvPr>
            <p:ph type="title"/>
          </p:nvPr>
        </p:nvSpPr>
        <p:spPr>
          <a:xfrm>
            <a:off x="349504" y="373380"/>
            <a:ext cx="11988800" cy="1219200"/>
          </a:xfrm>
          <a:prstGeom prst="rect">
            <a:avLst/>
          </a:prstGeom>
        </p:spPr>
        <p:txBody>
          <a:bodyPr>
            <a:noAutofit/>
          </a:bodyPr>
          <a:lstStyle>
            <a:lvl1pPr defTabSz="461518">
              <a:spcBef>
                <a:spcPts val="100"/>
              </a:spcBef>
              <a:defRPr sz="3792"/>
            </a:lvl1pPr>
          </a:lstStyle>
          <a:p>
            <a:pPr lvl="0" algn="ctr">
              <a:defRPr sz="1800" b="0">
                <a:solidFill>
                  <a:srgbClr val="000000"/>
                </a:solidFill>
              </a:defRPr>
            </a:pPr>
            <a:r>
              <a:rPr lang="pl-PL" altLang="pl-PL" sz="2400" b="1" dirty="0">
                <a:solidFill>
                  <a:schemeClr val="tx1"/>
                </a:solidFill>
                <a:cs typeface="Tahoma" panose="020B0604030504040204" pitchFamily="34" charset="0"/>
              </a:rPr>
              <a:t>Autopoprawka nr 2 </a:t>
            </a:r>
            <a:br>
              <a:rPr lang="pl-PL" altLang="pl-PL" sz="2400" b="1" dirty="0">
                <a:solidFill>
                  <a:schemeClr val="tx1"/>
                </a:solidFill>
                <a:cs typeface="Tahoma" panose="020B0604030504040204" pitchFamily="34" charset="0"/>
              </a:rPr>
            </a:br>
            <a:r>
              <a:rPr lang="pl-PL" altLang="pl-PL" sz="2400" b="1" dirty="0">
                <a:solidFill>
                  <a:schemeClr val="tx1"/>
                </a:solidFill>
                <a:cs typeface="Tahoma" panose="020B0604030504040204" pitchFamily="34" charset="0"/>
              </a:rPr>
              <a:t>zmiany związane z wnioskami zgłoszonymi przez Radnych </a:t>
            </a:r>
            <a:r>
              <a:rPr lang="pl-PL" altLang="pl-PL" sz="2400" b="1" dirty="0" smtClean="0">
                <a:solidFill>
                  <a:schemeClr val="tx1"/>
                </a:solidFill>
                <a:cs typeface="Tahoma" panose="020B0604030504040204" pitchFamily="34" charset="0"/>
              </a:rPr>
              <a:t/>
            </a:r>
            <a:br>
              <a:rPr lang="pl-PL" altLang="pl-PL" sz="2400" b="1" dirty="0" smtClean="0">
                <a:solidFill>
                  <a:schemeClr val="tx1"/>
                </a:solidFill>
                <a:cs typeface="Tahoma" panose="020B0604030504040204" pitchFamily="34" charset="0"/>
              </a:rPr>
            </a:br>
            <a:r>
              <a:rPr lang="pl-PL" altLang="pl-PL" sz="2400" b="1" dirty="0" smtClean="0">
                <a:solidFill>
                  <a:schemeClr val="tx1"/>
                </a:solidFill>
                <a:cs typeface="Tahoma" panose="020B0604030504040204" pitchFamily="34" charset="0"/>
              </a:rPr>
              <a:t>i </a:t>
            </a:r>
            <a:r>
              <a:rPr lang="pl-PL" altLang="pl-PL" sz="2400" b="1" dirty="0">
                <a:solidFill>
                  <a:schemeClr val="tx1"/>
                </a:solidFill>
                <a:cs typeface="Tahoma" panose="020B0604030504040204" pitchFamily="34" charset="0"/>
              </a:rPr>
              <a:t>Kluby Radnych SWM</a:t>
            </a:r>
            <a:r>
              <a:rPr lang="pl-PL" altLang="pl-PL" sz="3200" b="1" dirty="0">
                <a:solidFill>
                  <a:schemeClr val="tx1"/>
                </a:solidFill>
                <a:cs typeface="Tahoma" panose="020B0604030504040204" pitchFamily="34" charset="0"/>
              </a:rPr>
              <a:t/>
            </a:r>
            <a:br>
              <a:rPr lang="pl-PL" altLang="pl-PL" sz="3200" b="1" dirty="0">
                <a:solidFill>
                  <a:schemeClr val="tx1"/>
                </a:solidFill>
                <a:cs typeface="Tahoma" panose="020B0604030504040204" pitchFamily="34" charset="0"/>
              </a:rPr>
            </a:br>
            <a:r>
              <a:rPr lang="pl-PL" altLang="pl-PL" sz="2200" b="1" dirty="0">
                <a:solidFill>
                  <a:srgbClr val="3333FF"/>
                </a:solidFill>
                <a:latin typeface="Tahoma" panose="020B0604030504040204" pitchFamily="34" charset="0"/>
              </a:rPr>
              <a:t>Zwiększenie wydatków budżetu w działach:</a:t>
            </a:r>
            <a:endParaRPr sz="2200" b="1" dirty="0">
              <a:solidFill>
                <a:srgbClr val="414241"/>
              </a:solidFill>
            </a:endParaRPr>
          </a:p>
        </p:txBody>
      </p:sp>
      <p:sp>
        <p:nvSpPr>
          <p:cNvPr id="101" name="Shape 10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SzTx/>
              <a:buNone/>
            </a:lvl1pPr>
          </a:lstStyle>
          <a:p>
            <a:pPr marL="457200" lvl="0" indent="-457200"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endParaRPr lang="pl-PL" sz="2800" dirty="0"/>
          </a:p>
          <a:p>
            <a:pPr marL="285750" lvl="0" indent="-285750"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endParaRPr sz="2800" dirty="0">
              <a:solidFill>
                <a:srgbClr val="414141"/>
              </a:solidFill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8469543"/>
              </p:ext>
            </p:extLst>
          </p:nvPr>
        </p:nvGraphicFramePr>
        <p:xfrm>
          <a:off x="947982" y="1614967"/>
          <a:ext cx="10660283" cy="7024764"/>
        </p:xfrm>
        <a:graphic>
          <a:graphicData uri="http://schemas.openxmlformats.org/drawingml/2006/table">
            <a:tbl>
              <a:tblPr/>
              <a:tblGrid>
                <a:gridCol w="4450454"/>
                <a:gridCol w="1180455"/>
                <a:gridCol w="5029374"/>
              </a:tblGrid>
              <a:tr h="460659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Roboto Bold"/>
                        </a:rPr>
                        <a:t>Nazwa zadania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Roboto Bold"/>
                        </a:rPr>
                        <a:t>Kwota                       w zł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Roboto Bold"/>
                        </a:rPr>
                        <a:t>Uzasadnienie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226310">
                <a:tc gridSpan="3">
                  <a:txBody>
                    <a:bodyPr/>
                    <a:lstStyle/>
                    <a:p>
                      <a:pPr algn="ctr" fontAlgn="t"/>
                      <a:r>
                        <a:rPr lang="pl-PL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Roboto Bold"/>
                          <a:ea typeface="+mn-ea"/>
                          <a:cs typeface="+mn-cs"/>
                          <a:sym typeface="Palatino"/>
                        </a:rPr>
                        <a:t>Kultura i ochrona dziedzictwa narodowego na zadania:</a:t>
                      </a:r>
                      <a:endParaRPr lang="pl-PL" sz="1200" b="1" i="0" u="none" strike="noStrike" dirty="0">
                        <a:solidFill>
                          <a:schemeClr val="tx1"/>
                        </a:solidFill>
                        <a:effectLst/>
                        <a:latin typeface="Roboto Bold"/>
                        <a:ea typeface="+mn-ea"/>
                        <a:cs typeface="+mn-cs"/>
                        <a:sym typeface="Palatino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543738">
                <a:tc>
                  <a:txBody>
                    <a:bodyPr/>
                    <a:lstStyle/>
                    <a:p>
                      <a:pPr algn="l" fontAlgn="t"/>
                      <a:r>
                        <a:rPr lang="pl-P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Bold"/>
                        </a:rPr>
                        <a:t>Otwarte konkursy ofert w dziedzinie kultury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>
                          <a:solidFill>
                            <a:schemeClr val="tx1"/>
                          </a:solidFill>
                          <a:effectLst/>
                          <a:latin typeface="Roboto Bold"/>
                        </a:rPr>
                        <a:t>1 000 000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Bold"/>
                        </a:rPr>
                        <a:t>N</a:t>
                      </a:r>
                      <a:r>
                        <a:rPr lang="pl-PL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Roboto Bold"/>
                        </a:rPr>
                        <a:t>a </a:t>
                      </a:r>
                      <a:r>
                        <a:rPr lang="pl-P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Bold"/>
                        </a:rPr>
                        <a:t>działanie pn. Mecenat </a:t>
                      </a:r>
                      <a:r>
                        <a:rPr lang="pl-PL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Roboto Bold"/>
                          <a:ea typeface="+mn-ea"/>
                          <a:cs typeface="+mn-cs"/>
                          <a:sym typeface="Palatino"/>
                        </a:rPr>
                        <a:t>Małopolski (w ramach konkursu można ubiegać się </a:t>
                      </a:r>
                      <a:br>
                        <a:rPr lang="pl-PL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Roboto Bold"/>
                          <a:ea typeface="+mn-ea"/>
                          <a:cs typeface="+mn-cs"/>
                          <a:sym typeface="Palatino"/>
                        </a:rPr>
                      </a:br>
                      <a:r>
                        <a:rPr lang="pl-PL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Roboto Bold"/>
                          <a:ea typeface="+mn-ea"/>
                          <a:cs typeface="+mn-cs"/>
                          <a:sym typeface="Palatino"/>
                        </a:rPr>
                        <a:t>o wsparcie organizacji uroczystości jubileuszu 50-lecia koronacji obrazu NMP w Myślenicach).</a:t>
                      </a:r>
                    </a:p>
                    <a:p>
                      <a:pPr algn="l" fontAlgn="t"/>
                      <a:endParaRPr lang="pl-PL" sz="700" b="0" i="0" u="none" strike="noStrike" dirty="0" smtClean="0">
                        <a:solidFill>
                          <a:schemeClr val="tx1"/>
                        </a:solidFill>
                        <a:effectLst/>
                        <a:latin typeface="Roboto Bold"/>
                        <a:ea typeface="+mn-ea"/>
                        <a:cs typeface="+mn-cs"/>
                        <a:sym typeface="Palatino"/>
                      </a:endParaRPr>
                    </a:p>
                    <a:p>
                      <a:pPr marL="0" marR="0" lvl="0" indent="0" algn="l" defTabSz="58420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Roboto Bold"/>
                        </a:rPr>
                        <a:t>Poprawka zgłoszona przez: Klub Radnych PiS, Klub Radnych KO, Pana Radnego Jerzego Fedorowicza, Pana Radnego Stanisława</a:t>
                      </a:r>
                      <a:r>
                        <a:rPr lang="pl-PL" sz="11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Roboto Bold"/>
                        </a:rPr>
                        <a:t> Bisztygę</a:t>
                      </a:r>
                      <a:endParaRPr lang="pl-PL" sz="1100" b="0" i="0" u="none" strike="noStrike" dirty="0" smtClean="0">
                        <a:solidFill>
                          <a:schemeClr val="tx1"/>
                        </a:solidFill>
                        <a:effectLst/>
                        <a:latin typeface="Roboto Bold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4292">
                <a:tc>
                  <a:txBody>
                    <a:bodyPr/>
                    <a:lstStyle/>
                    <a:p>
                      <a:pPr algn="l" fontAlgn="t"/>
                      <a:r>
                        <a:rPr lang="pl-P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Bold"/>
                        </a:rPr>
                        <a:t>Ochrona krajobrazu kulturowego i opieka nad regionalnym dziedzictwem kulturowym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Bold"/>
                        </a:rPr>
                        <a:t>1 600 000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Roboto Bold"/>
                          <a:ea typeface="+mn-ea"/>
                          <a:cs typeface="+mn-cs"/>
                          <a:sym typeface="Palatino"/>
                        </a:rPr>
                        <a:t>Na wsparcie finansowe zadania realizowanego w ramach konkursu: Ochrona zabytków Małopolski (w ramach konkursu można ubiegać się </a:t>
                      </a:r>
                      <a:br>
                        <a:rPr lang="pl-PL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Roboto Bold"/>
                          <a:ea typeface="+mn-ea"/>
                          <a:cs typeface="+mn-cs"/>
                          <a:sym typeface="Palatino"/>
                        </a:rPr>
                      </a:br>
                      <a:r>
                        <a:rPr lang="pl-PL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Roboto Bold"/>
                          <a:ea typeface="+mn-ea"/>
                          <a:cs typeface="+mn-cs"/>
                          <a:sym typeface="Palatino"/>
                        </a:rPr>
                        <a:t>o dofinansowanie ukończenia remontu budynku Polskiego Towarzystwa Gimnastycznego Sokół w Krakowie (wymiana instalacji oświetleniowej) oraz modernizacji pokrycia dachowego kantyny dla Fundacji Pobliskie Miejsca Pamięci w Oświęcimiu)</a:t>
                      </a:r>
                    </a:p>
                    <a:p>
                      <a:pPr algn="l" fontAlgn="t"/>
                      <a:endParaRPr lang="pl-PL" sz="700" b="0" i="0" u="none" strike="noStrike" dirty="0" smtClean="0">
                        <a:solidFill>
                          <a:schemeClr val="tx1"/>
                        </a:solidFill>
                        <a:effectLst/>
                        <a:latin typeface="Roboto Bold"/>
                        <a:ea typeface="+mn-ea"/>
                        <a:cs typeface="+mn-cs"/>
                        <a:sym typeface="Palatino"/>
                      </a:endParaRPr>
                    </a:p>
                    <a:p>
                      <a:pPr algn="l" fontAlgn="t"/>
                      <a:r>
                        <a:rPr lang="pl-PL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Roboto Bold"/>
                        </a:rPr>
                        <a:t>Poprawka zgłoszona przez: Klub Radnych PiS</a:t>
                      </a:r>
                      <a:endParaRPr lang="pl-PL" sz="1100" b="1" i="0" u="none" strike="noStrike" dirty="0">
                        <a:solidFill>
                          <a:schemeClr val="tx1"/>
                        </a:solidFill>
                        <a:effectLst/>
                        <a:latin typeface="Roboto Bold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3805">
                <a:tc>
                  <a:txBody>
                    <a:bodyPr/>
                    <a:lstStyle/>
                    <a:p>
                      <a:pPr algn="l" fontAlgn="t"/>
                      <a:r>
                        <a:rPr lang="pl-P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Bold"/>
                        </a:rPr>
                        <a:t>Ochrona krajobrazu kulturowego i opieka nad regionalnym dziedzictwem kulturowym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>
                          <a:solidFill>
                            <a:schemeClr val="tx1"/>
                          </a:solidFill>
                          <a:effectLst/>
                          <a:latin typeface="Roboto Bold"/>
                        </a:rPr>
                        <a:t>500 000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Bold"/>
                        </a:rPr>
                        <a:t>N</a:t>
                      </a:r>
                      <a:r>
                        <a:rPr lang="pl-PL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Roboto Bold"/>
                        </a:rPr>
                        <a:t>a </a:t>
                      </a:r>
                      <a:r>
                        <a:rPr lang="pl-P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Bold"/>
                        </a:rPr>
                        <a:t>wsparcie finansowe zadania realizowanego w ramach konkursu "Kapliczki Małopolski". </a:t>
                      </a:r>
                      <a:endParaRPr lang="pl-PL" sz="1100" b="0" i="0" u="none" strike="noStrike" dirty="0" smtClean="0">
                        <a:solidFill>
                          <a:schemeClr val="tx1"/>
                        </a:solidFill>
                        <a:effectLst/>
                        <a:latin typeface="Roboto Bold"/>
                      </a:endParaRPr>
                    </a:p>
                    <a:p>
                      <a:pPr algn="l" fontAlgn="t"/>
                      <a:endParaRPr lang="pl-PL" sz="700" b="0" i="0" u="none" strike="noStrike" dirty="0" smtClean="0">
                        <a:solidFill>
                          <a:schemeClr val="tx1"/>
                        </a:solidFill>
                        <a:effectLst/>
                        <a:latin typeface="Roboto Bold"/>
                      </a:endParaRPr>
                    </a:p>
                    <a:p>
                      <a:pPr algn="l" fontAlgn="t"/>
                      <a:r>
                        <a:rPr lang="pl-PL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Roboto Bold"/>
                        </a:rPr>
                        <a:t>Poprawka zgłoszona przez: Klub Radnych PiS</a:t>
                      </a:r>
                      <a:endParaRPr lang="pl-PL" sz="1100" b="1" i="0" u="none" strike="noStrike" dirty="0">
                        <a:solidFill>
                          <a:schemeClr val="tx1"/>
                        </a:solidFill>
                        <a:effectLst/>
                        <a:latin typeface="Roboto Bold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8654"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Bold"/>
                        </a:rPr>
                        <a:t>Regionalny obieg kultury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Roboto Bold"/>
                        </a:rPr>
                        <a:t>650 </a:t>
                      </a:r>
                      <a:r>
                        <a:rPr lang="pl-P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Bold"/>
                        </a:rPr>
                        <a:t>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fontAlgn="t">
                        <a:buFont typeface="Wingdings" panose="05000000000000000000" pitchFamily="2" charset="2"/>
                        <a:buNone/>
                      </a:pPr>
                      <a:r>
                        <a:rPr lang="pl-PL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Roboto Bold"/>
                        </a:rPr>
                        <a:t>Na </a:t>
                      </a:r>
                      <a:r>
                        <a:rPr lang="pl-P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Bold"/>
                        </a:rPr>
                        <a:t>działania w zakresie polityki historycznej i promocji polskiej </a:t>
                      </a:r>
                      <a:r>
                        <a:rPr lang="pl-PL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Roboto Bold"/>
                        </a:rPr>
                        <a:t>kultury: </a:t>
                      </a:r>
                      <a:r>
                        <a:rPr lang="pl-P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Bold"/>
                        </a:rPr>
                        <a:t/>
                      </a:r>
                      <a:br>
                        <a:rPr lang="pl-P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Bold"/>
                        </a:rPr>
                      </a:br>
                      <a:r>
                        <a:rPr lang="pl-P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Bold"/>
                        </a:rPr>
                        <a:t>a) promocja wybitnych postaci nauki i kultury polskiej i ich wkładu w kulturę światową – dofinansowanie zakupu i produkcji filmów dokumentalnych, organizacja wystaw/seminariów (w ramach obchodów 100.lecia odzyskania niepodległości Polski, jak również 100 </a:t>
                      </a:r>
                      <a:r>
                        <a:rPr lang="pl-PL" sz="11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Roboto Bold"/>
                        </a:rPr>
                        <a:t>lecia</a:t>
                      </a:r>
                      <a:r>
                        <a:rPr lang="pl-P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Bold"/>
                        </a:rPr>
                        <a:t> AGH) </a:t>
                      </a:r>
                      <a:br>
                        <a:rPr lang="pl-P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Bold"/>
                        </a:rPr>
                      </a:br>
                      <a:r>
                        <a:rPr lang="pl-P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Bold"/>
                        </a:rPr>
                        <a:t>b) organizacja wystaw i seminariów oraz opracowania </a:t>
                      </a:r>
                      <a:r>
                        <a:rPr lang="pl-PL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Roboto Bold"/>
                        </a:rPr>
                        <a:t>wydawnictwa </a:t>
                      </a:r>
                      <a:r>
                        <a:rPr lang="pl-P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Bold"/>
                        </a:rPr>
                        <a:t>i portalu nt. polskiej wytwórczości i przedsiębiorczości w I. i II. Rzeczypospolitej (w ramach obchodów 100.lecia odzyskania niepodległości Polski</a:t>
                      </a:r>
                      <a:r>
                        <a:rPr lang="pl-PL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Roboto Bold"/>
                        </a:rPr>
                        <a:t>).</a:t>
                      </a:r>
                    </a:p>
                    <a:p>
                      <a:pPr algn="l" fontAlgn="t"/>
                      <a:endParaRPr lang="pl-PL" sz="700" b="1" i="0" u="none" strike="noStrike" dirty="0" smtClean="0">
                        <a:solidFill>
                          <a:schemeClr val="tx1"/>
                        </a:solidFill>
                        <a:effectLst/>
                        <a:latin typeface="Roboto Bold"/>
                      </a:endParaRPr>
                    </a:p>
                    <a:p>
                      <a:pPr algn="l" fontAlgn="t"/>
                      <a:r>
                        <a:rPr lang="pl-PL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Roboto Bold"/>
                        </a:rPr>
                        <a:t>Poprawka zgłoszona przez: Klub Radnych PiS</a:t>
                      </a:r>
                      <a:endParaRPr lang="pl-PL" sz="1100" b="1" i="0" u="none" strike="noStrike" dirty="0">
                        <a:solidFill>
                          <a:schemeClr val="tx1"/>
                        </a:solidFill>
                        <a:effectLst/>
                        <a:latin typeface="Roboto Bold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3785"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Roboto Bold"/>
                        </a:rPr>
                        <a:t>Wsparcie funkcji lokalnych centrów kultury</a:t>
                      </a:r>
                      <a:endParaRPr lang="pl-PL" sz="1100" b="0" i="0" u="none" strike="noStrike" dirty="0">
                        <a:solidFill>
                          <a:schemeClr val="tx1"/>
                        </a:solidFill>
                        <a:effectLst/>
                        <a:latin typeface="Roboto Bold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Roboto Bold"/>
                        </a:rPr>
                        <a:t>500 000</a:t>
                      </a:r>
                      <a:endParaRPr lang="pl-PL" sz="1100" b="0" i="0" u="none" strike="noStrike" dirty="0">
                        <a:solidFill>
                          <a:schemeClr val="tx1"/>
                        </a:solidFill>
                        <a:effectLst/>
                        <a:latin typeface="Roboto Bold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fontAlgn="t">
                        <a:buFont typeface="Wingdings" panose="05000000000000000000" pitchFamily="2" charset="2"/>
                        <a:buNone/>
                      </a:pPr>
                      <a:r>
                        <a:rPr lang="pl-PL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Roboto Bold"/>
                          <a:ea typeface="+mn-ea"/>
                          <a:cs typeface="+mn-cs"/>
                          <a:sym typeface="Palatino"/>
                        </a:rPr>
                        <a:t>Na inscenizacje historyczne upamiętniające działalność zbrojną podziemia </a:t>
                      </a:r>
                    </a:p>
                    <a:p>
                      <a:pPr marL="0" indent="0" algn="l" fontAlgn="t">
                        <a:buFont typeface="Wingdings" panose="05000000000000000000" pitchFamily="2" charset="2"/>
                        <a:buNone/>
                      </a:pPr>
                      <a:r>
                        <a:rPr lang="pl-PL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Roboto Bold"/>
                          <a:ea typeface="+mn-ea"/>
                          <a:cs typeface="+mn-cs"/>
                          <a:sym typeface="Palatino"/>
                        </a:rPr>
                        <a:t>AK-owskiego na terenie Małopolski organizowane przez grupy rekonstrukcyjne oraz z przeznaczeniem na projekt pn.: „Dotknij historii” w ramach 80-tej rocznicy wybuchu II wojny światowej (zadanie realizowane przez Muzeum Armii Krajowej)</a:t>
                      </a:r>
                    </a:p>
                    <a:p>
                      <a:pPr marL="0" marR="0" lvl="0" indent="0" algn="l" defTabSz="58420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pl-PL" sz="700" b="1" i="0" u="none" strike="noStrike" dirty="0" smtClean="0">
                        <a:solidFill>
                          <a:schemeClr val="tx1"/>
                        </a:solidFill>
                        <a:effectLst/>
                        <a:latin typeface="Roboto Bold"/>
                      </a:endParaRPr>
                    </a:p>
                    <a:p>
                      <a:pPr algn="l" fontAlgn="t"/>
                      <a:r>
                        <a:rPr lang="pl-PL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Roboto Bold"/>
                        </a:rPr>
                        <a:t>Poprawka zgłoszona przez: Klub Radnych PiS</a:t>
                      </a:r>
                      <a:endParaRPr lang="pl-PL" sz="1100" b="1" i="0" u="none" strike="noStrike" dirty="0">
                        <a:solidFill>
                          <a:schemeClr val="tx1"/>
                        </a:solidFill>
                        <a:effectLst/>
                        <a:latin typeface="Roboto Bold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085">
                <a:tc gridSpan="3">
                  <a:txBody>
                    <a:bodyPr/>
                    <a:lstStyle/>
                    <a:p>
                      <a:pPr marL="0" marR="0" indent="0" algn="ctr" defTabSz="58420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Roboto Bold"/>
                        </a:rPr>
                        <a:t>Kultura fizyczna na zadanie:</a:t>
                      </a:r>
                    </a:p>
                  </a:txBody>
                  <a:tcPr marL="9301" marR="9301" marT="93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6517"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Bold"/>
                        </a:rPr>
                        <a:t>Program modernizacji boisk i miejsc rekreacji w oparciu o pomoc finansową </a:t>
                      </a:r>
                      <a:r>
                        <a:rPr lang="pl-PL" sz="11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Roboto Bold"/>
                        </a:rPr>
                        <a:t>jst</a:t>
                      </a:r>
                      <a:r>
                        <a:rPr lang="pl-P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Bold"/>
                        </a:rPr>
                        <a:t>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Bold"/>
                        </a:rPr>
                        <a:t>9 000 000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Roboto Bold"/>
                        </a:rPr>
                        <a:t>Na </a:t>
                      </a:r>
                      <a:r>
                        <a:rPr lang="pl-P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Bold"/>
                        </a:rPr>
                        <a:t>pomoc finansową dla jednostek samorządu terytorialnego na wymianę nawierzchni na boiskach </a:t>
                      </a:r>
                      <a:r>
                        <a:rPr lang="pl-PL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Roboto Bold"/>
                        </a:rPr>
                        <a:t>sportowych</a:t>
                      </a:r>
                    </a:p>
                    <a:p>
                      <a:pPr marL="0" marR="0" lvl="0" indent="0" algn="l" defTabSz="58420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700" b="1" i="0" u="none" strike="noStrike" dirty="0" smtClean="0">
                        <a:solidFill>
                          <a:schemeClr val="tx1"/>
                        </a:solidFill>
                        <a:effectLst/>
                        <a:latin typeface="Roboto Bold"/>
                      </a:endParaRPr>
                    </a:p>
                    <a:p>
                      <a:pPr marL="0" marR="0" lvl="0" indent="0" algn="l" defTabSz="58420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Roboto Bold"/>
                        </a:rPr>
                        <a:t>Poprawka zgłoszona przez: Klub Radnych PiS</a:t>
                      </a:r>
                      <a:r>
                        <a:rPr lang="pl-PL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Roboto Bold"/>
                        </a:rPr>
                        <a:t>,</a:t>
                      </a:r>
                      <a:r>
                        <a:rPr lang="pl-PL" sz="11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Roboto Bold"/>
                        </a:rPr>
                        <a:t> </a:t>
                      </a:r>
                      <a:r>
                        <a:rPr lang="pl-PL" sz="11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Roboto Bold"/>
                        </a:rPr>
                        <a:t>Klub Radnych KO</a:t>
                      </a:r>
                      <a:endParaRPr lang="pl-PL" sz="1100" b="1" i="0" u="none" strike="noStrike" dirty="0" smtClean="0">
                        <a:solidFill>
                          <a:schemeClr val="tx1"/>
                        </a:solidFill>
                        <a:effectLst/>
                        <a:latin typeface="Roboto Bold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33380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/>
          </p:cNvSpPr>
          <p:nvPr>
            <p:ph type="title"/>
          </p:nvPr>
        </p:nvSpPr>
        <p:spPr>
          <a:xfrm>
            <a:off x="508000" y="800100"/>
            <a:ext cx="11988800" cy="1219200"/>
          </a:xfrm>
          <a:prstGeom prst="rect">
            <a:avLst/>
          </a:prstGeom>
        </p:spPr>
        <p:txBody>
          <a:bodyPr>
            <a:noAutofit/>
          </a:bodyPr>
          <a:lstStyle>
            <a:lvl1pPr defTabSz="461518">
              <a:spcBef>
                <a:spcPts val="100"/>
              </a:spcBef>
              <a:defRPr sz="3792"/>
            </a:lvl1pPr>
          </a:lstStyle>
          <a:p>
            <a:pPr lvl="0" algn="ctr">
              <a:defRPr sz="1800" b="0">
                <a:solidFill>
                  <a:srgbClr val="000000"/>
                </a:solidFill>
              </a:defRPr>
            </a:pPr>
            <a:r>
              <a:rPr lang="pl-PL" altLang="pl-PL" sz="3200" b="1" dirty="0">
                <a:solidFill>
                  <a:schemeClr val="tx1"/>
                </a:solidFill>
                <a:cs typeface="Tahoma" panose="020B0604030504040204" pitchFamily="34" charset="0"/>
              </a:rPr>
              <a:t>Autopoprawka nr 2 </a:t>
            </a:r>
            <a:br>
              <a:rPr lang="pl-PL" altLang="pl-PL" sz="3200" b="1" dirty="0">
                <a:solidFill>
                  <a:schemeClr val="tx1"/>
                </a:solidFill>
                <a:cs typeface="Tahoma" panose="020B0604030504040204" pitchFamily="34" charset="0"/>
              </a:rPr>
            </a:br>
            <a:r>
              <a:rPr lang="pl-PL" altLang="pl-PL" sz="3200" b="1" dirty="0" smtClean="0">
                <a:solidFill>
                  <a:schemeClr val="tx1"/>
                </a:solidFill>
                <a:cs typeface="Tahoma" panose="020B0604030504040204" pitchFamily="34" charset="0"/>
              </a:rPr>
              <a:t>pozostałe zmiany</a:t>
            </a:r>
            <a:r>
              <a:rPr lang="pl-PL" altLang="pl-PL" sz="2400" b="1" dirty="0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pl-PL" altLang="pl-PL" sz="2400" b="1" dirty="0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pl-PL" altLang="pl-PL" sz="2400" b="1" dirty="0" smtClean="0">
                <a:solidFill>
                  <a:srgbClr val="3333FF"/>
                </a:solidFill>
                <a:latin typeface="Tahoma" panose="020B0604030504040204" pitchFamily="34" charset="0"/>
              </a:rPr>
              <a:t>Zwiększenie wydatków </a:t>
            </a:r>
            <a:r>
              <a:rPr lang="pl-PL" altLang="pl-PL" sz="2400" b="1" dirty="0">
                <a:solidFill>
                  <a:srgbClr val="3333FF"/>
                </a:solidFill>
                <a:latin typeface="Tahoma" panose="020B0604030504040204" pitchFamily="34" charset="0"/>
              </a:rPr>
              <a:t>budżetu w </a:t>
            </a:r>
            <a:r>
              <a:rPr lang="pl-PL" altLang="pl-PL" sz="2400" b="1" dirty="0" smtClean="0">
                <a:solidFill>
                  <a:srgbClr val="3333FF"/>
                </a:solidFill>
                <a:latin typeface="Tahoma" panose="020B0604030504040204" pitchFamily="34" charset="0"/>
              </a:rPr>
              <a:t>działach:</a:t>
            </a:r>
            <a:endParaRPr sz="2400" b="1" dirty="0">
              <a:solidFill>
                <a:srgbClr val="414241"/>
              </a:solidFill>
            </a:endParaRPr>
          </a:p>
        </p:txBody>
      </p:sp>
      <p:sp>
        <p:nvSpPr>
          <p:cNvPr id="101" name="Shape 10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SzTx/>
              <a:buNone/>
            </a:lvl1pPr>
          </a:lstStyle>
          <a:p>
            <a:pPr marL="457200" lvl="0" indent="-457200"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endParaRPr lang="pl-PL" sz="2800" dirty="0"/>
          </a:p>
          <a:p>
            <a:pPr marL="285750" lvl="0" indent="-285750"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endParaRPr sz="2800" dirty="0">
              <a:solidFill>
                <a:srgbClr val="414141"/>
              </a:solidFill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9759991"/>
              </p:ext>
            </p:extLst>
          </p:nvPr>
        </p:nvGraphicFramePr>
        <p:xfrm>
          <a:off x="888642" y="2397186"/>
          <a:ext cx="10663708" cy="6327713"/>
        </p:xfrm>
        <a:graphic>
          <a:graphicData uri="http://schemas.openxmlformats.org/drawingml/2006/table">
            <a:tbl>
              <a:tblPr/>
              <a:tblGrid>
                <a:gridCol w="3992451"/>
                <a:gridCol w="1558344"/>
                <a:gridCol w="5112913"/>
              </a:tblGrid>
              <a:tr h="694152">
                <a:tc>
                  <a:txBody>
                    <a:bodyPr/>
                    <a:lstStyle/>
                    <a:p>
                      <a:pPr marL="0" marR="0" indent="0" algn="ctr" defTabSz="5842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Roboto Bold"/>
                        </a:rPr>
                        <a:t>Nazwa zadania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Roboto Bold"/>
                        </a:rPr>
                        <a:t>Kwota                       w zł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>
                          <a:solidFill>
                            <a:schemeClr val="tx1"/>
                          </a:solidFill>
                          <a:effectLst/>
                          <a:latin typeface="Roboto Bold"/>
                        </a:rPr>
                        <a:t>Uzasadnienie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432331">
                <a:tc gridSpan="3">
                  <a:txBody>
                    <a:bodyPr/>
                    <a:lstStyle/>
                    <a:p>
                      <a:pPr algn="ctr" fontAlgn="t"/>
                      <a:r>
                        <a:rPr lang="pl-PL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Roboto Bold"/>
                        </a:rPr>
                        <a:t>Rolnictwo i łowiectwo na zadanie: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760312">
                <a:tc>
                  <a:txBody>
                    <a:bodyPr/>
                    <a:lstStyle/>
                    <a:p>
                      <a:pPr algn="l" fontAlgn="t"/>
                      <a:r>
                        <a:rPr lang="pl-PL" sz="1100" b="0" i="0" u="none" strike="noStrike">
                          <a:solidFill>
                            <a:schemeClr val="tx1"/>
                          </a:solidFill>
                          <a:effectLst/>
                          <a:latin typeface="Roboto Bold"/>
                        </a:rPr>
                        <a:t>Realizacja zadań wynikających z ustawy o ochronie gruntów rolnych i leśnych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Bold"/>
                        </a:rPr>
                        <a:t>7 716 508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Bold"/>
                          <a:ea typeface="+mn-ea"/>
                          <a:cs typeface="+mn-cs"/>
                          <a:sym typeface="Palatino"/>
                        </a:rPr>
                        <a:t>Środki </a:t>
                      </a:r>
                      <a:r>
                        <a:rPr lang="pl-PL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Roboto Bold"/>
                          <a:ea typeface="+mn-ea"/>
                          <a:cs typeface="+mn-cs"/>
                          <a:sym typeface="Palatino"/>
                        </a:rPr>
                        <a:t>na dotacje dla gmin realizujących zadania wynikające z ustawy o ochronie gruntów rolnych i leśnych, głównie na modernizację dróg dojazdowych do gruntów rolnych oraz na budowę i renowację zbiorników wodnych służących małej retencji</a:t>
                      </a:r>
                      <a:endParaRPr lang="pl-PL" sz="1100" b="0" i="0" u="none" strike="noStrike" dirty="0">
                        <a:solidFill>
                          <a:schemeClr val="tx1"/>
                        </a:solidFill>
                        <a:effectLst/>
                        <a:latin typeface="Roboto Bold"/>
                        <a:ea typeface="+mn-ea"/>
                        <a:cs typeface="+mn-cs"/>
                        <a:sym typeface="Palatino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6266">
                <a:tc gridSpan="3">
                  <a:txBody>
                    <a:bodyPr/>
                    <a:lstStyle/>
                    <a:p>
                      <a:pPr algn="ctr" fontAlgn="t"/>
                      <a:r>
                        <a:rPr lang="pl-PL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Roboto Bold"/>
                        </a:rPr>
                        <a:t>Turystyka na zadanie: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1103610">
                <a:tc>
                  <a:txBody>
                    <a:bodyPr/>
                    <a:lstStyle/>
                    <a:p>
                      <a:pPr algn="l" fontAlgn="t"/>
                      <a:r>
                        <a:rPr lang="pl-PL" sz="1100" b="0" i="0" u="none" strike="noStrike">
                          <a:solidFill>
                            <a:schemeClr val="tx1"/>
                          </a:solidFill>
                          <a:effectLst/>
                          <a:latin typeface="Roboto Bold"/>
                        </a:rPr>
                        <a:t>Rozwój i promocja oferty turystycznej regionu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1100" b="0" i="0" u="none" strike="noStrike">
                          <a:solidFill>
                            <a:schemeClr val="tx1"/>
                          </a:solidFill>
                          <a:effectLst/>
                          <a:latin typeface="Roboto Bold"/>
                        </a:rPr>
                        <a:t>350 000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Bold"/>
                        </a:rPr>
                        <a:t>N</a:t>
                      </a:r>
                      <a:r>
                        <a:rPr lang="pl-PL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Roboto Bold"/>
                        </a:rPr>
                        <a:t>a </a:t>
                      </a:r>
                      <a:r>
                        <a:rPr lang="pl-P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Bold"/>
                        </a:rPr>
                        <a:t>zwiększenie składki członkowskiej w Małopolskiej Organizacji Turystycznej </a:t>
                      </a:r>
                      <a:r>
                        <a:rPr lang="pl-PL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Roboto Bold"/>
                        </a:rPr>
                        <a:t/>
                      </a:r>
                      <a:br>
                        <a:rPr lang="pl-PL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Roboto Bold"/>
                        </a:rPr>
                      </a:br>
                      <a:r>
                        <a:rPr lang="pl-PL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Roboto Bold"/>
                        </a:rPr>
                        <a:t>(</a:t>
                      </a:r>
                      <a:r>
                        <a:rPr lang="pl-P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Bold"/>
                        </a:rPr>
                        <a:t>o kwotę 100 000 zł, tj. do kwoty 1 815 000 zł) oraz „Strategię Rozwoju Turystyki </a:t>
                      </a:r>
                      <a:endParaRPr lang="pl-PL" sz="1100" b="0" i="0" u="none" strike="noStrike" dirty="0" smtClean="0">
                        <a:solidFill>
                          <a:schemeClr val="tx1"/>
                        </a:solidFill>
                        <a:effectLst/>
                        <a:latin typeface="Roboto Bold"/>
                      </a:endParaRPr>
                    </a:p>
                    <a:p>
                      <a:pPr algn="l" fontAlgn="t"/>
                      <a:r>
                        <a:rPr lang="pl-PL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Roboto Bold"/>
                        </a:rPr>
                        <a:t>w </a:t>
                      </a:r>
                      <a:r>
                        <a:rPr lang="pl-P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Bold"/>
                        </a:rPr>
                        <a:t>Małopolsce” (250 000 zł). W ramach prac nad strategią analizie poddane zostaną również warunki i potencjał Małopolski pod kątem budowy nowych schronisk </a:t>
                      </a:r>
                      <a:r>
                        <a:rPr lang="pl-PL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Roboto Bold"/>
                        </a:rPr>
                        <a:t>górskich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7696">
                <a:tc>
                  <a:txBody>
                    <a:bodyPr/>
                    <a:lstStyle/>
                    <a:p>
                      <a:pPr algn="l" fontAlgn="t"/>
                      <a:r>
                        <a:rPr lang="pl-PL" sz="1100" b="0" i="0" u="none" strike="noStrike">
                          <a:solidFill>
                            <a:schemeClr val="tx1"/>
                          </a:solidFill>
                          <a:effectLst/>
                          <a:latin typeface="Roboto Bold"/>
                        </a:rPr>
                        <a:t>Program rozwoju i zarządzania produktami turystyki rowerowej VeloMałopolska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Bold"/>
                        </a:rPr>
                        <a:t>500 000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Bold"/>
                        </a:rPr>
                        <a:t>N</a:t>
                      </a:r>
                      <a:r>
                        <a:rPr lang="pl-PL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Roboto Bold"/>
                        </a:rPr>
                        <a:t>a </a:t>
                      </a:r>
                      <a:r>
                        <a:rPr lang="pl-P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Bold"/>
                        </a:rPr>
                        <a:t>opracowanie Programu rozwoju </a:t>
                      </a:r>
                      <a:r>
                        <a:rPr lang="pl-PL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Roboto Bold"/>
                        </a:rPr>
                        <a:t>i </a:t>
                      </a:r>
                      <a:r>
                        <a:rPr lang="pl-P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Bold"/>
                        </a:rPr>
                        <a:t>zarządzania produktami turystyki rowerowej </a:t>
                      </a:r>
                      <a:r>
                        <a:rPr lang="pl-PL" sz="11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Roboto Bold"/>
                        </a:rPr>
                        <a:t>VeloMałopolska</a:t>
                      </a:r>
                      <a:r>
                        <a:rPr lang="pl-P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Bold"/>
                        </a:rPr>
                        <a:t>. Aby rozwój turystyki rowerowej następował w sposób zrównoważony i dostosowany do potrzeb odbiorców, przy równoczesnym pełnym wykorzystaniu potencjału turystycznego i okołoturystycznego regionu, konieczne jest przeprowadzenie szeregu działań pozainwestycyjnych, zorientowanych na zwiększenie udziału turystyki rowerowej w ogólnej liczbie wyjazdów turystycznych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2299">
                <a:tc>
                  <a:txBody>
                    <a:bodyPr/>
                    <a:lstStyle/>
                    <a:p>
                      <a:pPr algn="l" fontAlgn="t"/>
                      <a:r>
                        <a:rPr lang="pl-P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Bold"/>
                        </a:rPr>
                        <a:t>Małopolska Pamięta - Program Zachowania Miejsc Pamięci Narodowej i Martyrologii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1100" b="0" i="0" u="none" strike="noStrike">
                          <a:solidFill>
                            <a:schemeClr val="tx1"/>
                          </a:solidFill>
                          <a:effectLst/>
                          <a:latin typeface="Roboto Bold"/>
                        </a:rPr>
                        <a:t>500 000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Roboto Bold"/>
                        </a:rPr>
                        <a:t>Na </a:t>
                      </a:r>
                      <a:r>
                        <a:rPr lang="pl-P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Bold"/>
                        </a:rPr>
                        <a:t>pomoc finansową dla jednostek samorządu terytorialnego na działania mające na celu zachowanie i przywrócenie miejscom pamięci narodowej świetności, co pozwoli na ich wykorzystanie pod kątem turystycznym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3533">
                <a:tc gridSpan="3">
                  <a:txBody>
                    <a:bodyPr/>
                    <a:lstStyle/>
                    <a:p>
                      <a:pPr algn="ctr" fontAlgn="t"/>
                      <a:r>
                        <a:rPr lang="pl-PL" sz="1100" b="1" dirty="0" smtClean="0">
                          <a:solidFill>
                            <a:schemeClr val="tx1"/>
                          </a:solidFill>
                          <a:effectLst/>
                          <a:latin typeface="Roboto Bold"/>
                          <a:ea typeface="+mn-ea"/>
                          <a:cs typeface="+mn-cs"/>
                          <a:sym typeface="Palatino"/>
                        </a:rPr>
                        <a:t>Administracja publiczna na zadanie:</a:t>
                      </a:r>
                      <a:endParaRPr lang="pl-PL" sz="1100" b="1" i="0" u="none" strike="noStrike" dirty="0">
                        <a:solidFill>
                          <a:schemeClr val="tx1"/>
                        </a:solidFill>
                        <a:effectLst/>
                        <a:latin typeface="Roboto Bold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t"/>
                      <a:endParaRPr lang="pl-PL" sz="1100" b="0" i="0" u="none" strike="noStrike">
                        <a:solidFill>
                          <a:schemeClr val="tx1"/>
                        </a:solidFill>
                        <a:effectLst/>
                        <a:latin typeface="Roboto Bold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pl-PL" sz="1100" b="0" i="0" u="none" strike="noStrike" dirty="0">
                        <a:solidFill>
                          <a:schemeClr val="tx1"/>
                        </a:solidFill>
                        <a:effectLst/>
                        <a:latin typeface="Roboto Bold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7514">
                <a:tc>
                  <a:txBody>
                    <a:bodyPr/>
                    <a:lstStyle/>
                    <a:p>
                      <a:pPr algn="l" fontAlgn="t"/>
                      <a:r>
                        <a:rPr lang="pl-PL" sz="1100" i="0" dirty="0" smtClean="0">
                          <a:solidFill>
                            <a:schemeClr val="tx1"/>
                          </a:solidFill>
                          <a:effectLst/>
                          <a:latin typeface="Roboto Bold"/>
                          <a:ea typeface="Times New Roman" panose="02020603050405020304" pitchFamily="18" charset="0"/>
                        </a:rPr>
                        <a:t>Wynagrodzenia</a:t>
                      </a:r>
                      <a:endParaRPr lang="pl-PL" sz="1100" b="0" i="0" u="none" strike="noStrike" dirty="0">
                        <a:solidFill>
                          <a:schemeClr val="tx1"/>
                        </a:solidFill>
                        <a:effectLst/>
                        <a:latin typeface="Roboto Bold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Roboto Bold"/>
                        </a:rPr>
                        <a:t>400 000</a:t>
                      </a:r>
                      <a:endParaRPr lang="pl-PL" sz="1100" b="0" i="0" u="none" strike="noStrike" dirty="0">
                        <a:solidFill>
                          <a:schemeClr val="tx1"/>
                        </a:solidFill>
                        <a:effectLst/>
                        <a:latin typeface="Roboto Bold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1100" i="0" dirty="0" smtClean="0">
                          <a:solidFill>
                            <a:schemeClr val="tx1"/>
                          </a:solidFill>
                          <a:effectLst/>
                          <a:latin typeface="Roboto Bold"/>
                          <a:ea typeface="Times New Roman" panose="02020603050405020304" pitchFamily="18" charset="0"/>
                        </a:rPr>
                        <a:t>Na wynagrodzenia wraz z pochodnymi od wynagrodzeń dla 5 pracowników UMWM zaangażowanych w realizację Projektu pn.: </a:t>
                      </a:r>
                      <a:r>
                        <a:rPr lang="pl-PL" sz="1100" i="0" dirty="0" err="1" smtClean="0">
                          <a:solidFill>
                            <a:schemeClr val="tx1"/>
                          </a:solidFill>
                          <a:effectLst/>
                          <a:latin typeface="Roboto Bold"/>
                          <a:ea typeface="Times New Roman" panose="02020603050405020304" pitchFamily="18" charset="0"/>
                        </a:rPr>
                        <a:t>EkoMałopolska</a:t>
                      </a:r>
                      <a:endParaRPr lang="pl-PL" sz="1100" b="0" i="0" u="none" strike="noStrike" dirty="0">
                        <a:solidFill>
                          <a:schemeClr val="tx1"/>
                        </a:solidFill>
                        <a:effectLst/>
                        <a:latin typeface="Roboto Bold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419624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/>
          </p:cNvSpPr>
          <p:nvPr>
            <p:ph type="title"/>
          </p:nvPr>
        </p:nvSpPr>
        <p:spPr>
          <a:xfrm>
            <a:off x="508000" y="800100"/>
            <a:ext cx="11988800" cy="1219200"/>
          </a:xfrm>
          <a:prstGeom prst="rect">
            <a:avLst/>
          </a:prstGeom>
        </p:spPr>
        <p:txBody>
          <a:bodyPr>
            <a:noAutofit/>
          </a:bodyPr>
          <a:lstStyle>
            <a:lvl1pPr defTabSz="461518">
              <a:spcBef>
                <a:spcPts val="100"/>
              </a:spcBef>
              <a:defRPr sz="3792"/>
            </a:lvl1pPr>
          </a:lstStyle>
          <a:p>
            <a:pPr lvl="0" algn="ctr">
              <a:defRPr sz="1800" b="0">
                <a:solidFill>
                  <a:srgbClr val="000000"/>
                </a:solidFill>
              </a:defRPr>
            </a:pPr>
            <a:r>
              <a:rPr lang="pl-PL" altLang="pl-PL" sz="3200" b="1" dirty="0">
                <a:solidFill>
                  <a:schemeClr val="tx1"/>
                </a:solidFill>
                <a:cs typeface="Tahoma" panose="020B0604030504040204" pitchFamily="34" charset="0"/>
              </a:rPr>
              <a:t>Autopoprawka nr 2 </a:t>
            </a:r>
            <a:br>
              <a:rPr lang="pl-PL" altLang="pl-PL" sz="3200" b="1" dirty="0">
                <a:solidFill>
                  <a:schemeClr val="tx1"/>
                </a:solidFill>
                <a:cs typeface="Tahoma" panose="020B0604030504040204" pitchFamily="34" charset="0"/>
              </a:rPr>
            </a:br>
            <a:r>
              <a:rPr lang="pl-PL" altLang="pl-PL" sz="3200" b="1" dirty="0" smtClean="0">
                <a:solidFill>
                  <a:schemeClr val="tx1"/>
                </a:solidFill>
                <a:cs typeface="Tahoma" panose="020B0604030504040204" pitchFamily="34" charset="0"/>
              </a:rPr>
              <a:t>pozostałe zmiany</a:t>
            </a:r>
            <a:r>
              <a:rPr lang="pl-PL" altLang="pl-PL" sz="2400" b="1" dirty="0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pl-PL" altLang="pl-PL" sz="2400" b="1" dirty="0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pl-PL" altLang="pl-PL" sz="2400" b="1" dirty="0" smtClean="0">
                <a:solidFill>
                  <a:srgbClr val="3333FF"/>
                </a:solidFill>
                <a:latin typeface="Tahoma" panose="020B0604030504040204" pitchFamily="34" charset="0"/>
              </a:rPr>
              <a:t>Zwiększenie wydatków </a:t>
            </a:r>
            <a:r>
              <a:rPr lang="pl-PL" altLang="pl-PL" sz="2400" b="1" dirty="0">
                <a:solidFill>
                  <a:srgbClr val="3333FF"/>
                </a:solidFill>
                <a:latin typeface="Tahoma" panose="020B0604030504040204" pitchFamily="34" charset="0"/>
              </a:rPr>
              <a:t>budżetu w </a:t>
            </a:r>
            <a:r>
              <a:rPr lang="pl-PL" altLang="pl-PL" sz="2400" b="1" dirty="0" smtClean="0">
                <a:solidFill>
                  <a:srgbClr val="3333FF"/>
                </a:solidFill>
                <a:latin typeface="Tahoma" panose="020B0604030504040204" pitchFamily="34" charset="0"/>
              </a:rPr>
              <a:t>działach:</a:t>
            </a:r>
            <a:endParaRPr sz="2400" b="1" dirty="0">
              <a:solidFill>
                <a:srgbClr val="414241"/>
              </a:solidFill>
            </a:endParaRPr>
          </a:p>
        </p:txBody>
      </p:sp>
      <p:sp>
        <p:nvSpPr>
          <p:cNvPr id="101" name="Shape 10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SzTx/>
              <a:buNone/>
            </a:lvl1pPr>
          </a:lstStyle>
          <a:p>
            <a:pPr marL="457200" lvl="0" indent="-457200"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endParaRPr lang="pl-PL" sz="2800" dirty="0"/>
          </a:p>
          <a:p>
            <a:pPr marL="285750" lvl="0" indent="-285750"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endParaRPr sz="2800" dirty="0">
              <a:solidFill>
                <a:srgbClr val="414141"/>
              </a:solidFill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7589556"/>
              </p:ext>
            </p:extLst>
          </p:nvPr>
        </p:nvGraphicFramePr>
        <p:xfrm>
          <a:off x="888642" y="2397187"/>
          <a:ext cx="10663708" cy="6127688"/>
        </p:xfrm>
        <a:graphic>
          <a:graphicData uri="http://schemas.openxmlformats.org/drawingml/2006/table">
            <a:tbl>
              <a:tblPr/>
              <a:tblGrid>
                <a:gridCol w="3992451"/>
                <a:gridCol w="1558344"/>
                <a:gridCol w="5112913"/>
              </a:tblGrid>
              <a:tr h="756489">
                <a:tc>
                  <a:txBody>
                    <a:bodyPr/>
                    <a:lstStyle/>
                    <a:p>
                      <a:pPr marL="0" marR="0" indent="0" algn="ctr" defTabSz="5842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Roboto Bold"/>
                        </a:rPr>
                        <a:t>Nazwa zadania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Roboto Bold"/>
                        </a:rPr>
                        <a:t>Kwota                       w zł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>
                          <a:solidFill>
                            <a:schemeClr val="tx1"/>
                          </a:solidFill>
                          <a:effectLst/>
                          <a:latin typeface="Roboto Bold"/>
                        </a:rPr>
                        <a:t>Uzasadnienie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446774">
                <a:tc gridSpan="3">
                  <a:txBody>
                    <a:bodyPr/>
                    <a:lstStyle/>
                    <a:p>
                      <a:pPr algn="ctr" fontAlgn="t"/>
                      <a:r>
                        <a:rPr lang="pl-PL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Różne rozliczenia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1082373"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Bold"/>
                        </a:rPr>
                        <a:t>Rezerwy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Bold"/>
                        </a:rPr>
                        <a:t>19 900 000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indent="-228600" algn="l" fontAlgn="ctr">
                        <a:buAutoNum type="alphaLcParenR"/>
                      </a:pPr>
                      <a:r>
                        <a:rPr lang="pl-PL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Roboto Bold"/>
                        </a:rPr>
                        <a:t>ogólna </a:t>
                      </a:r>
                      <a:r>
                        <a:rPr lang="pl-P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Bold"/>
                        </a:rPr>
                        <a:t>o kwotę 9 000 000 zł, tj. do kwoty 17 000 000 </a:t>
                      </a:r>
                      <a:r>
                        <a:rPr lang="pl-PL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Roboto Bold"/>
                        </a:rPr>
                        <a:t>zł,</a:t>
                      </a:r>
                    </a:p>
                    <a:p>
                      <a:pPr marL="228600" indent="-228600" algn="l" fontAlgn="ctr">
                        <a:buAutoNum type="alphaLcParenR"/>
                      </a:pPr>
                      <a:r>
                        <a:rPr lang="pl-PL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Roboto Bold"/>
                        </a:rPr>
                        <a:t>celowa </a:t>
                      </a:r>
                      <a:r>
                        <a:rPr lang="pl-P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Bold"/>
                        </a:rPr>
                        <a:t>na realizację zadań z zakresu zarządzania kryzysowego o kwotę </a:t>
                      </a:r>
                      <a:endParaRPr lang="pl-PL" sz="1100" b="0" i="0" u="none" strike="noStrike" dirty="0" smtClean="0">
                        <a:solidFill>
                          <a:schemeClr val="tx1"/>
                        </a:solidFill>
                        <a:effectLst/>
                        <a:latin typeface="Roboto Bold"/>
                      </a:endParaRPr>
                    </a:p>
                    <a:p>
                      <a:pPr marL="0" indent="0" algn="l" fontAlgn="ctr">
                        <a:buNone/>
                      </a:pPr>
                      <a:r>
                        <a:rPr lang="pl-PL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Roboto Bold"/>
                        </a:rPr>
                        <a:t>200 </a:t>
                      </a:r>
                      <a:r>
                        <a:rPr lang="pl-P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Bold"/>
                        </a:rPr>
                        <a:t>000 zł, tj. do kwoty 4 400 000 zł,</a:t>
                      </a:r>
                      <a:br>
                        <a:rPr lang="pl-P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Bold"/>
                        </a:rPr>
                      </a:br>
                      <a:r>
                        <a:rPr lang="pl-P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Bold"/>
                        </a:rPr>
                        <a:t>c) </a:t>
                      </a:r>
                      <a:r>
                        <a:rPr lang="pl-P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Bold"/>
                          <a:ea typeface="+mn-ea"/>
                          <a:cs typeface="+mn-cs"/>
                          <a:sym typeface="Palatino"/>
                        </a:rPr>
                        <a:t>celowa</a:t>
                      </a:r>
                      <a:r>
                        <a:rPr lang="pl-P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Bold"/>
                        </a:rPr>
                        <a:t> na przygotowanie i realizację inwestycji regionalnych o kwotę </a:t>
                      </a:r>
                      <a:endParaRPr lang="pl-PL" sz="1100" b="0" i="0" u="none" strike="noStrike" dirty="0" smtClean="0">
                        <a:solidFill>
                          <a:schemeClr val="tx1"/>
                        </a:solidFill>
                        <a:effectLst/>
                        <a:latin typeface="Roboto Bold"/>
                      </a:endParaRPr>
                    </a:p>
                    <a:p>
                      <a:pPr marL="0" indent="0" algn="l" fontAlgn="ctr">
                        <a:buNone/>
                      </a:pPr>
                      <a:r>
                        <a:rPr lang="pl-PL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Roboto Bold"/>
                        </a:rPr>
                        <a:t>10 </a:t>
                      </a:r>
                      <a:r>
                        <a:rPr lang="pl-P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Bold"/>
                        </a:rPr>
                        <a:t>700 000 zł, tj. do kwoty 18 700 000 </a:t>
                      </a:r>
                      <a:r>
                        <a:rPr lang="pl-PL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Roboto Bold"/>
                        </a:rPr>
                        <a:t>zł</a:t>
                      </a:r>
                      <a:endParaRPr lang="pl-PL" sz="1100" b="0" i="0" u="none" strike="noStrike" dirty="0">
                        <a:solidFill>
                          <a:schemeClr val="tx1"/>
                        </a:solidFill>
                        <a:effectLst/>
                        <a:latin typeface="Roboto Bold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2636">
                <a:tc gridSpan="3">
                  <a:txBody>
                    <a:bodyPr/>
                    <a:lstStyle/>
                    <a:p>
                      <a:pPr algn="ctr" fontAlgn="t"/>
                      <a:r>
                        <a:rPr lang="pl-PL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Roboto Bold"/>
                        </a:rPr>
                        <a:t>Ochrona zdrowia na zadanie: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798663">
                <a:tc>
                  <a:txBody>
                    <a:bodyPr/>
                    <a:lstStyle/>
                    <a:p>
                      <a:pPr algn="l" fontAlgn="t"/>
                      <a:r>
                        <a:rPr lang="pl-P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Bold"/>
                        </a:rPr>
                        <a:t>Rozwój Onkologii w Wojewódzkich Podmiotach Leczniczych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Bold"/>
                        </a:rPr>
                        <a:t>3 500 000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Bold"/>
                        </a:rPr>
                        <a:t>N</a:t>
                      </a:r>
                      <a:r>
                        <a:rPr lang="pl-PL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Roboto Bold"/>
                        </a:rPr>
                        <a:t>a </a:t>
                      </a:r>
                      <a:r>
                        <a:rPr lang="pl-P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Bold"/>
                        </a:rPr>
                        <a:t>dofinansowanie przedsięwzięć związanych z rozwojem onkologii w wojewódzkich podmiotach leczniczych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407">
                <a:tc gridSpan="3">
                  <a:txBody>
                    <a:bodyPr/>
                    <a:lstStyle/>
                    <a:p>
                      <a:pPr algn="ctr" fontAlgn="t"/>
                      <a:r>
                        <a:rPr lang="pl-PL" sz="1200" b="1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</a:rPr>
                        <a:t>Pomoc społeczna na </a:t>
                      </a:r>
                      <a:r>
                        <a:rPr lang="pl-PL" sz="1200" b="1" i="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</a:rPr>
                        <a:t>zadania:</a:t>
                      </a:r>
                      <a:endParaRPr lang="pl-PL" sz="12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2995">
                <a:tc>
                  <a:txBody>
                    <a:bodyPr/>
                    <a:lstStyle/>
                    <a:p>
                      <a:pPr algn="l" fontAlgn="t"/>
                      <a:r>
                        <a:rPr lang="pl-PL" sz="11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Roboto Bold"/>
                        </a:rPr>
                        <a:t>Zapewnienie organizacyjnych i administracyjnych warunków realizacji zadań województwa z zakresu polityki społecznej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1100" b="0" i="0" u="none" strike="noStrike">
                          <a:solidFill>
                            <a:sysClr val="windowText" lastClr="000000"/>
                          </a:solidFill>
                          <a:effectLst/>
                          <a:latin typeface="Roboto Bold"/>
                        </a:rPr>
                        <a:t>50 000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t"/>
                      <a:r>
                        <a:rPr lang="pl-PL" sz="11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Roboto Bold"/>
                        </a:rPr>
                        <a:t>N</a:t>
                      </a:r>
                      <a:r>
                        <a:rPr lang="pl-PL" sz="1100" b="0" i="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Roboto Bold"/>
                        </a:rPr>
                        <a:t>a </a:t>
                      </a:r>
                      <a:r>
                        <a:rPr lang="pl-PL" sz="11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Roboto Bold"/>
                        </a:rPr>
                        <a:t>działania dotyczące przygotowania „Małopolskiej Karty Dużej Rodziny” mającej na celu popularyzację rodzicielstwa i tym samym zwiększenie dostępności do produktów i usług. Działania będą  polegały na przygotowaniu koncepcji, rozeznaniu wśród małopolskich instytucji ofert, ulg, zniżek dla rodzin wielodzietnych oraz rozważeniu możliwości zaangażowania podmiotów komercyjnych z terenu Województwa Małopolskiego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2995">
                <a:tc>
                  <a:txBody>
                    <a:bodyPr/>
                    <a:lstStyle/>
                    <a:p>
                      <a:pPr algn="l" fontAlgn="t"/>
                      <a:r>
                        <a:rPr lang="pl-PL" sz="11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Roboto Bold"/>
                        </a:rPr>
                        <a:t>Realizacja wojewódzkiej polityki społecznej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1100" b="0" i="0" u="none" strike="noStrike">
                          <a:solidFill>
                            <a:sysClr val="windowText" lastClr="000000"/>
                          </a:solidFill>
                          <a:effectLst/>
                          <a:latin typeface="Roboto Bold"/>
                        </a:rPr>
                        <a:t>50 000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8683">
                <a:tc>
                  <a:txBody>
                    <a:bodyPr/>
                    <a:lstStyle/>
                    <a:p>
                      <a:pPr algn="l" fontAlgn="t"/>
                      <a:r>
                        <a:rPr lang="pl-PL" sz="1100" b="0" i="0" u="none" strike="noStrike">
                          <a:solidFill>
                            <a:sysClr val="windowText" lastClr="000000"/>
                          </a:solidFill>
                          <a:effectLst/>
                          <a:latin typeface="Roboto Bold"/>
                        </a:rPr>
                        <a:t>Działania na rzecz osób starszych w Województwie Małopolskim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11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Roboto Bold"/>
                        </a:rPr>
                        <a:t>8 000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11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Roboto Bold"/>
                        </a:rPr>
                        <a:t>N</a:t>
                      </a:r>
                      <a:r>
                        <a:rPr lang="pl-PL" sz="1100" b="0" i="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Roboto Bold"/>
                        </a:rPr>
                        <a:t>a </a:t>
                      </a:r>
                      <a:r>
                        <a:rPr lang="pl-PL" sz="11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Roboto Bold"/>
                        </a:rPr>
                        <a:t>udzielenie dotacji w ramach tzw. małych grantów na realizację działań na rzecz osób starszych w Województwie Małopolskim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3673">
                <a:tc>
                  <a:txBody>
                    <a:bodyPr/>
                    <a:lstStyle/>
                    <a:p>
                      <a:pPr algn="l" fontAlgn="t"/>
                      <a:r>
                        <a:rPr lang="pl-PL" sz="1100" b="0" i="0" u="none" strike="noStrike">
                          <a:solidFill>
                            <a:sysClr val="windowText" lastClr="000000"/>
                          </a:solidFill>
                          <a:effectLst/>
                          <a:latin typeface="Roboto Bold"/>
                        </a:rPr>
                        <a:t>Działania na rzecz rodziny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11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Roboto Bold"/>
                        </a:rPr>
                        <a:t>32 000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11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Roboto Bold"/>
                        </a:rPr>
                        <a:t>N</a:t>
                      </a:r>
                      <a:r>
                        <a:rPr lang="pl-PL" sz="1100" b="0" i="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Roboto Bold"/>
                        </a:rPr>
                        <a:t>a </a:t>
                      </a:r>
                      <a:r>
                        <a:rPr lang="pl-PL" sz="11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Roboto Bold"/>
                        </a:rPr>
                        <a:t>udzielenie dotacji w ramach tzw. małych grantów na rzecz rodziny w Województwie Małopolskim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68024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/>
          </p:cNvSpPr>
          <p:nvPr>
            <p:ph type="title"/>
          </p:nvPr>
        </p:nvSpPr>
        <p:spPr>
          <a:xfrm>
            <a:off x="508000" y="800100"/>
            <a:ext cx="11988800" cy="1219200"/>
          </a:xfrm>
          <a:prstGeom prst="rect">
            <a:avLst/>
          </a:prstGeom>
        </p:spPr>
        <p:txBody>
          <a:bodyPr>
            <a:noAutofit/>
          </a:bodyPr>
          <a:lstStyle>
            <a:lvl1pPr defTabSz="461518">
              <a:spcBef>
                <a:spcPts val="100"/>
              </a:spcBef>
              <a:defRPr sz="3792"/>
            </a:lvl1pPr>
          </a:lstStyle>
          <a:p>
            <a:pPr lvl="0" algn="ctr">
              <a:defRPr sz="1800" b="0">
                <a:solidFill>
                  <a:srgbClr val="000000"/>
                </a:solidFill>
              </a:defRPr>
            </a:pPr>
            <a:r>
              <a:rPr lang="pl-PL" altLang="pl-PL" sz="3200" b="1" dirty="0">
                <a:solidFill>
                  <a:schemeClr val="tx1"/>
                </a:solidFill>
                <a:cs typeface="Tahoma" panose="020B0604030504040204" pitchFamily="34" charset="0"/>
              </a:rPr>
              <a:t>Autopoprawka nr 2 </a:t>
            </a:r>
            <a:br>
              <a:rPr lang="pl-PL" altLang="pl-PL" sz="3200" b="1" dirty="0">
                <a:solidFill>
                  <a:schemeClr val="tx1"/>
                </a:solidFill>
                <a:cs typeface="Tahoma" panose="020B0604030504040204" pitchFamily="34" charset="0"/>
              </a:rPr>
            </a:br>
            <a:r>
              <a:rPr lang="pl-PL" altLang="pl-PL" sz="3200" b="1" dirty="0" smtClean="0">
                <a:solidFill>
                  <a:schemeClr val="tx1"/>
                </a:solidFill>
                <a:cs typeface="Tahoma" panose="020B0604030504040204" pitchFamily="34" charset="0"/>
              </a:rPr>
              <a:t>pozostałe zmiany</a:t>
            </a:r>
            <a:r>
              <a:rPr lang="pl-PL" altLang="pl-PL" sz="2400" b="1" dirty="0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pl-PL" altLang="pl-PL" sz="2400" b="1" dirty="0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pl-PL" altLang="pl-PL" sz="2400" b="1" dirty="0" smtClean="0">
                <a:solidFill>
                  <a:srgbClr val="3333FF"/>
                </a:solidFill>
                <a:latin typeface="Tahoma" panose="020B0604030504040204" pitchFamily="34" charset="0"/>
              </a:rPr>
              <a:t>Zwiększenie wydatków </a:t>
            </a:r>
            <a:r>
              <a:rPr lang="pl-PL" altLang="pl-PL" sz="2400" b="1" dirty="0">
                <a:solidFill>
                  <a:srgbClr val="3333FF"/>
                </a:solidFill>
                <a:latin typeface="Tahoma" panose="020B0604030504040204" pitchFamily="34" charset="0"/>
              </a:rPr>
              <a:t>budżetu w </a:t>
            </a:r>
            <a:r>
              <a:rPr lang="pl-PL" altLang="pl-PL" sz="2400" b="1" dirty="0" smtClean="0">
                <a:solidFill>
                  <a:srgbClr val="3333FF"/>
                </a:solidFill>
                <a:latin typeface="Tahoma" panose="020B0604030504040204" pitchFamily="34" charset="0"/>
              </a:rPr>
              <a:t>działach:</a:t>
            </a:r>
            <a:endParaRPr sz="2400" b="1" dirty="0">
              <a:solidFill>
                <a:srgbClr val="414241"/>
              </a:solidFill>
            </a:endParaRPr>
          </a:p>
        </p:txBody>
      </p:sp>
      <p:sp>
        <p:nvSpPr>
          <p:cNvPr id="101" name="Shape 10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SzTx/>
              <a:buNone/>
            </a:lvl1pPr>
          </a:lstStyle>
          <a:p>
            <a:pPr marL="457200" lvl="0" indent="-457200"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endParaRPr lang="pl-PL" sz="2800" dirty="0"/>
          </a:p>
          <a:p>
            <a:pPr marL="285750" lvl="0" indent="-285750"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endParaRPr sz="2800" dirty="0">
              <a:solidFill>
                <a:srgbClr val="414141"/>
              </a:solidFill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0119515"/>
              </p:ext>
            </p:extLst>
          </p:nvPr>
        </p:nvGraphicFramePr>
        <p:xfrm>
          <a:off x="888642" y="2331656"/>
          <a:ext cx="10663708" cy="6214383"/>
        </p:xfrm>
        <a:graphic>
          <a:graphicData uri="http://schemas.openxmlformats.org/drawingml/2006/table">
            <a:tbl>
              <a:tblPr/>
              <a:tblGrid>
                <a:gridCol w="3992451"/>
                <a:gridCol w="1225793"/>
                <a:gridCol w="5445464"/>
              </a:tblGrid>
              <a:tr h="570040">
                <a:tc>
                  <a:txBody>
                    <a:bodyPr/>
                    <a:lstStyle/>
                    <a:p>
                      <a:pPr marL="0" marR="0" indent="0" algn="ctr" defTabSz="5842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Roboto Bold"/>
                        </a:rPr>
                        <a:t>Nazwa zadania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Roboto Bold"/>
                        </a:rPr>
                        <a:t>Kwota                       w zł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Roboto Bold"/>
                        </a:rPr>
                        <a:t>Uzasadnienie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573581">
                <a:tc gridSpan="3">
                  <a:txBody>
                    <a:bodyPr/>
                    <a:lstStyle/>
                    <a:p>
                      <a:pPr algn="ctr" fontAlgn="t"/>
                      <a:r>
                        <a:rPr lang="pl-PL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Roboto Bold"/>
                        </a:rPr>
                        <a:t>Pozostałe zadania w zakresie polityki społecznej </a:t>
                      </a:r>
                      <a:r>
                        <a:rPr lang="pl-PL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Roboto Bold"/>
                        </a:rPr>
                        <a:t>na zadanie:</a:t>
                      </a:r>
                      <a:endParaRPr lang="pl-PL" sz="1200" b="1" i="0" u="none" strike="noStrike" dirty="0">
                        <a:solidFill>
                          <a:schemeClr val="tx1"/>
                        </a:solidFill>
                        <a:effectLst/>
                        <a:latin typeface="Roboto Bold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1151752"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Roboto Bold"/>
                          <a:ea typeface="+mn-ea"/>
                          <a:cs typeface="+mn-cs"/>
                          <a:sym typeface="Palatino"/>
                        </a:rPr>
                        <a:t>Zapewnienie organizacyjnych </a:t>
                      </a:r>
                      <a:br>
                        <a:rPr lang="pl-PL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Roboto Bold"/>
                          <a:ea typeface="+mn-ea"/>
                          <a:cs typeface="+mn-cs"/>
                          <a:sym typeface="Palatino"/>
                        </a:rPr>
                      </a:br>
                      <a:r>
                        <a:rPr lang="pl-PL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Roboto Bold"/>
                          <a:ea typeface="+mn-ea"/>
                          <a:cs typeface="+mn-cs"/>
                          <a:sym typeface="Palatino"/>
                        </a:rPr>
                        <a:t>i administracyjnych warunków realizacji zadań </a:t>
                      </a:r>
                    </a:p>
                    <a:p>
                      <a:pPr algn="l" fontAlgn="ctr"/>
                      <a:r>
                        <a:rPr lang="pl-PL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Roboto Bold"/>
                          <a:ea typeface="+mn-ea"/>
                          <a:cs typeface="+mn-cs"/>
                          <a:sym typeface="Palatino"/>
                        </a:rPr>
                        <a:t>(zadanie realizowane przez </a:t>
                      </a:r>
                      <a:r>
                        <a:rPr lang="pl-PL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Roboto Bold"/>
                        </a:rPr>
                        <a:t>Wojewódzki </a:t>
                      </a:r>
                      <a:r>
                        <a:rPr lang="pl-P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Bold"/>
                        </a:rPr>
                        <a:t>Urząd Pracy w </a:t>
                      </a:r>
                      <a:r>
                        <a:rPr lang="pl-PL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Roboto Bold"/>
                        </a:rPr>
                        <a:t>Krakowie)</a:t>
                      </a:r>
                      <a:endParaRPr lang="pl-PL" sz="1100" b="0" i="0" u="none" strike="noStrike" dirty="0">
                        <a:solidFill>
                          <a:schemeClr val="tx1"/>
                        </a:solidFill>
                        <a:effectLst/>
                        <a:latin typeface="Roboto Bold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6D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Bold"/>
                        </a:rPr>
                        <a:t>250 000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6D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Bold"/>
                          <a:ea typeface="+mn-ea"/>
                          <a:cs typeface="+mn-cs"/>
                          <a:sym typeface="Palatino"/>
                        </a:rPr>
                        <a:t>N</a:t>
                      </a:r>
                      <a:r>
                        <a:rPr lang="pl-PL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Roboto Bold"/>
                          <a:ea typeface="+mn-ea"/>
                          <a:cs typeface="+mn-cs"/>
                          <a:sym typeface="Palatino"/>
                        </a:rPr>
                        <a:t>a wynagrodzenia osobowe i pochodne od wynagrodzeń w związku ze zwiększeniem zatrudnienia w jednostce (o 2 etaty) w obszarze współpracy z pracodawcami z uwagi na konieczność powiązania działań WUP-u w obszarze kształcenia ustawicznego z potrzebami pracodawców, zwiększenie udziału pracodawców w działaniach strategicznych, badawczych i współpracy partnerskiej w ramach realizowanych działań WUP w obszarze rynku pracy, a także konieczność poszukiwania nowoczesnych rozwiązań na rzecz pracodawców i rynku pracy. </a:t>
                      </a:r>
                      <a:endParaRPr lang="pl-PL" sz="1100" b="0" i="0" u="none" strike="noStrike" dirty="0">
                        <a:solidFill>
                          <a:schemeClr val="tx1"/>
                        </a:solidFill>
                        <a:effectLst/>
                        <a:latin typeface="Roboto Bold"/>
                        <a:ea typeface="+mn-ea"/>
                        <a:cs typeface="+mn-cs"/>
                        <a:sym typeface="Palatino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6DF"/>
                    </a:solidFill>
                  </a:tcPr>
                </a:tc>
              </a:tr>
              <a:tr h="319133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l-PL" sz="11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Edukacyjna opieka wychowawcza na zadanie:</a:t>
                      </a:r>
                      <a:endParaRPr lang="pl-PL" sz="1100" b="1" i="0" u="none" strike="noStrike" dirty="0">
                        <a:solidFill>
                          <a:srgbClr val="1F497D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6D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pl-PL" sz="1100" b="0" i="0" u="none" strike="noStrike" dirty="0">
                        <a:solidFill>
                          <a:srgbClr val="1F497D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6D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l-PL" sz="1100" b="0" i="0" u="none" strike="noStrike" dirty="0">
                        <a:solidFill>
                          <a:srgbClr val="1F497D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6DF"/>
                    </a:solidFill>
                  </a:tcPr>
                </a:tc>
              </a:tr>
              <a:tr h="502132"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dirty="0" smtClean="0">
                          <a:solidFill>
                            <a:schemeClr val="tx1"/>
                          </a:solidFill>
                          <a:effectLst/>
                          <a:latin typeface="Roboto Bold"/>
                          <a:ea typeface="Times New Roman" panose="02020603050405020304" pitchFamily="18" charset="0"/>
                        </a:rPr>
                        <a:t>Modernizacja budynków przy Zespole Szkół Mistrzostwa Sportowego w Zakopanem</a:t>
                      </a:r>
                      <a:endParaRPr lang="pl-PL" sz="1100" b="0" i="0" u="none" strike="noStrike" dirty="0">
                        <a:solidFill>
                          <a:schemeClr val="tx1"/>
                        </a:solidFill>
                        <a:effectLst/>
                        <a:latin typeface="Roboto Bold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6D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Roboto Bold"/>
                        </a:rPr>
                        <a:t>2 000 000</a:t>
                      </a:r>
                      <a:endParaRPr lang="pl-PL" sz="1100" b="0" i="0" u="none" strike="noStrike" dirty="0">
                        <a:solidFill>
                          <a:schemeClr val="tx1"/>
                        </a:solidFill>
                        <a:effectLst/>
                        <a:latin typeface="Roboto Bold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6D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dirty="0" smtClean="0">
                          <a:solidFill>
                            <a:schemeClr val="tx1"/>
                          </a:solidFill>
                          <a:effectLst/>
                          <a:latin typeface="Roboto Bold"/>
                          <a:ea typeface="Times New Roman" panose="02020603050405020304" pitchFamily="18" charset="0"/>
                        </a:rPr>
                        <a:t>Na modernizację budynku internatu, wiaty oraz budynku </a:t>
                      </a:r>
                      <a:r>
                        <a:rPr lang="pl-PL" sz="1100" dirty="0" err="1" smtClean="0">
                          <a:solidFill>
                            <a:schemeClr val="tx1"/>
                          </a:solidFill>
                          <a:effectLst/>
                          <a:latin typeface="Roboto Bold"/>
                          <a:ea typeface="Times New Roman" panose="02020603050405020304" pitchFamily="18" charset="0"/>
                        </a:rPr>
                        <a:t>mieszkalno</a:t>
                      </a:r>
                      <a:r>
                        <a:rPr lang="pl-PL" sz="1100" dirty="0" smtClean="0">
                          <a:solidFill>
                            <a:schemeClr val="tx1"/>
                          </a:solidFill>
                          <a:effectLst/>
                          <a:latin typeface="Roboto Bold"/>
                          <a:ea typeface="Times New Roman" panose="02020603050405020304" pitchFamily="18" charset="0"/>
                        </a:rPr>
                        <a:t> – gospodarczego</a:t>
                      </a:r>
                      <a:endParaRPr lang="pl-PL" sz="1100" b="0" i="0" u="none" strike="noStrike" dirty="0">
                        <a:solidFill>
                          <a:schemeClr val="tx1"/>
                        </a:solidFill>
                        <a:effectLst/>
                        <a:latin typeface="Roboto Bold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6DF"/>
                    </a:solidFill>
                  </a:tcPr>
                </a:tc>
              </a:tr>
              <a:tr h="446936">
                <a:tc gridSpan="3">
                  <a:txBody>
                    <a:bodyPr/>
                    <a:lstStyle/>
                    <a:p>
                      <a:pPr algn="ctr" fontAlgn="t"/>
                      <a:r>
                        <a:rPr lang="pl-PL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Roboto Bold"/>
                        </a:rPr>
                        <a:t>Gospodarka komunalna i ochrona środowiska na zadanie: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2619556">
                <a:tc>
                  <a:txBody>
                    <a:bodyPr/>
                    <a:lstStyle/>
                    <a:p>
                      <a:pPr algn="l" fontAlgn="t"/>
                      <a:r>
                        <a:rPr lang="pl-PL" sz="11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Roboto Bold"/>
                        </a:rPr>
                        <a:t>EkoMałopolska</a:t>
                      </a:r>
                      <a:endParaRPr lang="pl-PL" sz="1100" b="0" i="0" u="none" strike="noStrike" dirty="0">
                        <a:solidFill>
                          <a:schemeClr val="tx1"/>
                        </a:solidFill>
                        <a:effectLst/>
                        <a:latin typeface="Roboto Bold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Bold"/>
                        </a:rPr>
                        <a:t>1 600 000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Bold"/>
                        </a:rPr>
                        <a:t>Środki zostaną przeznaczone na wsparcie gmin </a:t>
                      </a:r>
                      <a:r>
                        <a:rPr lang="pl-PL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Roboto Bold"/>
                        </a:rPr>
                        <a:t>w </a:t>
                      </a:r>
                      <a:r>
                        <a:rPr lang="pl-P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Bold"/>
                        </a:rPr>
                        <a:t>działalności na rzecz prawidłowego gospodarowania odpadami </a:t>
                      </a:r>
                      <a:r>
                        <a:rPr lang="pl-PL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Roboto Bold"/>
                        </a:rPr>
                        <a:t>w </a:t>
                      </a:r>
                      <a:r>
                        <a:rPr lang="pl-P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Bold"/>
                        </a:rPr>
                        <a:t>szczególności w zakresie podnoszenia poziomu selektywnej zbiórki, jak </a:t>
                      </a:r>
                      <a:r>
                        <a:rPr lang="pl-PL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Roboto Bold"/>
                        </a:rPr>
                        <a:t>i </a:t>
                      </a:r>
                      <a:r>
                        <a:rPr lang="pl-P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Bold"/>
                        </a:rPr>
                        <a:t>jakości zbieranych surowców; rozpowszechnianie informacji o zadaniach </a:t>
                      </a:r>
                      <a:r>
                        <a:rPr lang="pl-PL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Roboto Bold"/>
                        </a:rPr>
                        <a:t>i </a:t>
                      </a:r>
                      <a:r>
                        <a:rPr lang="pl-P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Bold"/>
                        </a:rPr>
                        <a:t>roli punktów selektywnej zbiórki odpadów komunalnych (PSZOK</a:t>
                      </a:r>
                      <a:r>
                        <a:rPr lang="pl-PL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Roboto Bold"/>
                        </a:rPr>
                        <a:t>);</a:t>
                      </a:r>
                      <a:r>
                        <a:rPr lang="pl-PL" sz="11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Roboto Bold"/>
                        </a:rPr>
                        <a:t> </a:t>
                      </a:r>
                      <a:r>
                        <a:rPr lang="pl-PL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Roboto Bold"/>
                        </a:rPr>
                        <a:t>promowanie </a:t>
                      </a:r>
                      <a:r>
                        <a:rPr lang="pl-P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Bold"/>
                        </a:rPr>
                        <a:t>modelu gospodarczego opartego na obiegu zamkniętym </a:t>
                      </a:r>
                      <a:r>
                        <a:rPr lang="pl-PL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Roboto Bold"/>
                        </a:rPr>
                        <a:t>i </a:t>
                      </a:r>
                      <a:r>
                        <a:rPr lang="pl-P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Bold"/>
                        </a:rPr>
                        <a:t>zachęta gmin do odchodzenia od gospodarki linearnej; szkolenia dla pracowników gmin w zakresie ochrony powietrza; organizację </a:t>
                      </a:r>
                      <a:r>
                        <a:rPr lang="pl-PL" sz="11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Roboto Bold"/>
                        </a:rPr>
                        <a:t>subregionalnych</a:t>
                      </a:r>
                      <a:r>
                        <a:rPr lang="pl-P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Bold"/>
                        </a:rPr>
                        <a:t> forów współpracy gmin; prowadzenie publicznego wykazu wszystkich wydanych pozwoleń dla zakładów przemysłowych w zakresie emisji zanieczyszczeń do powietrza oraz publikowanie informacji o awariach przemysłowych i pracach technologicznych. Ponadto planowana jest organizacja Forum </a:t>
                      </a:r>
                      <a:r>
                        <a:rPr lang="pl-PL" sz="11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Roboto Bold"/>
                        </a:rPr>
                        <a:t>EkoMałopolska</a:t>
                      </a:r>
                      <a:r>
                        <a:rPr lang="pl-P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Bold"/>
                        </a:rPr>
                        <a:t> – inicjowanie innowacyjnych projektów </a:t>
                      </a:r>
                      <a:r>
                        <a:rPr lang="pl-PL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Roboto Bold"/>
                        </a:rPr>
                        <a:t>w </a:t>
                      </a:r>
                      <a:r>
                        <a:rPr lang="pl-P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Bold"/>
                        </a:rPr>
                        <a:t>obszarze klimatu, zrównoważonego transportu i efektywności energetycznej i organizacja Pierwszych Targów Technologii Antysmogowych w Polsce</a:t>
                      </a:r>
                      <a:r>
                        <a:rPr lang="pl-PL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Roboto Bold"/>
                        </a:rPr>
                        <a:t>.</a:t>
                      </a:r>
                      <a:endParaRPr lang="pl-PL" sz="1100" b="0" i="0" u="none" strike="noStrike" dirty="0">
                        <a:solidFill>
                          <a:schemeClr val="tx1"/>
                        </a:solidFill>
                        <a:effectLst/>
                        <a:latin typeface="Roboto Bold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529807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>
                <a:solidFill>
                  <a:schemeClr val="tx1"/>
                </a:solidFill>
              </a:rPr>
              <a:t>Plan budżetu Województwa na </a:t>
            </a:r>
            <a:r>
              <a:rPr lang="pl-PL" b="1" dirty="0" smtClean="0">
                <a:solidFill>
                  <a:schemeClr val="tx1"/>
                </a:solidFill>
              </a:rPr>
              <a:t>2019 </a:t>
            </a:r>
            <a:r>
              <a:rPr lang="pl-PL" b="1" dirty="0">
                <a:solidFill>
                  <a:schemeClr val="tx1"/>
                </a:solidFill>
              </a:rPr>
              <a:t>rok</a:t>
            </a:r>
            <a:br>
              <a:rPr lang="pl-PL" b="1" dirty="0">
                <a:solidFill>
                  <a:schemeClr val="tx1"/>
                </a:solidFill>
              </a:rPr>
            </a:br>
            <a:r>
              <a:rPr lang="pl-PL" b="1" dirty="0">
                <a:solidFill>
                  <a:schemeClr val="tx1"/>
                </a:solidFill>
              </a:rPr>
              <a:t>po uwzględnieniu Autopoprawek Nr 1 i Nr 2</a:t>
            </a:r>
            <a:endParaRPr lang="pl-PL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6798250"/>
              </p:ext>
            </p:extLst>
          </p:nvPr>
        </p:nvGraphicFramePr>
        <p:xfrm>
          <a:off x="304801" y="2171699"/>
          <a:ext cx="11429998" cy="6416489"/>
        </p:xfrm>
        <a:graphic>
          <a:graphicData uri="http://schemas.openxmlformats.org/drawingml/2006/table">
            <a:tbl>
              <a:tblPr/>
              <a:tblGrid>
                <a:gridCol w="201551"/>
                <a:gridCol w="736100"/>
                <a:gridCol w="990230"/>
                <a:gridCol w="1323228"/>
                <a:gridCol w="1288176"/>
                <a:gridCol w="1323228"/>
                <a:gridCol w="245367"/>
                <a:gridCol w="560837"/>
                <a:gridCol w="963941"/>
                <a:gridCol w="1261885"/>
                <a:gridCol w="1156728"/>
                <a:gridCol w="1378727"/>
              </a:tblGrid>
              <a:tr h="726627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Treść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Plan na 2019 r.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Zmniejszenie -                                          Zwiększenie +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Projekt budżetu po autopoprawce Nr 1 i 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Treść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Plan na 2019 r.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Zmniejszenie -                                          Zwiększenie +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Projekt budżetu po autopoprawce Nr 1 </a:t>
                      </a:r>
                      <a:r>
                        <a:rPr lang="pl-PL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/>
                      </a:r>
                      <a:br>
                        <a:rPr lang="pl-PL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pl-PL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 </a:t>
                      </a:r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578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I.    DOCHODY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1 624 886 834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80 830 352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1 705 717 186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II.   WYDATKI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1 746 929 701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114 140 941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1 861 070 642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46314">
                <a:tc>
                  <a:txBody>
                    <a:bodyPr/>
                    <a:lstStyle/>
                    <a:p>
                      <a:pPr algn="l" fontAlgn="ctr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6314">
                <a:tc>
                  <a:txBody>
                    <a:bodyPr/>
                    <a:lstStyle/>
                    <a:p>
                      <a:pPr algn="l" fontAlgn="ctr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wynik (I - II) deficyt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-122 042 867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33 310 589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-155 353 456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6314">
                <a:tc>
                  <a:txBody>
                    <a:bodyPr/>
                    <a:lstStyle/>
                    <a:p>
                      <a:pPr algn="l" fontAlgn="ctr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6314">
                <a:tc>
                  <a:txBody>
                    <a:bodyPr/>
                    <a:lstStyle/>
                    <a:p>
                      <a:pPr algn="l" fontAlgn="ctr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863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III.  PRZYCHODY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186 533 512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43 488 829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230 022 341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IV.  ROZCHODY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64 490 645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10 178 240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74 668 885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863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l-PL" sz="1200" b="1" i="0" u="none" strike="noStrike">
                        <a:solidFill>
                          <a:srgbClr val="00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l-PL" sz="1200" b="1" i="0" u="none" strike="noStrike">
                        <a:solidFill>
                          <a:srgbClr val="00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l-PL" sz="1200" b="1" i="0" u="none" strike="noStrike">
                        <a:solidFill>
                          <a:srgbClr val="00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863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 -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kredyt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102 475 024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9 444 509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111 919 533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59152">
                <a:tc>
                  <a:txBody>
                    <a:bodyPr/>
                    <a:lstStyle/>
                    <a:p>
                      <a:pPr algn="l" fontAlgn="ctr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 -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kredyt pomostowy na prefinansowanie projektów współfinansowanych środkami pochodzącymi z budżetu UE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71 117 915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78 199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71 196 114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 -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l-P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kredyty do spłaty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40 964 210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40 964 210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74938">
                <a:tc>
                  <a:txBody>
                    <a:bodyPr/>
                    <a:lstStyle/>
                    <a:p>
                      <a:pPr algn="l" fontAlgn="ctr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 -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wolne środki, jako nadwyżka środków pieniężnych na rachunku bieżącym budżetu wynikających z rozliczeń kredytów i pożyczek z lat ubiegłych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7 245 628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33 966 121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41 211 749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 -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l-P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spłata kredytu pomostowego zaciągniętego na prefinansowanie projektów współfinansowanych środkami pochodzącymi </a:t>
                      </a:r>
                      <a:br>
                        <a:rPr lang="pl-P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</a:br>
                      <a:r>
                        <a:rPr lang="pl-P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z budżetu UE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20 336 435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10 178 240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30 514 675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7156">
                <a:tc>
                  <a:txBody>
                    <a:bodyPr/>
                    <a:lstStyle/>
                    <a:p>
                      <a:pPr algn="l" fontAlgn="ctr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 -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spłata udzielonych pożyczek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5 694 945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5 694 945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 -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l-PL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pożyczki do</a:t>
                      </a:r>
                      <a:r>
                        <a:rPr lang="pl-PL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udzielenia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3 190 000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3 190 000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0946">
                <a:tc>
                  <a:txBody>
                    <a:bodyPr/>
                    <a:lstStyle/>
                    <a:p>
                      <a:pPr algn="l" fontAlgn="ctr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l-P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946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Ogółem: I + III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1 811 420 346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124 319 181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1 935 739 527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Ogółem: II + IV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1 811 420 346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124 319 181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1 935 739 527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856564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/>
          </p:cNvSpPr>
          <p:nvPr>
            <p:ph type="title"/>
          </p:nvPr>
        </p:nvSpPr>
        <p:spPr>
          <a:xfrm>
            <a:off x="508000" y="800100"/>
            <a:ext cx="11988800" cy="1219200"/>
          </a:xfrm>
          <a:prstGeom prst="rect">
            <a:avLst/>
          </a:prstGeom>
        </p:spPr>
        <p:txBody>
          <a:bodyPr>
            <a:noAutofit/>
          </a:bodyPr>
          <a:lstStyle>
            <a:lvl1pPr defTabSz="461518">
              <a:spcBef>
                <a:spcPts val="100"/>
              </a:spcBef>
              <a:defRPr sz="3792"/>
            </a:lvl1pPr>
          </a:lstStyle>
          <a:p>
            <a:pPr lvl="0" algn="ctr">
              <a:defRPr sz="1800" b="0">
                <a:solidFill>
                  <a:srgbClr val="000000"/>
                </a:solidFill>
              </a:defRPr>
            </a:pPr>
            <a:r>
              <a:rPr lang="pl-PL" altLang="pl-PL" sz="3200" b="1" dirty="0">
                <a:solidFill>
                  <a:schemeClr val="tx1"/>
                </a:solidFill>
                <a:cs typeface="Tahoma" panose="020B0604030504040204" pitchFamily="34" charset="0"/>
              </a:rPr>
              <a:t>Autopoprawka nr 2 </a:t>
            </a:r>
            <a:br>
              <a:rPr lang="pl-PL" altLang="pl-PL" sz="3200" b="1" dirty="0">
                <a:solidFill>
                  <a:schemeClr val="tx1"/>
                </a:solidFill>
                <a:cs typeface="Tahoma" panose="020B0604030504040204" pitchFamily="34" charset="0"/>
              </a:rPr>
            </a:br>
            <a:r>
              <a:rPr lang="pl-PL" altLang="pl-PL" sz="3200" b="1" dirty="0" smtClean="0">
                <a:solidFill>
                  <a:schemeClr val="tx1"/>
                </a:solidFill>
                <a:cs typeface="Tahoma" panose="020B0604030504040204" pitchFamily="34" charset="0"/>
              </a:rPr>
              <a:t>pozostałe zmiany</a:t>
            </a:r>
            <a:r>
              <a:rPr lang="pl-PL" altLang="pl-PL" sz="2400" b="1" dirty="0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pl-PL" altLang="pl-PL" sz="2400" b="1" dirty="0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pl-PL" altLang="pl-PL" sz="2400" b="1" dirty="0" smtClean="0">
                <a:solidFill>
                  <a:srgbClr val="3333FF"/>
                </a:solidFill>
                <a:latin typeface="Tahoma" panose="020B0604030504040204" pitchFamily="34" charset="0"/>
              </a:rPr>
              <a:t>Zwiększenie wydatków </a:t>
            </a:r>
            <a:r>
              <a:rPr lang="pl-PL" altLang="pl-PL" sz="2400" b="1" dirty="0">
                <a:solidFill>
                  <a:srgbClr val="3333FF"/>
                </a:solidFill>
                <a:latin typeface="Tahoma" panose="020B0604030504040204" pitchFamily="34" charset="0"/>
              </a:rPr>
              <a:t>budżetu w </a:t>
            </a:r>
            <a:r>
              <a:rPr lang="pl-PL" altLang="pl-PL" sz="2400" b="1" dirty="0" smtClean="0">
                <a:solidFill>
                  <a:srgbClr val="3333FF"/>
                </a:solidFill>
                <a:latin typeface="Tahoma" panose="020B0604030504040204" pitchFamily="34" charset="0"/>
              </a:rPr>
              <a:t>działach:</a:t>
            </a:r>
            <a:endParaRPr sz="2400" b="1" dirty="0">
              <a:solidFill>
                <a:srgbClr val="414241"/>
              </a:solidFill>
            </a:endParaRPr>
          </a:p>
        </p:txBody>
      </p:sp>
      <p:sp>
        <p:nvSpPr>
          <p:cNvPr id="101" name="Shape 10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SzTx/>
              <a:buNone/>
            </a:lvl1pPr>
          </a:lstStyle>
          <a:p>
            <a:pPr marL="457200" lvl="0" indent="-457200"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endParaRPr lang="pl-PL" sz="2800" dirty="0"/>
          </a:p>
          <a:p>
            <a:pPr marL="285750" lvl="0" indent="-285750"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endParaRPr sz="2800" dirty="0">
              <a:solidFill>
                <a:srgbClr val="414141"/>
              </a:solidFill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5462841"/>
              </p:ext>
            </p:extLst>
          </p:nvPr>
        </p:nvGraphicFramePr>
        <p:xfrm>
          <a:off x="888642" y="2397187"/>
          <a:ext cx="10663708" cy="5888397"/>
        </p:xfrm>
        <a:graphic>
          <a:graphicData uri="http://schemas.openxmlformats.org/drawingml/2006/table">
            <a:tbl>
              <a:tblPr/>
              <a:tblGrid>
                <a:gridCol w="3992451"/>
                <a:gridCol w="1558344"/>
                <a:gridCol w="5112913"/>
              </a:tblGrid>
              <a:tr h="797300">
                <a:tc>
                  <a:txBody>
                    <a:bodyPr/>
                    <a:lstStyle/>
                    <a:p>
                      <a:pPr marL="0" marR="0" indent="0" algn="ctr" defTabSz="5842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Roboto Bold"/>
                        </a:rPr>
                        <a:t>Nazwa zadania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Roboto Bold"/>
                        </a:rPr>
                        <a:t>Kwota                       w zł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>
                          <a:solidFill>
                            <a:schemeClr val="tx1"/>
                          </a:solidFill>
                          <a:effectLst/>
                          <a:latin typeface="Roboto Bold"/>
                        </a:rPr>
                        <a:t>Uzasadnienie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625760">
                <a:tc gridSpan="3">
                  <a:txBody>
                    <a:bodyPr/>
                    <a:lstStyle/>
                    <a:p>
                      <a:pPr algn="ctr" fontAlgn="t"/>
                      <a:r>
                        <a:rPr lang="pl-PL" sz="1200" b="1" i="0" u="none" strike="noStrike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Kultura i ochrona dziedzictwa narodowego na zadanie: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1140764">
                <a:tc>
                  <a:txBody>
                    <a:bodyPr/>
                    <a:lstStyle/>
                    <a:p>
                      <a:pPr algn="l" fontAlgn="t"/>
                      <a:r>
                        <a:rPr lang="pl-P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Wsparcie organizacji pozarządowych działających na obszarach wiejskich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9E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250 000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9E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  <a:sym typeface="Palatino"/>
                        </a:rPr>
                        <a:t>Środki zostaną przekazane w formie małych grantów organizacjom pozarządowym działającym na obszarach wiejskich, w tym koła gospodyń </a:t>
                      </a:r>
                      <a:r>
                        <a:rPr lang="pl-PL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  <a:sym typeface="Palatino"/>
                        </a:rPr>
                        <a:t>wiejskich, stowarzyszenia</a:t>
                      </a:r>
                      <a:r>
                        <a:rPr lang="pl-P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  <a:sym typeface="Palatino"/>
                        </a:rPr>
                        <a:t>, fundacje itp.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9E2"/>
                    </a:solidFill>
                  </a:tcPr>
                </a:tc>
              </a:tr>
              <a:tr h="487594">
                <a:tc gridSpan="3">
                  <a:txBody>
                    <a:bodyPr/>
                    <a:lstStyle/>
                    <a:p>
                      <a:pPr algn="ctr" fontAlgn="t"/>
                      <a:r>
                        <a:rPr lang="pl-PL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Ogrody botaniczne i zoologiczne oraz naturalne obszary i obiekty chronionej przyrody na zadanie: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2836979">
                <a:tc>
                  <a:txBody>
                    <a:bodyPr/>
                    <a:lstStyle/>
                    <a:p>
                      <a:pPr algn="l" fontAlgn="t"/>
                      <a:r>
                        <a:rPr lang="pl-PL" sz="1100" b="0" i="0" u="none" strike="noStrike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Działalność statutowa Zespołu Parków Krajobrazowych Województwa Małopolskiego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200 000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Zwiększenie wydatków związane jest z potrzebą zwiększenia aktywności Zespołu Parków Krajobrazowych Województwa Małopolskiego w zakresie działalności edukacyjnej i informacyjnej. W 2019 roku zaplanowano rozpoczęcie realizacji programu "Odkrywcy parków krajobrazowych" skierowanego zarówno do mieszkańców parków krajobrazowych, jak i do turystów odwiedzających Małopolskę. Bedzie to wiązało się zarówno ze zwiększeniem ilości zajęć edukacyjnych w szkołach na terenie parków krajobrazowych, jak i aktywnością w weekendy, w czasie różnego rodzaju wycieczek i wydarzeń organizowanych na terenie parków. Prowadzona w Zespole działalność edukacyjna skierowana jest zarówno do dzieci, młodzieży, jak i dorosłych.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080722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/>
          </p:cNvSpPr>
          <p:nvPr>
            <p:ph type="title"/>
          </p:nvPr>
        </p:nvSpPr>
        <p:spPr>
          <a:xfrm>
            <a:off x="508000" y="800100"/>
            <a:ext cx="11988800" cy="1219200"/>
          </a:xfrm>
          <a:prstGeom prst="rect">
            <a:avLst/>
          </a:prstGeom>
        </p:spPr>
        <p:txBody>
          <a:bodyPr>
            <a:noAutofit/>
          </a:bodyPr>
          <a:lstStyle>
            <a:lvl1pPr defTabSz="461518">
              <a:spcBef>
                <a:spcPts val="100"/>
              </a:spcBef>
              <a:defRPr sz="3792"/>
            </a:lvl1pPr>
          </a:lstStyle>
          <a:p>
            <a:pPr lvl="0" algn="ctr">
              <a:defRPr sz="1800" b="0">
                <a:solidFill>
                  <a:srgbClr val="000000"/>
                </a:solidFill>
              </a:defRPr>
            </a:pPr>
            <a:r>
              <a:rPr lang="pl-PL" altLang="pl-PL" sz="3200" b="1" dirty="0">
                <a:solidFill>
                  <a:schemeClr val="tx1"/>
                </a:solidFill>
                <a:cs typeface="Tahoma" panose="020B0604030504040204" pitchFamily="34" charset="0"/>
              </a:rPr>
              <a:t>Autopoprawka nr 2 </a:t>
            </a:r>
            <a:br>
              <a:rPr lang="pl-PL" altLang="pl-PL" sz="3200" b="1" dirty="0">
                <a:solidFill>
                  <a:schemeClr val="tx1"/>
                </a:solidFill>
                <a:cs typeface="Tahoma" panose="020B0604030504040204" pitchFamily="34" charset="0"/>
              </a:rPr>
            </a:br>
            <a:r>
              <a:rPr lang="pl-PL" altLang="pl-PL" sz="3200" b="1" dirty="0" smtClean="0">
                <a:solidFill>
                  <a:schemeClr val="tx1"/>
                </a:solidFill>
                <a:cs typeface="Tahoma" panose="020B0604030504040204" pitchFamily="34" charset="0"/>
              </a:rPr>
              <a:t>pozostałe zmiany</a:t>
            </a:r>
            <a:r>
              <a:rPr lang="pl-PL" altLang="pl-PL" sz="2400" b="1" dirty="0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pl-PL" altLang="pl-PL" sz="2400" b="1" dirty="0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pl-PL" altLang="pl-PL" sz="2400" b="1" dirty="0" smtClean="0">
                <a:solidFill>
                  <a:srgbClr val="3333FF"/>
                </a:solidFill>
                <a:latin typeface="Tahoma" panose="020B0604030504040204" pitchFamily="34" charset="0"/>
              </a:rPr>
              <a:t>Zmniejszenie wydatków </a:t>
            </a:r>
            <a:r>
              <a:rPr lang="pl-PL" altLang="pl-PL" sz="2400" b="1" dirty="0">
                <a:solidFill>
                  <a:srgbClr val="3333FF"/>
                </a:solidFill>
                <a:latin typeface="Tahoma" panose="020B0604030504040204" pitchFamily="34" charset="0"/>
              </a:rPr>
              <a:t>budżetu w </a:t>
            </a:r>
            <a:r>
              <a:rPr lang="pl-PL" altLang="pl-PL" sz="2400" b="1" dirty="0" smtClean="0">
                <a:solidFill>
                  <a:srgbClr val="3333FF"/>
                </a:solidFill>
                <a:latin typeface="Tahoma" panose="020B0604030504040204" pitchFamily="34" charset="0"/>
              </a:rPr>
              <a:t>działach:</a:t>
            </a:r>
            <a:endParaRPr sz="2400" b="1" dirty="0">
              <a:solidFill>
                <a:srgbClr val="414241"/>
              </a:solidFill>
            </a:endParaRPr>
          </a:p>
        </p:txBody>
      </p:sp>
      <p:sp>
        <p:nvSpPr>
          <p:cNvPr id="101" name="Shape 10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SzTx/>
              <a:buNone/>
            </a:lvl1pPr>
          </a:lstStyle>
          <a:p>
            <a:pPr marL="457200" lvl="0" indent="-457200"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endParaRPr lang="pl-PL" sz="2800" dirty="0"/>
          </a:p>
          <a:p>
            <a:pPr marL="285750" lvl="0" indent="-285750"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endParaRPr sz="2800" dirty="0">
              <a:solidFill>
                <a:srgbClr val="414141"/>
              </a:solidFill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7303591"/>
              </p:ext>
            </p:extLst>
          </p:nvPr>
        </p:nvGraphicFramePr>
        <p:xfrm>
          <a:off x="888642" y="2397186"/>
          <a:ext cx="10663708" cy="5694202"/>
        </p:xfrm>
        <a:graphic>
          <a:graphicData uri="http://schemas.openxmlformats.org/drawingml/2006/table">
            <a:tbl>
              <a:tblPr/>
              <a:tblGrid>
                <a:gridCol w="3992451"/>
                <a:gridCol w="1558344"/>
                <a:gridCol w="5112913"/>
              </a:tblGrid>
              <a:tr h="797118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Roboto Bold"/>
                        </a:rPr>
                        <a:t>Nazwa zadania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Roboto Bold"/>
                        </a:rPr>
                        <a:t>Kwota                       w zł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>
                          <a:solidFill>
                            <a:schemeClr val="tx1"/>
                          </a:solidFill>
                          <a:effectLst/>
                          <a:latin typeface="Roboto Bold"/>
                        </a:rPr>
                        <a:t>Uzasadnienie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410796">
                <a:tc gridSpan="3">
                  <a:txBody>
                    <a:bodyPr/>
                    <a:lstStyle/>
                    <a:p>
                      <a:pPr algn="ctr" fontAlgn="t"/>
                      <a:r>
                        <a:rPr lang="pl-PL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Roboto Bold"/>
                        </a:rPr>
                        <a:t>Administracja </a:t>
                      </a:r>
                      <a:r>
                        <a:rPr lang="pl-PL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Roboto Bold"/>
                        </a:rPr>
                        <a:t>publiczna na zadaniach:</a:t>
                      </a:r>
                      <a:endParaRPr lang="pl-PL" sz="1200" b="1" i="0" u="none" strike="noStrike" dirty="0">
                        <a:solidFill>
                          <a:schemeClr val="tx1"/>
                        </a:solidFill>
                        <a:effectLst/>
                        <a:latin typeface="Roboto Bold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1071535"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>
                          <a:solidFill>
                            <a:schemeClr val="tx1"/>
                          </a:solidFill>
                          <a:effectLst/>
                          <a:latin typeface="Roboto Bold"/>
                        </a:rPr>
                        <a:t>Promocja gospodarcza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Roboto Bold"/>
                        </a:rPr>
                        <a:t>- 100 </a:t>
                      </a:r>
                      <a:r>
                        <a:rPr lang="pl-P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Bold"/>
                        </a:rPr>
                        <a:t>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Roboto Bold"/>
                        </a:rPr>
                        <a:t>W </a:t>
                      </a:r>
                      <a:r>
                        <a:rPr lang="pl-P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Bold"/>
                        </a:rPr>
                        <a:t>związku z niższymi kosztami zakupu usług z zakresu promocji gospodarczej podczas planowanej współorganizacji IV edycji Kongresu Open </a:t>
                      </a:r>
                      <a:r>
                        <a:rPr lang="pl-PL" sz="11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Roboto Bold"/>
                        </a:rPr>
                        <a:t>Eyes</a:t>
                      </a:r>
                      <a:r>
                        <a:rPr lang="pl-P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Bold"/>
                        </a:rPr>
                        <a:t> </a:t>
                      </a:r>
                      <a:r>
                        <a:rPr lang="pl-PL" sz="11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Roboto Bold"/>
                        </a:rPr>
                        <a:t>Economy</a:t>
                      </a:r>
                      <a:r>
                        <a:rPr lang="pl-P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Bold"/>
                        </a:rPr>
                        <a:t> </a:t>
                      </a:r>
                      <a:r>
                        <a:rPr lang="pl-PL" sz="11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Roboto Bold"/>
                        </a:rPr>
                        <a:t>Summit</a:t>
                      </a:r>
                      <a:r>
                        <a:rPr lang="pl-P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Bold"/>
                        </a:rPr>
                        <a:t> (OEES).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2075"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>
                          <a:solidFill>
                            <a:schemeClr val="tx1"/>
                          </a:solidFill>
                          <a:effectLst/>
                          <a:latin typeface="Roboto Bold"/>
                        </a:rPr>
                        <a:t>Współpraca z organizacjami pozarządowymi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Roboto Bold"/>
                        </a:rPr>
                        <a:t>- 465 </a:t>
                      </a:r>
                      <a:r>
                        <a:rPr lang="pl-P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Bold"/>
                        </a:rPr>
                        <a:t>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Roboto Bold"/>
                        </a:rPr>
                        <a:t>Ze środków </a:t>
                      </a:r>
                      <a:r>
                        <a:rPr lang="pl-P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Bold"/>
                        </a:rPr>
                        <a:t>zaplanowanych na otwarty konkurs pn.: Działalność na rzecz organizacji pozarządowych oraz podmiotów wymienionych w art. 3 ust. 3 ustawy i działalność wspomagająca rozwój wspólnot i społeczności lokalnych pn. "Marszałkowskie Ośrodki Rozwoju Społeczeństwa Obywatelskiego"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2893">
                <a:tc gridSpan="3">
                  <a:txBody>
                    <a:bodyPr/>
                    <a:lstStyle/>
                    <a:p>
                      <a:pPr algn="ctr" fontAlgn="t"/>
                      <a:r>
                        <a:rPr lang="pl-PL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Roboto Bold"/>
                        </a:rPr>
                        <a:t>Różne rozliczenia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826715"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Roboto Bold"/>
                        </a:rPr>
                        <a:t>Rezerwa </a:t>
                      </a:r>
                      <a:r>
                        <a:rPr lang="pl-PL" sz="1100" i="0" dirty="0" smtClean="0">
                          <a:solidFill>
                            <a:schemeClr val="tx1"/>
                          </a:solidFill>
                          <a:effectLst/>
                          <a:latin typeface="Roboto Bold"/>
                          <a:ea typeface="Times New Roman" panose="02020603050405020304" pitchFamily="18" charset="0"/>
                        </a:rPr>
                        <a:t>na realizację zadań w ramach Budżetu Obywatelskiego</a:t>
                      </a:r>
                      <a:endParaRPr lang="pl-PL" sz="1100" b="0" i="0" u="none" strike="noStrike" dirty="0">
                        <a:solidFill>
                          <a:schemeClr val="tx1"/>
                        </a:solidFill>
                        <a:effectLst/>
                        <a:latin typeface="Roboto Bold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Roboto Bold"/>
                        </a:rPr>
                        <a:t>- 4 </a:t>
                      </a:r>
                      <a:r>
                        <a:rPr lang="pl-P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Bold"/>
                        </a:rPr>
                        <a:t>000 000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dirty="0" smtClean="0">
                          <a:solidFill>
                            <a:schemeClr val="tx1"/>
                          </a:solidFill>
                          <a:effectLst/>
                          <a:latin typeface="Roboto Bold"/>
                          <a:ea typeface="Times New Roman" panose="02020603050405020304" pitchFamily="18" charset="0"/>
                        </a:rPr>
                        <a:t>Środki pozostałe w rezerwie w kwocie 7 500 000 zł zabezpieczają finansowanie wszystkich zadań wybranych do dofinansowania w ramach budżetu obywatelskiego</a:t>
                      </a:r>
                      <a:endParaRPr lang="pl-PL" sz="1100" b="0" i="0" u="none" strike="noStrike" dirty="0">
                        <a:solidFill>
                          <a:schemeClr val="tx1"/>
                        </a:solidFill>
                        <a:effectLst/>
                        <a:latin typeface="Roboto Bold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542">
                <a:tc gridSpan="3">
                  <a:txBody>
                    <a:bodyPr/>
                    <a:lstStyle/>
                    <a:p>
                      <a:pPr algn="ctr" defTabSz="584200" eaLnBrk="1" fontAlgn="t" hangingPunct="1"/>
                      <a:r>
                        <a:rPr lang="pl-PL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Roboto Bold"/>
                          <a:ea typeface="+mn-ea"/>
                          <a:cs typeface="+mn-cs"/>
                          <a:sym typeface="Palatino"/>
                        </a:rPr>
                        <a:t>Oświata i wychowanie na zadanie:</a:t>
                      </a:r>
                      <a:endParaRPr lang="pl-PL" sz="1200" b="1" i="0" u="none" strike="noStrike" dirty="0">
                        <a:solidFill>
                          <a:schemeClr val="tx1"/>
                        </a:solidFill>
                        <a:effectLst/>
                        <a:latin typeface="Roboto Bold"/>
                        <a:ea typeface="+mn-ea"/>
                        <a:cs typeface="+mn-cs"/>
                        <a:sym typeface="Palatino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pl-PL" sz="1100" b="0" i="0" u="none" strike="noStrike">
                        <a:solidFill>
                          <a:schemeClr val="tx1"/>
                        </a:solidFill>
                        <a:effectLst/>
                        <a:latin typeface="Roboto Bold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l-PL" sz="1100" b="0" i="0" u="none" strike="noStrike" dirty="0">
                        <a:solidFill>
                          <a:schemeClr val="tx1"/>
                        </a:solidFill>
                        <a:effectLst/>
                        <a:latin typeface="Roboto Bold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9528"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i="0" dirty="0" smtClean="0">
                          <a:solidFill>
                            <a:schemeClr val="tx1"/>
                          </a:solidFill>
                          <a:effectLst/>
                          <a:latin typeface="Roboto Bold"/>
                          <a:ea typeface="Times New Roman" panose="02020603050405020304" pitchFamily="18" charset="0"/>
                        </a:rPr>
                        <a:t>Wsparcie realizacji zadań wychowawczych szkoły</a:t>
                      </a:r>
                      <a:endParaRPr lang="pl-PL" sz="1100" b="0" i="0" u="none" strike="noStrike" dirty="0">
                        <a:solidFill>
                          <a:schemeClr val="tx1"/>
                        </a:solidFill>
                        <a:effectLst/>
                        <a:latin typeface="Roboto Bold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Roboto Bold"/>
                        </a:rPr>
                        <a:t>- 500 000</a:t>
                      </a:r>
                      <a:endParaRPr lang="pl-PL" sz="1100" b="0" i="0" u="none" strike="noStrike" dirty="0">
                        <a:solidFill>
                          <a:schemeClr val="tx1"/>
                        </a:solidFill>
                        <a:effectLst/>
                        <a:latin typeface="Roboto Bold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i="0" dirty="0" smtClean="0">
                          <a:solidFill>
                            <a:schemeClr val="tx1"/>
                          </a:solidFill>
                          <a:effectLst/>
                          <a:latin typeface="Roboto Bold"/>
                          <a:ea typeface="Times New Roman" panose="02020603050405020304" pitchFamily="18" charset="0"/>
                        </a:rPr>
                        <a:t>W związku z odstąpieniem od realizacji projektu „Małopolska dla maturzystów”</a:t>
                      </a:r>
                      <a:endParaRPr lang="pl-PL" sz="1100" b="0" i="0" u="none" strike="noStrike" dirty="0">
                        <a:solidFill>
                          <a:schemeClr val="tx1"/>
                        </a:solidFill>
                        <a:effectLst/>
                        <a:latin typeface="Roboto Bold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941436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/>
          </p:cNvSpPr>
          <p:nvPr>
            <p:ph type="title"/>
          </p:nvPr>
        </p:nvSpPr>
        <p:spPr>
          <a:xfrm>
            <a:off x="508000" y="800100"/>
            <a:ext cx="11988800" cy="1219200"/>
          </a:xfrm>
          <a:prstGeom prst="rect">
            <a:avLst/>
          </a:prstGeom>
        </p:spPr>
        <p:txBody>
          <a:bodyPr>
            <a:noAutofit/>
          </a:bodyPr>
          <a:lstStyle>
            <a:lvl1pPr defTabSz="461518">
              <a:spcBef>
                <a:spcPts val="100"/>
              </a:spcBef>
              <a:defRPr sz="3792"/>
            </a:lvl1pPr>
          </a:lstStyle>
          <a:p>
            <a:pPr lvl="0" algn="ctr">
              <a:defRPr sz="1800" b="0">
                <a:solidFill>
                  <a:srgbClr val="000000"/>
                </a:solidFill>
              </a:defRPr>
            </a:pPr>
            <a:r>
              <a:rPr lang="pl-PL" altLang="pl-PL" sz="3200" b="1" dirty="0">
                <a:solidFill>
                  <a:schemeClr val="tx1"/>
                </a:solidFill>
                <a:cs typeface="Tahoma" panose="020B0604030504040204" pitchFamily="34" charset="0"/>
              </a:rPr>
              <a:t>Autopoprawka nr 2 </a:t>
            </a:r>
            <a:br>
              <a:rPr lang="pl-PL" altLang="pl-PL" sz="3200" b="1" dirty="0">
                <a:solidFill>
                  <a:schemeClr val="tx1"/>
                </a:solidFill>
                <a:cs typeface="Tahoma" panose="020B0604030504040204" pitchFamily="34" charset="0"/>
              </a:rPr>
            </a:br>
            <a:r>
              <a:rPr lang="pl-PL" altLang="pl-PL" sz="2400" b="1" dirty="0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pl-PL" altLang="pl-PL" sz="2400" b="1" dirty="0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pl-PL" altLang="pl-PL" sz="2400" b="1" dirty="0" smtClean="0">
                <a:solidFill>
                  <a:srgbClr val="3333FF"/>
                </a:solidFill>
                <a:latin typeface="Tahoma" panose="020B0604030504040204" pitchFamily="34" charset="0"/>
              </a:rPr>
              <a:t>Źródła finansowania wydatków:</a:t>
            </a:r>
            <a:endParaRPr sz="2400" b="1" dirty="0">
              <a:solidFill>
                <a:srgbClr val="414241"/>
              </a:solidFill>
            </a:endParaRPr>
          </a:p>
        </p:txBody>
      </p:sp>
      <p:sp>
        <p:nvSpPr>
          <p:cNvPr id="101" name="Shape 101"/>
          <p:cNvSpPr>
            <a:spLocks noGrp="1"/>
          </p:cNvSpPr>
          <p:nvPr>
            <p:ph type="body" idx="1"/>
          </p:nvPr>
        </p:nvSpPr>
        <p:spPr>
          <a:xfrm>
            <a:off x="1172308" y="2628900"/>
            <a:ext cx="10058400" cy="5166946"/>
          </a:xfrm>
          <a:prstGeom prst="rect">
            <a:avLst/>
          </a:prstGeom>
          <a:noFill/>
        </p:spPr>
        <p:txBody>
          <a:bodyPr>
            <a:normAutofit lnSpcReduction="10000"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SzTx/>
              <a:buNone/>
            </a:lvl1pPr>
          </a:lstStyle>
          <a:p>
            <a:pPr marL="457200" lvl="0" indent="-457200"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endParaRPr lang="pl-PL" sz="2600" b="1" dirty="0" smtClean="0">
              <a:solidFill>
                <a:schemeClr val="tx1">
                  <a:lumMod val="50000"/>
                </a:schemeClr>
              </a:solidFill>
              <a:latin typeface="Roboto Bold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r>
              <a:rPr lang="pl-PL" sz="2800" dirty="0" smtClean="0">
                <a:latin typeface="Roboto Bold"/>
                <a:ea typeface="Times New Roman" panose="02020603050405020304" pitchFamily="18" charset="0"/>
              </a:rPr>
              <a:t>podatek dochodowy </a:t>
            </a:r>
            <a:r>
              <a:rPr lang="pl-PL" sz="2800" dirty="0">
                <a:latin typeface="Roboto Bold"/>
                <a:ea typeface="Times New Roman" panose="02020603050405020304" pitchFamily="18" charset="0"/>
              </a:rPr>
              <a:t>od osób </a:t>
            </a:r>
            <a:r>
              <a:rPr lang="pl-PL" sz="2800" dirty="0" smtClean="0">
                <a:latin typeface="Roboto Bold"/>
                <a:ea typeface="Times New Roman" panose="02020603050405020304" pitchFamily="18" charset="0"/>
              </a:rPr>
              <a:t>fizycznych – 14 365 096 zł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endParaRPr lang="pl-PL" sz="2800" dirty="0" smtClean="0">
              <a:latin typeface="Roboto Bold"/>
              <a:ea typeface="Times New Roman" panose="02020603050405020304" pitchFamily="18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r>
              <a:rPr lang="pl-PL" sz="2800" dirty="0" smtClean="0">
                <a:latin typeface="Roboto Bold"/>
                <a:ea typeface="Times New Roman" panose="02020603050405020304" pitchFamily="18" charset="0"/>
              </a:rPr>
              <a:t>podatek </a:t>
            </a:r>
            <a:r>
              <a:rPr lang="pl-PL" sz="2800" dirty="0">
                <a:latin typeface="Roboto Bold"/>
                <a:ea typeface="Times New Roman" panose="02020603050405020304" pitchFamily="18" charset="0"/>
              </a:rPr>
              <a:t>dochodowym od osób </a:t>
            </a:r>
            <a:r>
              <a:rPr lang="pl-PL" sz="2800" dirty="0" smtClean="0">
                <a:latin typeface="Roboto Bold"/>
                <a:ea typeface="Times New Roman" panose="02020603050405020304" pitchFamily="18" charset="0"/>
              </a:rPr>
              <a:t>prawnych – 34 969 904 zł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endParaRPr lang="pl-PL" sz="2800" dirty="0" smtClean="0">
              <a:solidFill>
                <a:schemeClr val="tx1">
                  <a:lumMod val="50000"/>
                </a:schemeClr>
              </a:solidFill>
              <a:latin typeface="Roboto Bold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r>
              <a:rPr lang="pl-PL" sz="2800" dirty="0">
                <a:solidFill>
                  <a:schemeClr val="tx1">
                    <a:lumMod val="50000"/>
                  </a:schemeClr>
                </a:solidFill>
                <a:latin typeface="Roboto Bold"/>
                <a:ea typeface="Tahoma" panose="020B0604030504040204" pitchFamily="34" charset="0"/>
                <a:cs typeface="Tahoma" panose="020B0604030504040204" pitchFamily="34" charset="0"/>
              </a:rPr>
              <a:t>opłaty za wydawanie zezwoleń na obrót hurtowy </a:t>
            </a:r>
            <a:r>
              <a:rPr lang="pl-PL" sz="2800" dirty="0" smtClean="0">
                <a:solidFill>
                  <a:schemeClr val="tx1">
                    <a:lumMod val="50000"/>
                  </a:schemeClr>
                </a:solidFill>
                <a:latin typeface="Roboto Bold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pl-PL" sz="2800" dirty="0" smtClean="0">
                <a:solidFill>
                  <a:schemeClr val="tx1">
                    <a:lumMod val="50000"/>
                  </a:schemeClr>
                </a:solidFill>
                <a:latin typeface="Roboto Bold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sz="2800" dirty="0" smtClean="0">
                <a:solidFill>
                  <a:schemeClr val="tx1">
                    <a:lumMod val="50000"/>
                  </a:schemeClr>
                </a:solidFill>
                <a:latin typeface="Roboto Bold"/>
                <a:ea typeface="Tahoma" panose="020B0604030504040204" pitchFamily="34" charset="0"/>
                <a:cs typeface="Tahoma" panose="020B0604030504040204" pitchFamily="34" charset="0"/>
              </a:rPr>
              <a:t>w </a:t>
            </a:r>
            <a:r>
              <a:rPr lang="pl-PL" sz="2800" dirty="0">
                <a:solidFill>
                  <a:schemeClr val="tx1">
                    <a:lumMod val="50000"/>
                  </a:schemeClr>
                </a:solidFill>
                <a:latin typeface="Roboto Bold"/>
                <a:ea typeface="Tahoma" panose="020B0604030504040204" pitchFamily="34" charset="0"/>
                <a:cs typeface="Tahoma" panose="020B0604030504040204" pitchFamily="34" charset="0"/>
              </a:rPr>
              <a:t>kraju napojami alkoholowymi o zawartości do 18% </a:t>
            </a:r>
            <a:r>
              <a:rPr lang="pl-PL" sz="2800" dirty="0" smtClean="0">
                <a:solidFill>
                  <a:schemeClr val="tx1">
                    <a:lumMod val="50000"/>
                  </a:schemeClr>
                </a:solidFill>
                <a:latin typeface="Roboto Bold"/>
                <a:ea typeface="Tahoma" panose="020B0604030504040204" pitchFamily="34" charset="0"/>
                <a:cs typeface="Tahoma" panose="020B0604030504040204" pitchFamily="34" charset="0"/>
              </a:rPr>
              <a:t>alkoholu – 354 827 zł </a:t>
            </a:r>
          </a:p>
          <a:p>
            <a:pPr>
              <a:defRPr sz="1800">
                <a:solidFill>
                  <a:srgbClr val="000000"/>
                </a:solidFill>
              </a:defRPr>
            </a:pPr>
            <a:endParaRPr lang="pl-PL" sz="2800" dirty="0">
              <a:solidFill>
                <a:schemeClr val="tx1">
                  <a:lumMod val="50000"/>
                </a:schemeClr>
              </a:solidFill>
              <a:latin typeface="Roboto Bold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r>
              <a:rPr lang="pl-PL" sz="2800" dirty="0" smtClean="0">
                <a:solidFill>
                  <a:schemeClr val="tx1">
                    <a:lumMod val="50000"/>
                  </a:schemeClr>
                </a:solidFill>
                <a:latin typeface="Roboto Bold"/>
                <a:ea typeface="Tahoma" panose="020B0604030504040204" pitchFamily="34" charset="0"/>
                <a:cs typeface="Tahoma" panose="020B0604030504040204" pitchFamily="34" charset="0"/>
              </a:rPr>
              <a:t>wolne środki </a:t>
            </a:r>
            <a:r>
              <a:rPr lang="pl-PL" sz="2800" dirty="0">
                <a:solidFill>
                  <a:schemeClr val="tx1">
                    <a:lumMod val="50000"/>
                  </a:schemeClr>
                </a:solidFill>
                <a:latin typeface="Roboto Bold"/>
              </a:rPr>
              <a:t> </a:t>
            </a:r>
            <a:r>
              <a:rPr lang="pl-PL" sz="2800" dirty="0">
                <a:solidFill>
                  <a:schemeClr val="tx1">
                    <a:lumMod val="50000"/>
                  </a:schemeClr>
                </a:solidFill>
                <a:latin typeface="Roboto Bold"/>
                <a:ea typeface="Tahoma" panose="020B0604030504040204" pitchFamily="34" charset="0"/>
                <a:cs typeface="Tahoma" panose="020B0604030504040204" pitchFamily="34" charset="0"/>
              </a:rPr>
              <a:t>jako nadwyżka środków pieniężnych na rachunku bieżącym budżetu </a:t>
            </a:r>
            <a:r>
              <a:rPr lang="pl-PL" sz="2800" dirty="0">
                <a:solidFill>
                  <a:schemeClr val="tx1"/>
                </a:solidFill>
                <a:latin typeface="Roboto Bold"/>
                <a:ea typeface="Tahoma" panose="020B0604030504040204" pitchFamily="34" charset="0"/>
                <a:cs typeface="Tahoma" panose="020B0604030504040204" pitchFamily="34" charset="0"/>
              </a:rPr>
              <a:t>wynikających z rozliczeń kredytów i pożyczek z lat </a:t>
            </a:r>
            <a:r>
              <a:rPr lang="pl-PL" sz="2800" dirty="0" smtClean="0">
                <a:solidFill>
                  <a:schemeClr val="tx1"/>
                </a:solidFill>
                <a:latin typeface="Roboto Bold"/>
                <a:ea typeface="Tahoma" panose="020B0604030504040204" pitchFamily="34" charset="0"/>
                <a:cs typeface="Tahoma" panose="020B0604030504040204" pitchFamily="34" charset="0"/>
              </a:rPr>
              <a:t>ubiegłych – 32 861 681 zł 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endParaRPr lang="pl-PL" sz="2800" dirty="0" smtClean="0">
              <a:solidFill>
                <a:schemeClr val="tx1">
                  <a:lumMod val="50000"/>
                </a:schemeClr>
              </a:solidFill>
              <a:latin typeface="Roboto Bold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endParaRPr sz="2800" dirty="0">
              <a:solidFill>
                <a:srgbClr val="4141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50865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/>
          </p:cNvSpPr>
          <p:nvPr>
            <p:ph type="title"/>
          </p:nvPr>
        </p:nvSpPr>
        <p:spPr>
          <a:xfrm>
            <a:off x="508000" y="800100"/>
            <a:ext cx="11988800" cy="1219200"/>
          </a:xfrm>
          <a:prstGeom prst="rect">
            <a:avLst/>
          </a:prstGeom>
        </p:spPr>
        <p:txBody>
          <a:bodyPr>
            <a:noAutofit/>
          </a:bodyPr>
          <a:lstStyle>
            <a:lvl1pPr defTabSz="461518">
              <a:spcBef>
                <a:spcPts val="100"/>
              </a:spcBef>
              <a:defRPr sz="3792"/>
            </a:lvl1pPr>
          </a:lstStyle>
          <a:p>
            <a:pPr lvl="0" algn="ctr">
              <a:defRPr sz="1800" b="0">
                <a:solidFill>
                  <a:srgbClr val="000000"/>
                </a:solidFill>
              </a:defRPr>
            </a:pPr>
            <a:r>
              <a:rPr lang="pl-PL" altLang="pl-PL" sz="3200" b="1" dirty="0">
                <a:solidFill>
                  <a:schemeClr val="tx1"/>
                </a:solidFill>
                <a:cs typeface="Tahoma" panose="020B0604030504040204" pitchFamily="34" charset="0"/>
              </a:rPr>
              <a:t>Autopoprawka nr 2 </a:t>
            </a:r>
            <a:br>
              <a:rPr lang="pl-PL" altLang="pl-PL" sz="3200" b="1" dirty="0">
                <a:solidFill>
                  <a:schemeClr val="tx1"/>
                </a:solidFill>
                <a:cs typeface="Tahoma" panose="020B0604030504040204" pitchFamily="34" charset="0"/>
              </a:rPr>
            </a:br>
            <a:r>
              <a:rPr lang="pl-PL" altLang="pl-PL" sz="2400" b="1" dirty="0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pl-PL" altLang="pl-PL" sz="2400" b="1" dirty="0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pl-PL" altLang="pl-PL" sz="2400" b="1" dirty="0">
                <a:solidFill>
                  <a:srgbClr val="3333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Dodatkowe</a:t>
            </a:r>
            <a:r>
              <a:rPr lang="pl-PL" altLang="pl-PL" sz="2400" b="1" dirty="0" smtClean="0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l-PL" altLang="pl-PL" sz="2400" b="1" dirty="0">
                <a:solidFill>
                  <a:srgbClr val="3333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u</a:t>
            </a:r>
            <a:r>
              <a:rPr lang="pl-PL" altLang="pl-PL" sz="2400" b="1" dirty="0" smtClean="0">
                <a:solidFill>
                  <a:srgbClr val="3333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poważnienia dla Zarządu </a:t>
            </a:r>
            <a:r>
              <a:rPr lang="pl-PL" altLang="pl-PL" sz="2400" b="1" dirty="0">
                <a:solidFill>
                  <a:srgbClr val="3333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Województwa  Małopolskiego </a:t>
            </a:r>
            <a:endParaRPr sz="2400" b="1" dirty="0">
              <a:solidFill>
                <a:srgbClr val="414241"/>
              </a:solidFill>
            </a:endParaRPr>
          </a:p>
        </p:txBody>
      </p:sp>
      <p:sp>
        <p:nvSpPr>
          <p:cNvPr id="101" name="Shape 101"/>
          <p:cNvSpPr>
            <a:spLocks noGrp="1"/>
          </p:cNvSpPr>
          <p:nvPr>
            <p:ph type="body" idx="1"/>
          </p:nvPr>
        </p:nvSpPr>
        <p:spPr>
          <a:xfrm>
            <a:off x="1172308" y="2628900"/>
            <a:ext cx="10058400" cy="5166946"/>
          </a:xfrm>
          <a:prstGeom prst="rect">
            <a:avLst/>
          </a:prstGeom>
          <a:noFill/>
        </p:spPr>
        <p:txBody>
          <a:bodyPr>
            <a:normAutofit fontScale="85000" lnSpcReduction="10000"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SzTx/>
              <a:buNone/>
            </a:lvl1pPr>
          </a:lstStyle>
          <a:p>
            <a:r>
              <a:rPr lang="pl-PL" sz="2800" dirty="0" smtClean="0">
                <a:solidFill>
                  <a:schemeClr val="tx1"/>
                </a:solidFill>
              </a:rPr>
              <a:t>1. </a:t>
            </a:r>
            <a:r>
              <a:rPr lang="pl-PL" sz="2800" dirty="0">
                <a:solidFill>
                  <a:schemeClr val="tx1"/>
                </a:solidFill>
              </a:rPr>
              <a:t>d</a:t>
            </a:r>
            <a:r>
              <a:rPr lang="pl-PL" sz="2800" dirty="0" smtClean="0">
                <a:solidFill>
                  <a:schemeClr val="tx1"/>
                </a:solidFill>
              </a:rPr>
              <a:t>o dokonywania </a:t>
            </a:r>
            <a:r>
              <a:rPr lang="pl-PL" sz="2800" dirty="0">
                <a:solidFill>
                  <a:schemeClr val="tx1"/>
                </a:solidFill>
              </a:rPr>
              <a:t>zmian w planie dochodów i wydatków związanych </a:t>
            </a:r>
            <a:r>
              <a:rPr lang="pl-PL" sz="2800" dirty="0" smtClean="0">
                <a:solidFill>
                  <a:schemeClr val="tx1"/>
                </a:solidFill>
              </a:rPr>
              <a:t>ze:</a:t>
            </a:r>
            <a:endParaRPr lang="pl-PL" sz="2800" dirty="0">
              <a:solidFill>
                <a:schemeClr val="tx1"/>
              </a:solidFill>
            </a:endParaRPr>
          </a:p>
          <a:p>
            <a:pPr marL="514350" indent="-514350" algn="just">
              <a:buAutoNum type="alphaLcParenR"/>
            </a:pPr>
            <a:r>
              <a:rPr lang="pl-PL" sz="2800" dirty="0" smtClean="0">
                <a:solidFill>
                  <a:schemeClr val="tx1"/>
                </a:solidFill>
              </a:rPr>
              <a:t>zmianą </a:t>
            </a:r>
            <a:r>
              <a:rPr lang="pl-PL" sz="2800" dirty="0">
                <a:solidFill>
                  <a:schemeClr val="tx1"/>
                </a:solidFill>
              </a:rPr>
              <a:t>kwot lub uzyskaniem płatności przekazywanych z budżetu środków europejskich, o ile te zmiany nie pogorszą wyniku budżetu</a:t>
            </a:r>
            <a:r>
              <a:rPr lang="pl-PL" sz="2800" dirty="0" smtClean="0">
                <a:solidFill>
                  <a:schemeClr val="tx1"/>
                </a:solidFill>
              </a:rPr>
              <a:t>,</a:t>
            </a:r>
          </a:p>
          <a:p>
            <a:pPr algn="just"/>
            <a:endParaRPr lang="pl-PL" sz="2800" dirty="0">
              <a:solidFill>
                <a:schemeClr val="tx1"/>
              </a:solidFill>
            </a:endParaRPr>
          </a:p>
          <a:p>
            <a:pPr marL="514350" indent="-514350" algn="just">
              <a:buAutoNum type="alphaLcParenR" startAt="2"/>
            </a:pPr>
            <a:r>
              <a:rPr lang="pl-PL" sz="2800" dirty="0" smtClean="0">
                <a:solidFill>
                  <a:schemeClr val="tx1"/>
                </a:solidFill>
              </a:rPr>
              <a:t>zmianami </a:t>
            </a:r>
            <a:r>
              <a:rPr lang="pl-PL" sz="2800" dirty="0">
                <a:solidFill>
                  <a:schemeClr val="tx1"/>
                </a:solidFill>
              </a:rPr>
              <a:t>w realizacji przedsięwzięcia finansowanego z udziałem środków </a:t>
            </a:r>
            <a:r>
              <a:rPr lang="pl-PL" sz="2800" dirty="0" smtClean="0">
                <a:solidFill>
                  <a:schemeClr val="tx1"/>
                </a:solidFill>
              </a:rPr>
              <a:t>europejskich albo  środków niepodlegających zwrotowi, </a:t>
            </a:r>
            <a:r>
              <a:rPr lang="pl-PL" sz="2800" dirty="0">
                <a:solidFill>
                  <a:schemeClr val="tx1"/>
                </a:solidFill>
              </a:rPr>
              <a:t>o ile zmiany te nie pogorszą wyniku budżetu</a:t>
            </a:r>
            <a:r>
              <a:rPr lang="pl-PL" sz="2800" dirty="0" smtClean="0">
                <a:solidFill>
                  <a:schemeClr val="tx1"/>
                </a:solidFill>
              </a:rPr>
              <a:t>,</a:t>
            </a:r>
          </a:p>
          <a:p>
            <a:pPr algn="just"/>
            <a:endParaRPr lang="pl-PL" sz="2800" dirty="0">
              <a:solidFill>
                <a:schemeClr val="tx1"/>
              </a:solidFill>
            </a:endParaRPr>
          </a:p>
          <a:p>
            <a:pPr algn="just"/>
            <a:r>
              <a:rPr lang="pl-PL" sz="2800" dirty="0">
                <a:solidFill>
                  <a:schemeClr val="tx1"/>
                </a:solidFill>
              </a:rPr>
              <a:t>c) </a:t>
            </a:r>
            <a:r>
              <a:rPr lang="pl-PL" sz="2800" dirty="0" smtClean="0">
                <a:solidFill>
                  <a:schemeClr val="tx1"/>
                </a:solidFill>
              </a:rPr>
              <a:t>  zwrotem </a:t>
            </a:r>
            <a:r>
              <a:rPr lang="pl-PL" sz="2800" dirty="0">
                <a:solidFill>
                  <a:schemeClr val="tx1"/>
                </a:solidFill>
              </a:rPr>
              <a:t>płatności otrzymanych z budżetu środków </a:t>
            </a:r>
            <a:r>
              <a:rPr lang="pl-PL" sz="2800" dirty="0" smtClean="0">
                <a:solidFill>
                  <a:schemeClr val="tx1"/>
                </a:solidFill>
              </a:rPr>
              <a:t>europejskich</a:t>
            </a:r>
          </a:p>
          <a:p>
            <a:pPr algn="just"/>
            <a:endParaRPr lang="pl-PL" sz="2800" dirty="0">
              <a:solidFill>
                <a:schemeClr val="tx1"/>
              </a:solidFill>
            </a:endParaRPr>
          </a:p>
          <a:p>
            <a:pPr algn="just"/>
            <a:r>
              <a:rPr lang="pl-PL" sz="2800" dirty="0" smtClean="0">
                <a:solidFill>
                  <a:schemeClr val="tx1"/>
                </a:solidFill>
              </a:rPr>
              <a:t>2. </a:t>
            </a:r>
            <a:r>
              <a:rPr lang="pl-PL" sz="2800" dirty="0">
                <a:solidFill>
                  <a:schemeClr val="tx1"/>
                </a:solidFill>
              </a:rPr>
              <a:t>d</a:t>
            </a:r>
            <a:r>
              <a:rPr lang="pl-PL" sz="2800" dirty="0" smtClean="0">
                <a:solidFill>
                  <a:schemeClr val="tx1"/>
                </a:solidFill>
              </a:rPr>
              <a:t>o dokonywania </a:t>
            </a:r>
            <a:r>
              <a:rPr lang="pl-PL" sz="2800" dirty="0">
                <a:solidFill>
                  <a:schemeClr val="tx1"/>
                </a:solidFill>
              </a:rPr>
              <a:t>przeniesień w planie wydatków między działami, </a:t>
            </a:r>
            <a:r>
              <a:rPr lang="pl-PL" sz="2800" dirty="0" smtClean="0">
                <a:solidFill>
                  <a:schemeClr val="tx1"/>
                </a:solidFill>
              </a:rPr>
              <a:t> wynikających z </a:t>
            </a:r>
            <a:r>
              <a:rPr lang="pl-PL" sz="2800" dirty="0">
                <a:solidFill>
                  <a:schemeClr val="tx1"/>
                </a:solidFill>
              </a:rPr>
              <a:t>rozstrzygniętych konkursów, </a:t>
            </a:r>
            <a:r>
              <a:rPr lang="pl-PL" sz="2800" dirty="0" smtClean="0">
                <a:solidFill>
                  <a:schemeClr val="tx1"/>
                </a:solidFill>
              </a:rPr>
              <a:t>w </a:t>
            </a:r>
            <a:r>
              <a:rPr lang="pl-PL" sz="2800" dirty="0">
                <a:solidFill>
                  <a:schemeClr val="tx1"/>
                </a:solidFill>
              </a:rPr>
              <a:t>zakresie zadań związanych z realizacją regionalnych programów operacyjnych, dla których zarząd województwa jest instytucją zarządzającą</a:t>
            </a:r>
            <a:r>
              <a:rPr lang="pl-PL" sz="2800" dirty="0" smtClean="0">
                <a:solidFill>
                  <a:schemeClr val="tx1"/>
                </a:solidFill>
              </a:rPr>
              <a:t>.</a:t>
            </a:r>
            <a:endParaRPr lang="pl-PL" sz="2800" dirty="0">
              <a:solidFill>
                <a:schemeClr val="tx1"/>
              </a:solidFill>
            </a:endParaRPr>
          </a:p>
          <a:p>
            <a:pPr marL="457200" lvl="0" indent="-457200"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endParaRPr lang="pl-PL" sz="2600" b="1" dirty="0" smtClean="0">
              <a:solidFill>
                <a:schemeClr val="tx1">
                  <a:lumMod val="50000"/>
                </a:schemeClr>
              </a:solidFill>
              <a:latin typeface="Roboto Bold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endParaRPr lang="pl-PL" sz="2800" dirty="0" smtClean="0">
              <a:solidFill>
                <a:schemeClr val="tx1">
                  <a:lumMod val="50000"/>
                </a:schemeClr>
              </a:solidFill>
              <a:latin typeface="Roboto Bold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endParaRPr sz="2800" dirty="0">
              <a:solidFill>
                <a:srgbClr val="4141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14662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 defTabSz="461518">
              <a:spcBef>
                <a:spcPts val="100"/>
              </a:spcBef>
              <a:defRPr sz="3792"/>
            </a:lvl1pPr>
          </a:lstStyle>
          <a:p>
            <a:pPr lvl="0" algn="ctr">
              <a:defRPr sz="1800" b="0">
                <a:solidFill>
                  <a:srgbClr val="000000"/>
                </a:solidFill>
              </a:defRPr>
            </a:pPr>
            <a:r>
              <a:rPr lang="pl-PL" sz="3790" b="1" dirty="0">
                <a:solidFill>
                  <a:schemeClr val="tx1"/>
                </a:solidFill>
              </a:rPr>
              <a:t>Dochody budżetu Województwa na </a:t>
            </a:r>
            <a:r>
              <a:rPr lang="pl-PL" sz="3790" b="1" dirty="0" smtClean="0">
                <a:solidFill>
                  <a:schemeClr val="tx1"/>
                </a:solidFill>
              </a:rPr>
              <a:t>2019 </a:t>
            </a:r>
            <a:r>
              <a:rPr lang="pl-PL" sz="3790" b="1" dirty="0">
                <a:solidFill>
                  <a:schemeClr val="tx1"/>
                </a:solidFill>
              </a:rPr>
              <a:t>rok </a:t>
            </a:r>
            <a:br>
              <a:rPr lang="pl-PL" sz="3790" b="1" dirty="0">
                <a:solidFill>
                  <a:schemeClr val="tx1"/>
                </a:solidFill>
              </a:rPr>
            </a:br>
            <a:r>
              <a:rPr lang="pl-PL" sz="3790" b="1" dirty="0">
                <a:solidFill>
                  <a:schemeClr val="tx1"/>
                </a:solidFill>
              </a:rPr>
              <a:t>według źródeł powstawania</a:t>
            </a:r>
            <a:endParaRPr sz="3790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/>
          </p:nvPr>
        </p:nvGraphicFramePr>
        <p:xfrm>
          <a:off x="1024128" y="2332356"/>
          <a:ext cx="10082784" cy="604688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643537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64741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87027">
                <a:tc>
                  <a:txBody>
                    <a:bodyPr/>
                    <a:lstStyle/>
                    <a:p>
                      <a:pPr marL="174625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Roboto Regular"/>
                          <a:ea typeface="+mn-ea"/>
                          <a:cs typeface="+mn-cs"/>
                        </a:rPr>
                        <a:t>Źródło powstawania dochodu</a:t>
                      </a:r>
                    </a:p>
                  </a:txBody>
                  <a:tcPr marL="91430" marR="91430" marT="45705" marB="45705">
                    <a:solidFill>
                      <a:srgbClr val="00B9F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Roboto Regular"/>
                          <a:ea typeface="+mn-ea"/>
                          <a:cs typeface="+mn-cs"/>
                        </a:rPr>
                        <a:t>Kwota</a:t>
                      </a:r>
                    </a:p>
                  </a:txBody>
                  <a:tcPr marL="91430" marR="91430" marT="45705" marB="45705">
                    <a:solidFill>
                      <a:srgbClr val="00B9F2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18430">
                <a:tc>
                  <a:txBody>
                    <a:bodyPr/>
                    <a:lstStyle/>
                    <a:p>
                      <a:pPr marL="174625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Roboto Regular"/>
                          <a:ea typeface="+mn-ea"/>
                          <a:cs typeface="+mn-cs"/>
                        </a:rPr>
                        <a:t>udziały w podatkach stanowiących dochód budżetu państwa</a:t>
                      </a:r>
                    </a:p>
                  </a:txBody>
                  <a:tcPr marL="91430" marR="91430" marT="45705" marB="45705" anchor="ctr">
                    <a:solidFill>
                      <a:srgbClr val="00B9F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4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642 162 616</a:t>
                      </a:r>
                      <a:endParaRPr kumimoji="0" lang="pl-PL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Roboto Regular"/>
                        <a:ea typeface="+mn-ea"/>
                        <a:cs typeface="+mn-cs"/>
                      </a:endParaRPr>
                    </a:p>
                  </a:txBody>
                  <a:tcPr marL="91430" marR="91430" marT="45705" marB="45705" anchor="ctr">
                    <a:solidFill>
                      <a:srgbClr val="00B9F2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87027">
                <a:tc>
                  <a:txBody>
                    <a:bodyPr/>
                    <a:lstStyle/>
                    <a:p>
                      <a:pPr marL="174625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Roboto Regular"/>
                          <a:ea typeface="+mn-ea"/>
                          <a:cs typeface="+mn-cs"/>
                        </a:rPr>
                        <a:t>dotacje i środki na programy europejskie</a:t>
                      </a:r>
                    </a:p>
                  </a:txBody>
                  <a:tcPr marL="91430" marR="91430" marT="45705" marB="45705" anchor="ctr">
                    <a:solidFill>
                      <a:srgbClr val="00B9F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4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731 168 444</a:t>
                      </a:r>
                      <a:endParaRPr kumimoji="0" lang="pl-PL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Roboto Regular"/>
                        <a:ea typeface="+mn-ea"/>
                        <a:cs typeface="+mn-cs"/>
                      </a:endParaRPr>
                    </a:p>
                  </a:txBody>
                  <a:tcPr marL="91430" marR="91430" marT="45705" marB="45705" anchor="ctr">
                    <a:solidFill>
                      <a:srgbClr val="00B9F2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217464">
                <a:tc>
                  <a:txBody>
                    <a:bodyPr/>
                    <a:lstStyle/>
                    <a:p>
                      <a:pPr marL="174625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Roboto Regular"/>
                          <a:ea typeface="+mn-ea"/>
                          <a:cs typeface="+mn-cs"/>
                        </a:rPr>
                        <a:t>Dotacje celowe z budżetu państwa, od innych j.s.t., </a:t>
                      </a:r>
                    </a:p>
                    <a:p>
                      <a:pPr marL="174625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Roboto Regular"/>
                          <a:ea typeface="+mn-ea"/>
                          <a:cs typeface="+mn-cs"/>
                        </a:rPr>
                        <a:t>z funduszy celowych</a:t>
                      </a:r>
                    </a:p>
                  </a:txBody>
                  <a:tcPr marL="91430" marR="91430" marT="45705" marB="45705" anchor="ctr">
                    <a:solidFill>
                      <a:srgbClr val="00B9F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Roboto Regular"/>
                          <a:ea typeface="+mn-ea"/>
                          <a:cs typeface="+mn-cs"/>
                        </a:rPr>
                        <a:t>91 210 868</a:t>
                      </a:r>
                      <a:endParaRPr kumimoji="0" lang="pl-PL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Roboto Regular"/>
                        <a:ea typeface="+mn-ea"/>
                        <a:cs typeface="+mn-cs"/>
                      </a:endParaRPr>
                    </a:p>
                  </a:txBody>
                  <a:tcPr marL="91430" marR="91430" marT="45705" marB="45705" anchor="ctr">
                    <a:solidFill>
                      <a:srgbClr val="00B9F2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67541">
                <a:tc>
                  <a:txBody>
                    <a:bodyPr/>
                    <a:lstStyle/>
                    <a:p>
                      <a:pPr marL="174625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Roboto Regular"/>
                          <a:ea typeface="+mn-ea"/>
                          <a:cs typeface="+mn-cs"/>
                        </a:rPr>
                        <a:t>subwencja ogólna</a:t>
                      </a:r>
                    </a:p>
                  </a:txBody>
                  <a:tcPr marL="91430" marR="91430" marT="45705" marB="45705" anchor="ctr">
                    <a:solidFill>
                      <a:srgbClr val="00B9F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175 993 554</a:t>
                      </a:r>
                      <a:endParaRPr kumimoji="0" lang="pl-PL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Roboto Regular"/>
                        <a:ea typeface="+mn-ea"/>
                        <a:cs typeface="+mn-cs"/>
                      </a:endParaRPr>
                    </a:p>
                  </a:txBody>
                  <a:tcPr marL="91430" marR="91430" marT="45705" marB="45705" anchor="ctr">
                    <a:solidFill>
                      <a:srgbClr val="00B9F2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67541">
                <a:tc>
                  <a:txBody>
                    <a:bodyPr/>
                    <a:lstStyle/>
                    <a:p>
                      <a:pPr marL="174625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Roboto Regular"/>
                          <a:ea typeface="+mn-ea"/>
                          <a:cs typeface="+mn-cs"/>
                        </a:rPr>
                        <a:t>pozostałe dochody</a:t>
                      </a:r>
                    </a:p>
                  </a:txBody>
                  <a:tcPr marL="91430" marR="91430" marT="45705" marB="45705" anchor="ctr">
                    <a:solidFill>
                      <a:srgbClr val="00B9F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Roboto Regular"/>
                          <a:ea typeface="+mn-ea"/>
                          <a:cs typeface="+mn-cs"/>
                        </a:rPr>
                        <a:t>65 181 704</a:t>
                      </a:r>
                      <a:endParaRPr kumimoji="0" lang="pl-PL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Roboto Regular"/>
                        <a:ea typeface="+mn-ea"/>
                        <a:cs typeface="+mn-cs"/>
                      </a:endParaRPr>
                    </a:p>
                  </a:txBody>
                  <a:tcPr marL="91430" marR="91430" marT="45705" marB="45705" anchor="ctr">
                    <a:solidFill>
                      <a:srgbClr val="00B9F2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01859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Roboto Regular"/>
                          <a:ea typeface="+mn-ea"/>
                          <a:cs typeface="+mn-cs"/>
                        </a:rPr>
                        <a:t> </a:t>
                      </a:r>
                      <a:r>
                        <a:rPr kumimoji="0" lang="pl-PL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Roboto Regular"/>
                          <a:ea typeface="+mn-ea"/>
                          <a:cs typeface="+mn-cs"/>
                        </a:rPr>
                        <a:t>razem</a:t>
                      </a:r>
                      <a:endParaRPr kumimoji="0" lang="pl-PL" sz="3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Roboto Regular"/>
                        <a:ea typeface="+mn-ea"/>
                        <a:cs typeface="+mn-cs"/>
                      </a:endParaRPr>
                    </a:p>
                  </a:txBody>
                  <a:tcPr marL="91430" marR="91430" marT="45705" marB="45705" anchor="ctr">
                    <a:solidFill>
                      <a:srgbClr val="00B9F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4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1 705 717 186</a:t>
                      </a:r>
                      <a:endParaRPr kumimoji="0" lang="pl-PL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Roboto Regular"/>
                        <a:ea typeface="+mn-ea"/>
                        <a:cs typeface="+mn-cs"/>
                      </a:endParaRPr>
                    </a:p>
                  </a:txBody>
                  <a:tcPr marL="91430" marR="91430" marT="45705" marB="45705" anchor="ctr">
                    <a:solidFill>
                      <a:srgbClr val="00B9F2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456583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 defTabSz="461518">
              <a:spcBef>
                <a:spcPts val="100"/>
              </a:spcBef>
              <a:defRPr sz="3792"/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pl-PL" sz="3790" b="1" dirty="0">
                <a:solidFill>
                  <a:schemeClr val="tx1"/>
                </a:solidFill>
              </a:rPr>
              <a:t>Struktura dochodów budżetu Województwa </a:t>
            </a:r>
            <a:br>
              <a:rPr lang="pl-PL" sz="3790" b="1" dirty="0">
                <a:solidFill>
                  <a:schemeClr val="tx1"/>
                </a:solidFill>
              </a:rPr>
            </a:br>
            <a:r>
              <a:rPr lang="pl-PL" sz="3790" b="1" dirty="0">
                <a:solidFill>
                  <a:schemeClr val="tx1"/>
                </a:solidFill>
              </a:rPr>
              <a:t>na </a:t>
            </a:r>
            <a:r>
              <a:rPr lang="pl-PL" sz="3790" b="1" dirty="0" smtClean="0">
                <a:solidFill>
                  <a:schemeClr val="tx1"/>
                </a:solidFill>
              </a:rPr>
              <a:t>2019 </a:t>
            </a:r>
            <a:r>
              <a:rPr lang="pl-PL" sz="3790" b="1" dirty="0">
                <a:solidFill>
                  <a:schemeClr val="tx1"/>
                </a:solidFill>
              </a:rPr>
              <a:t>rok </a:t>
            </a:r>
            <a:r>
              <a:rPr lang="pl-PL" sz="3790" b="1" dirty="0" smtClean="0">
                <a:solidFill>
                  <a:schemeClr val="tx1"/>
                </a:solidFill>
              </a:rPr>
              <a:t>według </a:t>
            </a:r>
            <a:r>
              <a:rPr lang="pl-PL" sz="3790" b="1" dirty="0">
                <a:solidFill>
                  <a:schemeClr val="tx1"/>
                </a:solidFill>
              </a:rPr>
              <a:t>źródeł </a:t>
            </a:r>
            <a:r>
              <a:rPr lang="pl-PL" sz="3790" b="1" dirty="0" smtClean="0">
                <a:solidFill>
                  <a:schemeClr val="tx1"/>
                </a:solidFill>
              </a:rPr>
              <a:t>powstawania</a:t>
            </a:r>
            <a:endParaRPr sz="3790" b="1" dirty="0">
              <a:solidFill>
                <a:schemeClr val="tx1"/>
              </a:solidFill>
            </a:endParaRPr>
          </a:p>
        </p:txBody>
      </p:sp>
      <p:graphicFrame>
        <p:nvGraphicFramePr>
          <p:cNvPr id="5" name="Obiekt 1"/>
          <p:cNvGraphicFramePr>
            <a:graphicFrameLocks noGrp="1" noChangeAspect="1"/>
          </p:cNvGraphicFramePr>
          <p:nvPr>
            <p:extLst/>
          </p:nvPr>
        </p:nvGraphicFramePr>
        <p:xfrm>
          <a:off x="-457200" y="2746375"/>
          <a:ext cx="15193963" cy="6656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11" name="Arkusz" r:id="rId4" imgW="9124995" imgH="4257814" progId="Excel.Sheet.8">
                  <p:embed/>
                </p:oleObj>
              </mc:Choice>
              <mc:Fallback>
                <p:oleObj name="Arkusz" r:id="rId4" imgW="9124995" imgH="4257814" progId="Excel.Sheet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457200" y="2746375"/>
                        <a:ext cx="15193963" cy="6656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6827964" y="2340293"/>
            <a:ext cx="4327715" cy="52322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l-PL" altLang="pl-PL" sz="2800" b="1" dirty="0">
                <a:latin typeface="Tahoma" panose="020B0604030504040204" pitchFamily="34" charset="0"/>
                <a:cs typeface="Tahoma" panose="020B0604030504040204" pitchFamily="34" charset="0"/>
              </a:rPr>
              <a:t>Całość: 1 </a:t>
            </a:r>
            <a:r>
              <a:rPr lang="pl-PL" altLang="pl-PL" sz="28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705 </a:t>
            </a:r>
            <a:r>
              <a:rPr lang="pl-PL" altLang="pl-PL" sz="2800" b="1" dirty="0">
                <a:latin typeface="Tahoma" panose="020B0604030504040204" pitchFamily="34" charset="0"/>
                <a:cs typeface="Tahoma" panose="020B0604030504040204" pitchFamily="34" charset="0"/>
              </a:rPr>
              <a:t>mln zł</a:t>
            </a:r>
          </a:p>
        </p:txBody>
      </p:sp>
    </p:spTree>
    <p:extLst>
      <p:ext uri="{BB962C8B-B14F-4D97-AF65-F5344CB8AC3E}">
        <p14:creationId xmlns:p14="http://schemas.microsoft.com/office/powerpoint/2010/main" val="2980633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461518">
              <a:spcBef>
                <a:spcPts val="100"/>
              </a:spcBef>
              <a:defRPr sz="3792"/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pl-PL" sz="4200" b="1" dirty="0">
                <a:solidFill>
                  <a:schemeClr val="tx1"/>
                </a:solidFill>
              </a:rPr>
              <a:t>Dochody z PIT w budżecie </a:t>
            </a:r>
            <a:r>
              <a:rPr lang="pl-PL" sz="4200" b="1" dirty="0" smtClean="0">
                <a:solidFill>
                  <a:schemeClr val="tx1"/>
                </a:solidFill>
              </a:rPr>
              <a:t/>
            </a:r>
            <a:br>
              <a:rPr lang="pl-PL" sz="4200" b="1" dirty="0" smtClean="0">
                <a:solidFill>
                  <a:schemeClr val="tx1"/>
                </a:solidFill>
              </a:rPr>
            </a:br>
            <a:r>
              <a:rPr lang="pl-PL" sz="4200" b="1" dirty="0" smtClean="0">
                <a:solidFill>
                  <a:schemeClr val="tx1"/>
                </a:solidFill>
              </a:rPr>
              <a:t>Województwa </a:t>
            </a:r>
            <a:r>
              <a:rPr lang="pl-PL" sz="4200" b="1" dirty="0">
                <a:solidFill>
                  <a:schemeClr val="tx1"/>
                </a:solidFill>
              </a:rPr>
              <a:t>Małopolskiego </a:t>
            </a:r>
            <a:r>
              <a:rPr lang="pl-PL" sz="4200" b="1" dirty="0" smtClean="0">
                <a:solidFill>
                  <a:schemeClr val="tx1"/>
                </a:solidFill>
              </a:rPr>
              <a:t>2012-2019 </a:t>
            </a:r>
            <a:r>
              <a:rPr lang="pl-PL" sz="3790" b="1" dirty="0" smtClean="0">
                <a:solidFill>
                  <a:schemeClr val="tx1"/>
                </a:solidFill>
              </a:rPr>
              <a:t/>
            </a:r>
            <a:br>
              <a:rPr lang="pl-PL" sz="3790" b="1" dirty="0" smtClean="0">
                <a:solidFill>
                  <a:schemeClr val="tx1"/>
                </a:solidFill>
              </a:rPr>
            </a:br>
            <a:r>
              <a:rPr lang="pl-PL" sz="3600" b="1" dirty="0" smtClean="0">
                <a:solidFill>
                  <a:schemeClr val="tx1"/>
                </a:solidFill>
              </a:rPr>
              <a:t>(plan </a:t>
            </a:r>
            <a:r>
              <a:rPr lang="pl-PL" sz="3600" b="1" dirty="0">
                <a:solidFill>
                  <a:schemeClr val="tx1"/>
                </a:solidFill>
              </a:rPr>
              <a:t>na 01.01)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3764976"/>
              </p:ext>
            </p:extLst>
          </p:nvPr>
        </p:nvGraphicFramePr>
        <p:xfrm>
          <a:off x="508000" y="2019300"/>
          <a:ext cx="11815763" cy="687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35" name="Arkusz" r:id="rId4" imgW="11791816" imgH="6762896" progId="Excel.Sheet.8">
                  <p:embed/>
                </p:oleObj>
              </mc:Choice>
              <mc:Fallback>
                <p:oleObj name="Arkusz" r:id="rId4" imgW="11791816" imgH="6762896" progId="Excel.Sheet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000" y="2019300"/>
                        <a:ext cx="11815763" cy="6877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1254410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461518">
              <a:spcBef>
                <a:spcPts val="100"/>
              </a:spcBef>
              <a:defRPr sz="3792"/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pl-PL" sz="4200" b="1" dirty="0">
                <a:solidFill>
                  <a:schemeClr val="tx1"/>
                </a:solidFill>
              </a:rPr>
              <a:t>Dochody z </a:t>
            </a:r>
            <a:r>
              <a:rPr lang="pl-PL" sz="4200" b="1" dirty="0" smtClean="0">
                <a:solidFill>
                  <a:schemeClr val="tx1"/>
                </a:solidFill>
              </a:rPr>
              <a:t>CIT </a:t>
            </a:r>
            <a:r>
              <a:rPr lang="pl-PL" sz="4200" b="1" dirty="0">
                <a:solidFill>
                  <a:schemeClr val="tx1"/>
                </a:solidFill>
              </a:rPr>
              <a:t>w budżecie </a:t>
            </a:r>
            <a:r>
              <a:rPr lang="pl-PL" sz="4200" b="1" dirty="0" smtClean="0">
                <a:solidFill>
                  <a:schemeClr val="tx1"/>
                </a:solidFill>
              </a:rPr>
              <a:t/>
            </a:r>
            <a:br>
              <a:rPr lang="pl-PL" sz="4200" b="1" dirty="0" smtClean="0">
                <a:solidFill>
                  <a:schemeClr val="tx1"/>
                </a:solidFill>
              </a:rPr>
            </a:br>
            <a:r>
              <a:rPr lang="pl-PL" sz="4200" b="1" dirty="0" smtClean="0">
                <a:solidFill>
                  <a:schemeClr val="tx1"/>
                </a:solidFill>
              </a:rPr>
              <a:t>Województwa </a:t>
            </a:r>
            <a:r>
              <a:rPr lang="pl-PL" sz="4200" b="1" dirty="0">
                <a:solidFill>
                  <a:schemeClr val="tx1"/>
                </a:solidFill>
              </a:rPr>
              <a:t>Małopolskiego </a:t>
            </a:r>
            <a:r>
              <a:rPr lang="pl-PL" sz="4200" b="1" dirty="0" smtClean="0">
                <a:solidFill>
                  <a:schemeClr val="tx1"/>
                </a:solidFill>
              </a:rPr>
              <a:t>2012-2019 </a:t>
            </a:r>
            <a:r>
              <a:rPr lang="pl-PL" sz="3790" b="1" dirty="0" smtClean="0">
                <a:solidFill>
                  <a:schemeClr val="tx1"/>
                </a:solidFill>
              </a:rPr>
              <a:t/>
            </a:r>
            <a:br>
              <a:rPr lang="pl-PL" sz="3790" b="1" dirty="0" smtClean="0">
                <a:solidFill>
                  <a:schemeClr val="tx1"/>
                </a:solidFill>
              </a:rPr>
            </a:br>
            <a:r>
              <a:rPr lang="pl-PL" sz="3600" b="1" dirty="0" smtClean="0">
                <a:solidFill>
                  <a:schemeClr val="tx1"/>
                </a:solidFill>
              </a:rPr>
              <a:t>(plan </a:t>
            </a:r>
            <a:r>
              <a:rPr lang="pl-PL" sz="3600" b="1" dirty="0">
                <a:solidFill>
                  <a:schemeClr val="tx1"/>
                </a:solidFill>
              </a:rPr>
              <a:t>na 01.01)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160338" y="2470150"/>
          <a:ext cx="11572875" cy="6107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59" name="Arkusz" r:id="rId4" imgW="5038882" imgH="2657415" progId="Excel.Sheet.8">
                  <p:embed/>
                </p:oleObj>
              </mc:Choice>
              <mc:Fallback>
                <p:oleObj name="Arkusz" r:id="rId4" imgW="5038882" imgH="2657415" progId="Excel.Sheet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338" y="2470150"/>
                        <a:ext cx="11572875" cy="6107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4673819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/>
          </p:cNvSpPr>
          <p:nvPr>
            <p:ph type="title"/>
          </p:nvPr>
        </p:nvSpPr>
        <p:spPr>
          <a:xfrm>
            <a:off x="339725" y="667752"/>
            <a:ext cx="11234821" cy="12192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461518">
              <a:spcBef>
                <a:spcPts val="100"/>
              </a:spcBef>
              <a:defRPr sz="3792"/>
            </a:lvl1pPr>
          </a:lstStyle>
          <a:p>
            <a:pPr>
              <a:defRPr sz="1800" b="0">
                <a:solidFill>
                  <a:srgbClr val="000000"/>
                </a:solidFill>
              </a:defRPr>
            </a:pPr>
            <a:r>
              <a:rPr lang="pl-PL" sz="4200" b="1" dirty="0">
                <a:solidFill>
                  <a:schemeClr val="tx1"/>
                </a:solidFill>
              </a:rPr>
              <a:t>Wysokość subwencji ogólnej dla </a:t>
            </a:r>
            <a:r>
              <a:rPr lang="pl-PL" sz="4200" b="1" dirty="0" smtClean="0">
                <a:solidFill>
                  <a:schemeClr val="tx1"/>
                </a:solidFill>
              </a:rPr>
              <a:t>Województwa </a:t>
            </a:r>
            <a:r>
              <a:rPr lang="pl-PL" sz="4200" b="1" dirty="0">
                <a:solidFill>
                  <a:schemeClr val="tx1"/>
                </a:solidFill>
              </a:rPr>
              <a:t>Małopolskiego w </a:t>
            </a:r>
            <a:r>
              <a:rPr lang="pl-PL" sz="4200" b="1" dirty="0" smtClean="0">
                <a:solidFill>
                  <a:schemeClr val="tx1"/>
                </a:solidFill>
              </a:rPr>
              <a:t>latach </a:t>
            </a:r>
            <a:r>
              <a:rPr lang="pl-PL" sz="4400" b="1" dirty="0" smtClean="0">
                <a:solidFill>
                  <a:schemeClr val="tx1"/>
                </a:solidFill>
              </a:rPr>
              <a:t>2012-2019</a:t>
            </a:r>
            <a:br>
              <a:rPr lang="pl-PL" sz="4400" b="1" dirty="0" smtClean="0">
                <a:solidFill>
                  <a:schemeClr val="tx1"/>
                </a:solidFill>
              </a:rPr>
            </a:br>
            <a:r>
              <a:rPr lang="pl-PL" sz="4400" b="1" dirty="0" smtClean="0">
                <a:solidFill>
                  <a:schemeClr val="tx1"/>
                </a:solidFill>
              </a:rPr>
              <a:t>(plan na 01.01) </a:t>
            </a:r>
            <a:r>
              <a:rPr lang="pl-PL" sz="2700" b="1" dirty="0" smtClean="0">
                <a:solidFill>
                  <a:schemeClr val="tx1"/>
                </a:solidFill>
              </a:rPr>
              <a:t>(</a:t>
            </a:r>
            <a:r>
              <a:rPr lang="pl-PL" sz="2700" b="1" dirty="0">
                <a:solidFill>
                  <a:schemeClr val="tx1"/>
                </a:solidFill>
              </a:rPr>
              <a:t>w zł)</a:t>
            </a:r>
          </a:p>
        </p:txBody>
      </p:sp>
      <p:graphicFrame>
        <p:nvGraphicFramePr>
          <p:cNvPr id="4" name="Object 207"/>
          <p:cNvGraphicFramePr>
            <a:graphicFrameLocks noChangeAspect="1"/>
          </p:cNvGraphicFramePr>
          <p:nvPr>
            <p:extLst/>
          </p:nvPr>
        </p:nvGraphicFramePr>
        <p:xfrm>
          <a:off x="339725" y="2365375"/>
          <a:ext cx="11414125" cy="6111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83" name="Arkusz" r:id="rId4" imgW="4219508" imgH="1781049" progId="Excel.Sheet.8">
                  <p:embed/>
                </p:oleObj>
              </mc:Choice>
              <mc:Fallback>
                <p:oleObj name="Arkusz" r:id="rId4" imgW="4219508" imgH="1781049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725" y="2365375"/>
                        <a:ext cx="11414125" cy="6111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5066237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 defTabSz="461518">
              <a:spcBef>
                <a:spcPts val="100"/>
              </a:spcBef>
              <a:defRPr sz="3792"/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pl-PL" sz="3790" b="1" dirty="0">
                <a:solidFill>
                  <a:schemeClr val="tx1"/>
                </a:solidFill>
              </a:rPr>
              <a:t>Struktura wydatków budżetu Województwa </a:t>
            </a:r>
            <a:br>
              <a:rPr lang="pl-PL" sz="3790" b="1" dirty="0">
                <a:solidFill>
                  <a:schemeClr val="tx1"/>
                </a:solidFill>
              </a:rPr>
            </a:br>
            <a:r>
              <a:rPr lang="pl-PL" sz="3790" b="1" dirty="0">
                <a:solidFill>
                  <a:schemeClr val="tx1"/>
                </a:solidFill>
              </a:rPr>
              <a:t>na </a:t>
            </a:r>
            <a:r>
              <a:rPr lang="pl-PL" sz="3790" b="1" dirty="0" smtClean="0">
                <a:solidFill>
                  <a:schemeClr val="tx1"/>
                </a:solidFill>
              </a:rPr>
              <a:t>2019 </a:t>
            </a:r>
            <a:r>
              <a:rPr lang="pl-PL" sz="3790" b="1" dirty="0">
                <a:solidFill>
                  <a:schemeClr val="tx1"/>
                </a:solidFill>
              </a:rPr>
              <a:t>rok </a:t>
            </a:r>
          </a:p>
        </p:txBody>
      </p:sp>
      <p:graphicFrame>
        <p:nvGraphicFramePr>
          <p:cNvPr id="5" name="Object 3"/>
          <p:cNvGraphicFramePr>
            <a:graphicFrameLocks noChangeAspect="1"/>
          </p:cNvGraphicFramePr>
          <p:nvPr>
            <p:extLst/>
          </p:nvPr>
        </p:nvGraphicFramePr>
        <p:xfrm>
          <a:off x="306388" y="2311400"/>
          <a:ext cx="12392025" cy="591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31" name="Arkusz" r:id="rId4" imgW="6705600" imgH="3200440" progId="Excel.Sheet.8">
                  <p:embed/>
                </p:oleObj>
              </mc:Choice>
              <mc:Fallback>
                <p:oleObj name="Arkusz" r:id="rId4" imgW="6705600" imgH="3200440" progId="Excel.Sheet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388" y="2311400"/>
                        <a:ext cx="12392025" cy="5915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6827964" y="1903740"/>
            <a:ext cx="4327715" cy="52322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l-PL" altLang="pl-PL" sz="2800" b="1" dirty="0">
                <a:latin typeface="Tahoma" panose="020B0604030504040204" pitchFamily="34" charset="0"/>
                <a:cs typeface="Tahoma" panose="020B0604030504040204" pitchFamily="34" charset="0"/>
              </a:rPr>
              <a:t>Całość: 1 </a:t>
            </a:r>
            <a:r>
              <a:rPr lang="pl-PL" altLang="pl-PL" sz="28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861 </a:t>
            </a:r>
            <a:r>
              <a:rPr lang="pl-PL" altLang="pl-PL" sz="2800" b="1" dirty="0">
                <a:latin typeface="Tahoma" panose="020B0604030504040204" pitchFamily="34" charset="0"/>
                <a:cs typeface="Tahoma" panose="020B0604030504040204" pitchFamily="34" charset="0"/>
              </a:rPr>
              <a:t>mln zł</a:t>
            </a:r>
          </a:p>
        </p:txBody>
      </p:sp>
    </p:spTree>
    <p:extLst>
      <p:ext uri="{BB962C8B-B14F-4D97-AF65-F5344CB8AC3E}">
        <p14:creationId xmlns:p14="http://schemas.microsoft.com/office/powerpoint/2010/main" val="176098709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pl-PL" altLang="pl-PL" sz="3790" b="1" dirty="0">
                <a:latin typeface="Roboto Bold"/>
                <a:cs typeface="Tahoma" panose="020B0604030504040204" pitchFamily="34" charset="0"/>
              </a:rPr>
              <a:t>Prace nad budżetem </a:t>
            </a:r>
            <a:br>
              <a:rPr lang="pl-PL" altLang="pl-PL" sz="3790" b="1" dirty="0">
                <a:latin typeface="Roboto Bold"/>
                <a:cs typeface="Tahoma" panose="020B0604030504040204" pitchFamily="34" charset="0"/>
              </a:rPr>
            </a:br>
            <a:r>
              <a:rPr lang="pl-PL" altLang="pl-PL" sz="3790" b="1" dirty="0">
                <a:latin typeface="Roboto Bold"/>
                <a:cs typeface="Tahoma" panose="020B0604030504040204" pitchFamily="34" charset="0"/>
              </a:rPr>
              <a:t>Autopoprawki Nr </a:t>
            </a:r>
            <a:r>
              <a:rPr lang="pl-PL" altLang="pl-PL" sz="3790" b="1" dirty="0" smtClean="0">
                <a:latin typeface="Roboto Bold"/>
                <a:cs typeface="Tahoma" panose="020B0604030504040204" pitchFamily="34" charset="0"/>
              </a:rPr>
              <a:t>1 i </a:t>
            </a:r>
            <a:r>
              <a:rPr lang="pl-PL" altLang="pl-PL" sz="3790" b="1" dirty="0">
                <a:latin typeface="Roboto Bold"/>
                <a:cs typeface="Tahoma" panose="020B0604030504040204" pitchFamily="34" charset="0"/>
              </a:rPr>
              <a:t>Nr </a:t>
            </a:r>
            <a:r>
              <a:rPr lang="pl-PL" altLang="pl-PL" sz="3790" b="1" dirty="0" smtClean="0">
                <a:latin typeface="Roboto Bold"/>
                <a:cs typeface="Tahoma" panose="020B0604030504040204" pitchFamily="34" charset="0"/>
              </a:rPr>
              <a:t>2</a:t>
            </a:r>
            <a:endParaRPr lang="pl-PL" altLang="pl-PL" sz="3790" b="1" dirty="0">
              <a:latin typeface="Roboto Bold"/>
              <a:cs typeface="Tahoma" panose="020B0604030504040204" pitchFamily="34" charset="0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508000" y="2019300"/>
            <a:ext cx="6448384" cy="736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defTabSz="9144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pl-PL" altLang="pl-PL" b="1" kern="1200" dirty="0">
                <a:solidFill>
                  <a:srgbClr val="3333FF"/>
                </a:solidFill>
                <a:latin typeface="Calibri"/>
                <a:ea typeface="+mn-ea"/>
                <a:cs typeface="+mn-cs"/>
              </a:rPr>
              <a:t>Autopoprawka nr 1</a:t>
            </a:r>
          </a:p>
          <a:p>
            <a:pPr marL="742950" lvl="1" indent="-285750" defTabSz="9144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endParaRPr lang="pl-PL" altLang="pl-PL" b="1" kern="1200" dirty="0">
              <a:solidFill>
                <a:srgbClr val="3333FF"/>
              </a:solidFill>
              <a:latin typeface="Calibri"/>
              <a:ea typeface="+mn-ea"/>
              <a:cs typeface="+mn-cs"/>
            </a:endParaRPr>
          </a:p>
          <a:p>
            <a:pPr marL="271463" marR="0" lvl="0" indent="-271463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 altLang="pl-PL" sz="1600" kern="1200" dirty="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zwiększenie wydatków o kwotę    </a:t>
            </a:r>
            <a:r>
              <a:rPr lang="pl-PL" altLang="pl-PL" sz="1600" kern="1200" dirty="0" smtClean="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                                            </a:t>
            </a:r>
            <a:r>
              <a:rPr lang="pl-PL" altLang="pl-PL" sz="1600" kern="1200" dirty="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	</a:t>
            </a:r>
            <a:r>
              <a:rPr lang="pl-PL" altLang="pl-PL" sz="1600" kern="1200" dirty="0" smtClean="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                 	</a:t>
            </a:r>
            <a:r>
              <a:rPr lang="pl-PL" altLang="pl-PL" sz="1600" b="1" kern="1200" dirty="0" smtClean="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	31 589 433 zł</a:t>
            </a:r>
          </a:p>
          <a:p>
            <a:pPr marL="271463" marR="0" lvl="0" indent="-271463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altLang="pl-PL" sz="1600" kern="1200" dirty="0" smtClean="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     </a:t>
            </a:r>
            <a:r>
              <a:rPr lang="pl-PL" altLang="pl-PL" sz="1600" kern="1200" dirty="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m.in. w związku z przesunięciem realizacji zadań z </a:t>
            </a:r>
            <a:r>
              <a:rPr lang="pl-PL" altLang="pl-PL" sz="1600" kern="1200" dirty="0" smtClean="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2018 </a:t>
            </a:r>
            <a:br>
              <a:rPr lang="pl-PL" altLang="pl-PL" sz="1600" kern="1200" dirty="0" smtClean="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</a:br>
            <a:r>
              <a:rPr lang="pl-PL" altLang="pl-PL" sz="1600" kern="1200" dirty="0" smtClean="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na 2019 </a:t>
            </a:r>
            <a:r>
              <a:rPr lang="pl-PL" altLang="pl-PL" sz="1600" kern="1200" dirty="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r. </a:t>
            </a:r>
            <a:endParaRPr lang="pl-PL" altLang="pl-PL" sz="1600" kern="1200" dirty="0" smtClean="0">
              <a:solidFill>
                <a:schemeClr val="tx1"/>
              </a:solidFill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  <a:p>
            <a:pPr marL="271463" marR="0" lvl="0" indent="-271463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pl-PL" altLang="pl-PL" sz="1600" kern="1200" dirty="0">
              <a:solidFill>
                <a:schemeClr val="tx1"/>
              </a:solidFill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  <a:p>
            <a:pPr marL="271463" marR="0" lvl="0" indent="-271463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 altLang="pl-PL" sz="1600" kern="1200" dirty="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zwiększenie </a:t>
            </a:r>
            <a:r>
              <a:rPr lang="pl-PL" altLang="pl-PL" sz="1600" kern="1200" dirty="0" smtClean="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dochodów </a:t>
            </a:r>
            <a:r>
              <a:rPr lang="pl-PL" altLang="pl-PL" sz="1600" kern="1200" dirty="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o kwotę</a:t>
            </a:r>
          </a:p>
          <a:p>
            <a:pPr marL="271463" marR="0" lvl="0" indent="-271463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altLang="pl-PL" sz="1600" b="1" kern="1200" dirty="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	 	                  </a:t>
            </a:r>
            <a:r>
              <a:rPr lang="pl-PL" altLang="pl-PL" sz="1600" b="1" kern="1200" dirty="0" smtClean="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		31 140 525 zł</a:t>
            </a:r>
            <a:endParaRPr lang="pl-PL" altLang="pl-PL" sz="1600" b="1" kern="1200" dirty="0">
              <a:solidFill>
                <a:schemeClr val="tx1"/>
              </a:solidFill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  <a:p>
            <a:pPr marL="271463" marR="0" lvl="0" indent="-271463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altLang="pl-PL" sz="1600" kern="1200" dirty="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     m.in. z tytułu dotacji i środków na projekty </a:t>
            </a:r>
            <a:r>
              <a:rPr lang="pl-PL" altLang="pl-PL" sz="1600" kern="1200" dirty="0" smtClean="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UE, </a:t>
            </a:r>
            <a:r>
              <a:rPr lang="pl-PL" altLang="pl-PL" sz="1600" kern="1200" dirty="0" err="1" smtClean="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GDDKiA</a:t>
            </a:r>
            <a:endParaRPr lang="pl-PL" altLang="pl-PL" sz="1600" kern="1200" dirty="0">
              <a:solidFill>
                <a:schemeClr val="tx1"/>
              </a:solidFill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  <a:p>
            <a:pPr marL="271463" marR="0" lvl="0" indent="-271463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altLang="pl-PL" sz="1600" kern="1200" dirty="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	</a:t>
            </a:r>
            <a:br>
              <a:rPr lang="pl-PL" altLang="pl-PL" sz="1600" kern="1200" dirty="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</a:br>
            <a:r>
              <a:rPr lang="pl-PL" altLang="pl-PL" sz="1600" kern="1200" dirty="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W konsekwencji :</a:t>
            </a:r>
          </a:p>
          <a:p>
            <a:pPr marL="271463" marR="0" lvl="0" indent="-271463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 altLang="pl-PL" sz="1600" kern="1200" dirty="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zwiększenie kredytu pomostowego na prefinansowanie projektów współfinansowanych środkami pochodzącymi z budżetu UE </a:t>
            </a:r>
            <a:br>
              <a:rPr lang="pl-PL" altLang="pl-PL" sz="1600" kern="1200" dirty="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</a:br>
            <a:r>
              <a:rPr lang="pl-PL" altLang="pl-PL" sz="1600" kern="1200" dirty="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o kwotę       </a:t>
            </a:r>
            <a:br>
              <a:rPr lang="pl-PL" altLang="pl-PL" sz="1600" kern="1200" dirty="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</a:br>
            <a:r>
              <a:rPr lang="pl-PL" altLang="pl-PL" sz="1600" kern="1200" dirty="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                            </a:t>
            </a:r>
            <a:r>
              <a:rPr lang="pl-PL" altLang="pl-PL" sz="1600" kern="1200" dirty="0" smtClean="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		     </a:t>
            </a:r>
            <a:r>
              <a:rPr lang="pl-PL" altLang="pl-PL" sz="1600" b="1" kern="1200" dirty="0" smtClean="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78 199 zł</a:t>
            </a:r>
            <a:endParaRPr lang="pl-PL" altLang="pl-PL" sz="1600" b="1" kern="1200" dirty="0">
              <a:solidFill>
                <a:schemeClr val="tx1"/>
              </a:solidFill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  <a:p>
            <a:pPr marL="271463" marR="0" lvl="0" indent="-271463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 altLang="pl-PL" sz="1600" kern="1200" dirty="0" smtClean="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zwiększenie kredytu </a:t>
            </a:r>
            <a:r>
              <a:rPr lang="pl-PL" altLang="pl-PL" sz="1600" kern="1200" dirty="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/>
            </a:r>
            <a:br>
              <a:rPr lang="pl-PL" altLang="pl-PL" sz="1600" kern="1200" dirty="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</a:br>
            <a:r>
              <a:rPr lang="pl-PL" altLang="pl-PL" sz="1600" kern="1200" dirty="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o kwotę        </a:t>
            </a:r>
          </a:p>
          <a:p>
            <a:pPr marL="271463" marR="0" lvl="0" indent="-271463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altLang="pl-PL" sz="1600" kern="1200" dirty="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                                  </a:t>
            </a:r>
            <a:r>
              <a:rPr lang="pl-PL" altLang="pl-PL" sz="1600" kern="1200" dirty="0" smtClean="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	               </a:t>
            </a:r>
            <a:r>
              <a:rPr lang="pl-PL" altLang="pl-PL" sz="1600" b="1" kern="1200" dirty="0" smtClean="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9 444 509 zł</a:t>
            </a:r>
            <a:endParaRPr lang="pl-PL" altLang="pl-PL" sz="1600" b="1" kern="1200" dirty="0">
              <a:solidFill>
                <a:schemeClr val="tx1"/>
              </a:solidFill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  <a:p>
            <a:pPr marL="271463" marR="0" lvl="0" indent="-271463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 sz="1600" dirty="0">
                <a:solidFill>
                  <a:schemeClr val="tx1"/>
                </a:solidFill>
                <a:latin typeface="Tahoma" panose="020B0604030504040204" pitchFamily="34" charset="0"/>
              </a:rPr>
              <a:t>wprowadzenie wolnych środków, jako nadwyżki środków pieniężnych na rachunku bieżącym budżetu wynikających z rozliczeń kredytów i pożyczek z lat ubiegłych</a:t>
            </a:r>
            <a:r>
              <a:rPr lang="pl-PL" altLang="pl-PL" sz="1600" kern="1200" dirty="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/>
            </a:r>
            <a:br>
              <a:rPr lang="pl-PL" altLang="pl-PL" sz="1600" kern="1200" dirty="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</a:br>
            <a:r>
              <a:rPr lang="pl-PL" altLang="pl-PL" sz="1600" kern="1200" dirty="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o kwotę</a:t>
            </a:r>
          </a:p>
          <a:p>
            <a:pPr marL="271463" marR="0" lvl="0" indent="-271463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altLang="pl-PL" sz="1600" kern="1200" dirty="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                                  </a:t>
            </a:r>
            <a:r>
              <a:rPr lang="pl-PL" altLang="pl-PL" sz="1600" kern="1200" dirty="0" smtClean="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  	               </a:t>
            </a:r>
            <a:r>
              <a:rPr lang="pl-PL" altLang="pl-PL" sz="1600" b="1" kern="1200" dirty="0" smtClean="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1 104 440 zł</a:t>
            </a:r>
          </a:p>
          <a:p>
            <a:pPr marL="285750" indent="-285750" algn="l" defTabSz="9144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l-PL" altLang="pl-PL" sz="1600" dirty="0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zwiększenie </a:t>
            </a:r>
            <a:r>
              <a:rPr lang="pl-PL" altLang="pl-PL" sz="1600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spłaty kredytu pomostowego zaciągniętego na prefinansowanie projektów współfinansowanych środkami pochodzącymi z budżetu UE </a:t>
            </a:r>
            <a:br>
              <a:rPr lang="pl-PL" altLang="pl-PL" sz="1600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pl-PL" altLang="pl-PL" sz="1600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o </a:t>
            </a:r>
            <a:r>
              <a:rPr lang="pl-PL" altLang="pl-PL" sz="1600" dirty="0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kwotę</a:t>
            </a:r>
          </a:p>
          <a:p>
            <a:pPr algn="l" defTabSz="9144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pl-PL" altLang="pl-PL" sz="1600" b="1" kern="1200" dirty="0" smtClean="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                                   	              10 178 240 zł</a:t>
            </a:r>
            <a:endParaRPr lang="pl-PL" altLang="pl-PL" sz="1600" b="1" kern="1200" dirty="0">
              <a:solidFill>
                <a:schemeClr val="tx1"/>
              </a:solidFill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  <a:p>
            <a:pPr marL="271463" marR="0" lvl="0" indent="-271463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pl-PL" altLang="pl-PL" sz="1300" b="1" kern="1200" dirty="0" smtClean="0">
              <a:solidFill>
                <a:srgbClr val="000066"/>
              </a:solidFill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  <a:p>
            <a:pPr marL="271463" marR="0" lvl="0" indent="-271463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pl-PL" altLang="pl-PL" sz="1300" b="1" kern="1200" dirty="0">
              <a:solidFill>
                <a:srgbClr val="000066"/>
              </a:solidFill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  <a:p>
            <a:pPr marL="271463" marR="0" lvl="0" indent="-271463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pl-PL" altLang="pl-PL" sz="1300" b="1" kern="1200" dirty="0">
              <a:solidFill>
                <a:srgbClr val="00B050"/>
              </a:solidFill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</p:txBody>
      </p:sp>
      <p:sp>
        <p:nvSpPr>
          <p:cNvPr id="13" name="Symbol zastępczy zawartości 4"/>
          <p:cNvSpPr txBox="1">
            <a:spLocks/>
          </p:cNvSpPr>
          <p:nvPr/>
        </p:nvSpPr>
        <p:spPr>
          <a:xfrm>
            <a:off x="6956384" y="2019300"/>
            <a:ext cx="5540415" cy="6457950"/>
          </a:xfrm>
          <a:prstGeom prst="rect">
            <a:avLst/>
          </a:prstGeom>
        </p:spPr>
        <p:txBody>
          <a:bodyPr wrap="none"/>
          <a:lstStyle>
            <a:lvl1pPr marL="469900" indent="-469900" defTabSz="584200" eaLnBrk="1" hangingPunct="1">
              <a:spcBef>
                <a:spcPts val="2200"/>
              </a:spcBef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  <a:lvl2pPr marL="783166" indent="-313266" defTabSz="584200" eaLnBrk="1" hangingPunct="1">
              <a:spcBef>
                <a:spcPts val="2200"/>
              </a:spcBef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2pPr>
            <a:lvl3pPr marL="1253066" indent="-313266" defTabSz="584200" eaLnBrk="1" hangingPunct="1">
              <a:spcBef>
                <a:spcPts val="2200"/>
              </a:spcBef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3pPr>
            <a:lvl4pPr marL="1722966" indent="-313266" defTabSz="584200" eaLnBrk="1" hangingPunct="1">
              <a:spcBef>
                <a:spcPts val="2200"/>
              </a:spcBef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4pPr>
            <a:lvl5pPr marL="2192866" indent="-313266" defTabSz="584200" eaLnBrk="1" hangingPunct="1">
              <a:spcBef>
                <a:spcPts val="2200"/>
              </a:spcBef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5pPr>
            <a:lvl6pPr marL="2662766" indent="-313266" defTabSz="584200" eaLnBrk="1" hangingPunct="1">
              <a:spcBef>
                <a:spcPts val="2200"/>
              </a:spcBef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6pPr>
            <a:lvl7pPr marL="3132666" indent="-313266" defTabSz="584200" eaLnBrk="1" hangingPunct="1">
              <a:spcBef>
                <a:spcPts val="2200"/>
              </a:spcBef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7pPr>
            <a:lvl8pPr marL="3602566" indent="-313266" defTabSz="584200" eaLnBrk="1" hangingPunct="1">
              <a:spcBef>
                <a:spcPts val="2200"/>
              </a:spcBef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8pPr>
            <a:lvl9pPr marL="4072466" indent="-313266" defTabSz="584200" eaLnBrk="1" hangingPunct="1">
              <a:spcBef>
                <a:spcPts val="2200"/>
              </a:spcBef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9pPr>
          </a:lstStyle>
          <a:p>
            <a:pPr marL="457200" lvl="1" indent="0" algn="ctr"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r>
              <a:rPr lang="pl-PL" b="1" dirty="0" smtClean="0">
                <a:solidFill>
                  <a:srgbClr val="3333FF"/>
                </a:solidFill>
                <a:latin typeface="Calibri" panose="020F0502020204030204" pitchFamily="34" charset="0"/>
              </a:rPr>
              <a:t>Autopoprawka nr 2</a:t>
            </a:r>
          </a:p>
          <a:p>
            <a:pPr algn="l">
              <a:lnSpc>
                <a:spcPct val="80000"/>
              </a:lnSpc>
              <a:defRPr/>
            </a:pPr>
            <a:r>
              <a:rPr lang="pl-PL" sz="1600" dirty="0" smtClean="0">
                <a:solidFill>
                  <a:schemeClr val="tx1"/>
                </a:solidFill>
                <a:latin typeface="Tahoma" panose="020B0604030504040204" pitchFamily="34" charset="0"/>
              </a:rPr>
              <a:t>zwiększenie wydatków </a:t>
            </a:r>
            <a:br>
              <a:rPr lang="pl-PL" sz="1600" dirty="0" smtClean="0">
                <a:solidFill>
                  <a:schemeClr val="tx1"/>
                </a:solidFill>
                <a:latin typeface="Tahoma" panose="020B0604030504040204" pitchFamily="34" charset="0"/>
              </a:rPr>
            </a:br>
            <a:r>
              <a:rPr lang="pl-PL" sz="1600" dirty="0" smtClean="0">
                <a:solidFill>
                  <a:schemeClr val="tx1"/>
                </a:solidFill>
                <a:latin typeface="Tahoma" panose="020B0604030504040204" pitchFamily="34" charset="0"/>
              </a:rPr>
              <a:t>o kwotę </a:t>
            </a:r>
          </a:p>
          <a:p>
            <a:pPr marL="0" indent="0" algn="l">
              <a:spcBef>
                <a:spcPts val="0"/>
              </a:spcBef>
              <a:buNone/>
              <a:defRPr/>
            </a:pPr>
            <a:r>
              <a:rPr lang="pl-PL" sz="1600" b="1" dirty="0" smtClean="0">
                <a:solidFill>
                  <a:schemeClr val="tx1"/>
                </a:solidFill>
                <a:latin typeface="Tahoma" panose="020B0604030504040204" pitchFamily="34" charset="0"/>
              </a:rPr>
              <a:t>				82 551 508 zł </a:t>
            </a:r>
          </a:p>
          <a:p>
            <a:pPr marL="0" lvl="0" indent="0" algn="l" rtl="0">
              <a:spcBef>
                <a:spcPts val="0"/>
              </a:spcBef>
              <a:buNone/>
              <a:defRPr/>
            </a:pPr>
            <a:r>
              <a:rPr lang="pl-PL" altLang="pl-PL" sz="1600" kern="1200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m.in. w związku z </a:t>
            </a:r>
            <a:r>
              <a:rPr lang="pl-PL" altLang="pl-PL" sz="1600" kern="1200" dirty="0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wnioskami zgłoszonymi podczas prac nad </a:t>
            </a:r>
            <a:br>
              <a:rPr lang="pl-PL" altLang="pl-PL" sz="1600" kern="1200" dirty="0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pl-PL" altLang="pl-PL" sz="1600" kern="1200" dirty="0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projektem budżetu na </a:t>
            </a:r>
            <a:r>
              <a:rPr lang="pl-PL" altLang="pl-PL" sz="1600" kern="1200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2019 r. </a:t>
            </a:r>
            <a:r>
              <a:rPr lang="pl-PL" altLang="pl-PL" sz="1600" kern="1200" dirty="0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przez Radnych WM oraz Kluby </a:t>
            </a:r>
            <a:br>
              <a:rPr lang="pl-PL" altLang="pl-PL" sz="1600" kern="1200" dirty="0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pl-PL" altLang="pl-PL" sz="1600" kern="1200" dirty="0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Radnych</a:t>
            </a:r>
            <a:endParaRPr lang="pl-PL" altLang="pl-PL" sz="1600" kern="1200" dirty="0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l">
              <a:lnSpc>
                <a:spcPct val="80000"/>
              </a:lnSpc>
              <a:defRPr/>
            </a:pPr>
            <a:r>
              <a:rPr lang="pl-PL" sz="1600" dirty="0" smtClean="0">
                <a:solidFill>
                  <a:schemeClr val="tx1"/>
                </a:solidFill>
                <a:latin typeface="Tahoma" panose="020B0604030504040204" pitchFamily="34" charset="0"/>
              </a:rPr>
              <a:t>zwiększenie dochodów </a:t>
            </a:r>
            <a:r>
              <a:rPr lang="pl-PL" sz="1600" dirty="0">
                <a:solidFill>
                  <a:schemeClr val="tx1"/>
                </a:solidFill>
                <a:latin typeface="Tahoma" panose="020B0604030504040204" pitchFamily="34" charset="0"/>
              </a:rPr>
              <a:t/>
            </a:r>
            <a:br>
              <a:rPr lang="pl-PL" sz="1600" dirty="0">
                <a:solidFill>
                  <a:schemeClr val="tx1"/>
                </a:solidFill>
                <a:latin typeface="Tahoma" panose="020B0604030504040204" pitchFamily="34" charset="0"/>
              </a:rPr>
            </a:br>
            <a:r>
              <a:rPr lang="pl-PL" sz="1600" dirty="0">
                <a:solidFill>
                  <a:schemeClr val="tx1"/>
                </a:solidFill>
                <a:latin typeface="Tahoma" panose="020B0604030504040204" pitchFamily="34" charset="0"/>
              </a:rPr>
              <a:t>o kwotę </a:t>
            </a:r>
          </a:p>
          <a:p>
            <a:pPr marL="0" indent="0" algn="l">
              <a:spcBef>
                <a:spcPts val="0"/>
              </a:spcBef>
              <a:buNone/>
              <a:defRPr/>
            </a:pPr>
            <a:r>
              <a:rPr lang="pl-PL" sz="1600" b="1" dirty="0">
                <a:solidFill>
                  <a:schemeClr val="tx1"/>
                </a:solidFill>
                <a:latin typeface="Tahoma" panose="020B0604030504040204" pitchFamily="34" charset="0"/>
              </a:rPr>
              <a:t>				</a:t>
            </a:r>
            <a:r>
              <a:rPr lang="pl-PL" sz="1600" b="1" dirty="0" smtClean="0">
                <a:solidFill>
                  <a:schemeClr val="tx1"/>
                </a:solidFill>
                <a:latin typeface="Tahoma" panose="020B0604030504040204" pitchFamily="34" charset="0"/>
              </a:rPr>
              <a:t>49 689 827 zł </a:t>
            </a:r>
            <a:endParaRPr lang="pl-PL" sz="1600" b="1" dirty="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marL="0" lvl="0" indent="0" algn="l" rtl="0">
              <a:spcBef>
                <a:spcPts val="0"/>
              </a:spcBef>
              <a:buNone/>
              <a:defRPr/>
            </a:pPr>
            <a:r>
              <a:rPr lang="pl-PL" altLang="pl-PL" sz="1600" kern="1200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m.in. z tytułu </a:t>
            </a:r>
            <a:r>
              <a:rPr lang="pl-PL" altLang="pl-PL" sz="1600" kern="1200" dirty="0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udziału w podatku PIT i CIT</a:t>
            </a:r>
            <a:endParaRPr lang="pl-PL" altLang="pl-PL" sz="1600" kern="1200" dirty="0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l">
              <a:spcBef>
                <a:spcPts val="0"/>
              </a:spcBef>
              <a:buNone/>
              <a:defRPr/>
            </a:pPr>
            <a:endParaRPr lang="pl-PL" sz="1600" b="1" dirty="0" smtClean="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marL="0" indent="0" algn="l" rtl="0">
              <a:spcBef>
                <a:spcPts val="0"/>
              </a:spcBef>
              <a:buNone/>
              <a:defRPr/>
            </a:pPr>
            <a:r>
              <a:rPr lang="pl-PL" sz="1600" dirty="0">
                <a:solidFill>
                  <a:schemeClr val="tx1"/>
                </a:solidFill>
                <a:latin typeface="Tahoma" panose="020B0604030504040204" pitchFamily="34" charset="0"/>
              </a:rPr>
              <a:t>W </a:t>
            </a:r>
            <a:r>
              <a:rPr lang="pl-PL" sz="1600" dirty="0" smtClean="0">
                <a:solidFill>
                  <a:schemeClr val="tx1"/>
                </a:solidFill>
                <a:latin typeface="Tahoma" panose="020B0604030504040204" pitchFamily="34" charset="0"/>
              </a:rPr>
              <a:t>konsekwencji wprowadzono wolne środki, </a:t>
            </a:r>
            <a:r>
              <a:rPr lang="pl-PL" sz="1600" dirty="0">
                <a:solidFill>
                  <a:schemeClr val="tx1"/>
                </a:solidFill>
                <a:latin typeface="Tahoma" panose="020B0604030504040204" pitchFamily="34" charset="0"/>
              </a:rPr>
              <a:t>jako nadwyżki </a:t>
            </a:r>
            <a:br>
              <a:rPr lang="pl-PL" sz="1600" dirty="0">
                <a:solidFill>
                  <a:schemeClr val="tx1"/>
                </a:solidFill>
                <a:latin typeface="Tahoma" panose="020B0604030504040204" pitchFamily="34" charset="0"/>
              </a:rPr>
            </a:br>
            <a:r>
              <a:rPr lang="pl-PL" sz="1600" dirty="0">
                <a:solidFill>
                  <a:schemeClr val="tx1"/>
                </a:solidFill>
                <a:latin typeface="Tahoma" panose="020B0604030504040204" pitchFamily="34" charset="0"/>
              </a:rPr>
              <a:t>środków pieniężnych na rachunku  bieżącym budżetu </a:t>
            </a:r>
            <a:br>
              <a:rPr lang="pl-PL" sz="1600" dirty="0">
                <a:solidFill>
                  <a:schemeClr val="tx1"/>
                </a:solidFill>
                <a:latin typeface="Tahoma" panose="020B0604030504040204" pitchFamily="34" charset="0"/>
              </a:rPr>
            </a:br>
            <a:r>
              <a:rPr lang="pl-PL" sz="1600" dirty="0">
                <a:solidFill>
                  <a:schemeClr val="tx1"/>
                </a:solidFill>
                <a:latin typeface="Tahoma" panose="020B0604030504040204" pitchFamily="34" charset="0"/>
              </a:rPr>
              <a:t>wynikających z rozliczeń kredytów i pożyczek z lat </a:t>
            </a:r>
            <a:br>
              <a:rPr lang="pl-PL" sz="1600" dirty="0">
                <a:solidFill>
                  <a:schemeClr val="tx1"/>
                </a:solidFill>
                <a:latin typeface="Tahoma" panose="020B0604030504040204" pitchFamily="34" charset="0"/>
              </a:rPr>
            </a:br>
            <a:r>
              <a:rPr lang="pl-PL" sz="1600" dirty="0">
                <a:solidFill>
                  <a:schemeClr val="tx1"/>
                </a:solidFill>
                <a:latin typeface="Tahoma" panose="020B0604030504040204" pitchFamily="34" charset="0"/>
              </a:rPr>
              <a:t>ubiegłych</a:t>
            </a:r>
            <a:r>
              <a:rPr lang="pl-PL" sz="1600" dirty="0" smtClean="0">
                <a:solidFill>
                  <a:schemeClr val="tx1"/>
                </a:solidFill>
                <a:latin typeface="Tahoma" panose="020B0604030504040204" pitchFamily="34" charset="0"/>
              </a:rPr>
              <a:t>)</a:t>
            </a:r>
          </a:p>
          <a:p>
            <a:pPr marL="0" indent="0" algn="l" rtl="0">
              <a:spcBef>
                <a:spcPts val="0"/>
              </a:spcBef>
              <a:buNone/>
              <a:defRPr/>
            </a:pPr>
            <a:r>
              <a:rPr lang="pl-PL" sz="1600" dirty="0" smtClean="0">
                <a:solidFill>
                  <a:schemeClr val="tx1"/>
                </a:solidFill>
                <a:latin typeface="Tahoma" panose="020B0604030504040204" pitchFamily="34" charset="0"/>
              </a:rPr>
              <a:t>o kwotę                         </a:t>
            </a:r>
            <a:r>
              <a:rPr lang="pl-PL" sz="1600" b="1" dirty="0" smtClean="0">
                <a:solidFill>
                  <a:schemeClr val="tx1"/>
                </a:solidFill>
                <a:latin typeface="Tahoma" panose="020B0604030504040204" pitchFamily="34" charset="0"/>
              </a:rPr>
              <a:t>32 861 681 zł</a:t>
            </a:r>
          </a:p>
          <a:p>
            <a:pPr marL="0" indent="0" algn="l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pl-PL" sz="1600" dirty="0" smtClean="0">
                <a:solidFill>
                  <a:schemeClr val="tx1"/>
                </a:solidFill>
                <a:latin typeface="Tahoma" panose="020B0604030504040204" pitchFamily="34" charset="0"/>
              </a:rPr>
              <a:t>	</a:t>
            </a:r>
          </a:p>
          <a:p>
            <a:pPr marL="0" indent="0" algn="l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pl-PL" sz="1700" dirty="0" smtClean="0">
              <a:solidFill>
                <a:srgbClr val="000066"/>
              </a:solidFill>
              <a:latin typeface="Tahoma" panose="020B0604030504040204" pitchFamily="34" charset="0"/>
            </a:endParaRPr>
          </a:p>
          <a:p>
            <a:pPr marL="0" indent="0"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endParaRPr lang="pl-PL" sz="1700" dirty="0" smtClean="0">
              <a:solidFill>
                <a:srgbClr val="000066"/>
              </a:solidFill>
              <a:latin typeface="Tahoma" panose="020B0604030504040204" pitchFamily="34" charset="0"/>
            </a:endParaRPr>
          </a:p>
          <a:p>
            <a:pPr>
              <a:defRPr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5960248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 defTabSz="461518">
              <a:spcBef>
                <a:spcPts val="100"/>
              </a:spcBef>
              <a:defRPr sz="3792"/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pl-PL" sz="3790" b="1" dirty="0">
                <a:solidFill>
                  <a:schemeClr val="tx1"/>
                </a:solidFill>
              </a:rPr>
              <a:t>Wydatki ogółem na </a:t>
            </a:r>
            <a:r>
              <a:rPr lang="pl-PL" sz="3790" b="1" dirty="0" smtClean="0">
                <a:solidFill>
                  <a:schemeClr val="tx1"/>
                </a:solidFill>
              </a:rPr>
              <a:t>2019 rok - </a:t>
            </a:r>
            <a:r>
              <a:rPr lang="pl-PL" sz="3790" b="1" dirty="0">
                <a:solidFill>
                  <a:schemeClr val="tx1"/>
                </a:solidFill>
              </a:rPr>
              <a:t>w tym </a:t>
            </a:r>
            <a:r>
              <a:rPr lang="pl-PL" sz="3790" b="1" dirty="0" smtClean="0">
                <a:solidFill>
                  <a:schemeClr val="tx1"/>
                </a:solidFill>
              </a:rPr>
              <a:t/>
            </a:r>
            <a:br>
              <a:rPr lang="pl-PL" sz="3790" b="1" dirty="0" smtClean="0">
                <a:solidFill>
                  <a:schemeClr val="tx1"/>
                </a:solidFill>
              </a:rPr>
            </a:br>
            <a:r>
              <a:rPr lang="pl-PL" sz="3790" b="1" dirty="0" smtClean="0">
                <a:solidFill>
                  <a:schemeClr val="tx1"/>
                </a:solidFill>
              </a:rPr>
              <a:t>na </a:t>
            </a:r>
            <a:r>
              <a:rPr lang="pl-PL" sz="3790" b="1" dirty="0">
                <a:solidFill>
                  <a:schemeClr val="tx1"/>
                </a:solidFill>
              </a:rPr>
              <a:t>ważniejsze programy </a:t>
            </a:r>
            <a:r>
              <a:rPr lang="pl-PL" sz="3790" b="1" dirty="0" smtClean="0">
                <a:solidFill>
                  <a:schemeClr val="tx1"/>
                </a:solidFill>
              </a:rPr>
              <a:t>operacyjne</a:t>
            </a:r>
            <a:endParaRPr sz="2400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Obiekt 2"/>
          <p:cNvGraphicFramePr>
            <a:graphicFrameLocks noGrp="1" noChangeAspect="1"/>
          </p:cNvGraphicFramePr>
          <p:nvPr>
            <p:extLst/>
          </p:nvPr>
        </p:nvGraphicFramePr>
        <p:xfrm>
          <a:off x="539750" y="2071688"/>
          <a:ext cx="13996988" cy="6599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55" name="Arkusz" r:id="rId4" imgW="8001179" imgH="3914795" progId="Excel.Sheet.8">
                  <p:embed/>
                </p:oleObj>
              </mc:Choice>
              <mc:Fallback>
                <p:oleObj name="Arkusz" r:id="rId4" imgW="8001179" imgH="3914795" progId="Excel.Sheet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2071688"/>
                        <a:ext cx="13996988" cy="6599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6827964" y="2340293"/>
            <a:ext cx="4327715" cy="52322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l-PL" altLang="pl-PL" sz="2800" b="1" dirty="0">
                <a:latin typeface="Tahoma" panose="020B0604030504040204" pitchFamily="34" charset="0"/>
                <a:cs typeface="Tahoma" panose="020B0604030504040204" pitchFamily="34" charset="0"/>
              </a:rPr>
              <a:t>Całość: 1 </a:t>
            </a:r>
            <a:r>
              <a:rPr lang="pl-PL" altLang="pl-PL" sz="28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861 </a:t>
            </a:r>
            <a:r>
              <a:rPr lang="pl-PL" altLang="pl-PL" sz="2800" b="1" dirty="0">
                <a:latin typeface="Tahoma" panose="020B0604030504040204" pitchFamily="34" charset="0"/>
                <a:cs typeface="Tahoma" panose="020B0604030504040204" pitchFamily="34" charset="0"/>
              </a:rPr>
              <a:t>mln zł</a:t>
            </a:r>
          </a:p>
        </p:txBody>
      </p:sp>
    </p:spTree>
    <p:extLst>
      <p:ext uri="{BB962C8B-B14F-4D97-AF65-F5344CB8AC3E}">
        <p14:creationId xmlns:p14="http://schemas.microsoft.com/office/powerpoint/2010/main" val="263391895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 defTabSz="461518">
              <a:spcBef>
                <a:spcPts val="100"/>
              </a:spcBef>
              <a:defRPr sz="3792"/>
            </a:lvl1pPr>
          </a:lstStyle>
          <a:p>
            <a:pPr lvl="0" algn="ctr">
              <a:defRPr sz="1800" b="0">
                <a:solidFill>
                  <a:srgbClr val="000000"/>
                </a:solidFill>
              </a:defRPr>
            </a:pPr>
            <a:r>
              <a:rPr lang="pl-PL" sz="3790" b="1" dirty="0">
                <a:solidFill>
                  <a:schemeClr val="tx1"/>
                </a:solidFill>
              </a:rPr>
              <a:t>Wydatki w </a:t>
            </a:r>
            <a:r>
              <a:rPr lang="pl-PL" sz="3790" b="1" dirty="0" smtClean="0">
                <a:solidFill>
                  <a:schemeClr val="tx1"/>
                </a:solidFill>
              </a:rPr>
              <a:t>2019 </a:t>
            </a:r>
            <a:r>
              <a:rPr lang="pl-PL" sz="3790" b="1" dirty="0">
                <a:solidFill>
                  <a:schemeClr val="tx1"/>
                </a:solidFill>
              </a:rPr>
              <a:t>r. </a:t>
            </a:r>
            <a:br>
              <a:rPr lang="pl-PL" sz="3790" b="1" dirty="0">
                <a:solidFill>
                  <a:schemeClr val="tx1"/>
                </a:solidFill>
              </a:rPr>
            </a:br>
            <a:r>
              <a:rPr lang="pl-PL" sz="3790" b="1" dirty="0">
                <a:solidFill>
                  <a:schemeClr val="tx1"/>
                </a:solidFill>
              </a:rPr>
              <a:t>według ważniejszych obszarów</a:t>
            </a:r>
            <a:endParaRPr sz="3790" b="1" dirty="0">
              <a:solidFill>
                <a:schemeClr val="tx1"/>
              </a:solidFill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651801"/>
              </p:ext>
            </p:extLst>
          </p:nvPr>
        </p:nvGraphicFramePr>
        <p:xfrm>
          <a:off x="508000" y="2019299"/>
          <a:ext cx="11099800" cy="717549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7728103"/>
                <a:gridCol w="3371697"/>
              </a:tblGrid>
              <a:tr h="71049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 CE"/>
                          <a:ea typeface="+mn-ea"/>
                          <a:cs typeface="+mn-cs"/>
                        </a:rPr>
                        <a:t>Treść</a:t>
                      </a:r>
                    </a:p>
                  </a:txBody>
                  <a:tcPr marL="91427" marR="91427" marT="45708" marB="45708">
                    <a:solidFill>
                      <a:srgbClr val="8DED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Plan na </a:t>
                      </a:r>
                      <a:r>
                        <a:rPr kumimoji="0" lang="pl-PL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2019 </a:t>
                      </a:r>
                      <a:r>
                        <a:rPr kumimoji="0" lang="pl-PL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r.</a:t>
                      </a:r>
                    </a:p>
                  </a:txBody>
                  <a:tcPr marL="91427" marR="91427" marT="45708" marB="45708">
                    <a:solidFill>
                      <a:srgbClr val="8DEDEB"/>
                    </a:solidFill>
                  </a:tcPr>
                </a:tc>
              </a:tr>
              <a:tr h="44110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Transport i łączność</a:t>
                      </a:r>
                    </a:p>
                  </a:txBody>
                  <a:tcPr marL="91427" marR="91427" marT="45708" marB="45708">
                    <a:solidFill>
                      <a:srgbClr val="8DED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789 868 031</a:t>
                      </a:r>
                    </a:p>
                  </a:txBody>
                  <a:tcPr marL="91427" marR="91427" marT="45708" marB="45708">
                    <a:solidFill>
                      <a:srgbClr val="8DEDEB"/>
                    </a:solidFill>
                  </a:tcPr>
                </a:tc>
              </a:tr>
              <a:tr h="44110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Kultura i ochrona dziedzictwa narodowego</a:t>
                      </a:r>
                    </a:p>
                  </a:txBody>
                  <a:tcPr marL="91427" marR="91427" marT="45708" marB="45708">
                    <a:solidFill>
                      <a:srgbClr val="8DED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193 153 074</a:t>
                      </a:r>
                    </a:p>
                  </a:txBody>
                  <a:tcPr marL="91427" marR="91427" marT="45708" marB="45708">
                    <a:solidFill>
                      <a:srgbClr val="8DEDEB"/>
                    </a:solidFill>
                  </a:tcPr>
                </a:tc>
              </a:tr>
              <a:tr h="44110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Administracja publiczna</a:t>
                      </a:r>
                    </a:p>
                  </a:txBody>
                  <a:tcPr marL="91427" marR="91427" marT="45708" marB="45708">
                    <a:solidFill>
                      <a:srgbClr val="8DED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167 811 991</a:t>
                      </a:r>
                    </a:p>
                  </a:txBody>
                  <a:tcPr marL="91427" marR="91427" marT="45708" marB="45708">
                    <a:solidFill>
                      <a:srgbClr val="8DEDEB"/>
                    </a:solidFill>
                  </a:tcPr>
                </a:tc>
              </a:tr>
              <a:tr h="67196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Rodzina, pomoc </a:t>
                      </a:r>
                      <a:r>
                        <a:rPr kumimoji="0" lang="pl-P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społeczna i pozostałe zadania w zakresie polityki społecznej</a:t>
                      </a:r>
                    </a:p>
                  </a:txBody>
                  <a:tcPr marL="91427" marR="91427" marT="45708" marB="45708">
                    <a:solidFill>
                      <a:srgbClr val="8DED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161 775 353</a:t>
                      </a:r>
                      <a:endParaRPr kumimoji="0" lang="pl-PL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1427" marR="91427" marT="45708" marB="45708">
                    <a:solidFill>
                      <a:srgbClr val="8DEDEB"/>
                    </a:solidFill>
                  </a:tcPr>
                </a:tc>
              </a:tr>
              <a:tr h="43611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Ochrona zdrowia</a:t>
                      </a:r>
                    </a:p>
                  </a:txBody>
                  <a:tcPr marL="91427" marR="91427" marT="45708" marB="45708">
                    <a:solidFill>
                      <a:srgbClr val="8DED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115 408 024</a:t>
                      </a:r>
                    </a:p>
                  </a:txBody>
                  <a:tcPr marL="91427" marR="91427" marT="45708" marB="45708">
                    <a:solidFill>
                      <a:srgbClr val="8DEDEB"/>
                    </a:solidFill>
                  </a:tcPr>
                </a:tc>
              </a:tr>
              <a:tr h="67196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Oświata i wychowanie oraz edukacyjna opieka wychowawcza </a:t>
                      </a:r>
                    </a:p>
                  </a:txBody>
                  <a:tcPr marL="91427" marR="91427" marT="45708" marB="45708">
                    <a:solidFill>
                      <a:srgbClr val="8DED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89 804 898</a:t>
                      </a:r>
                      <a:endParaRPr kumimoji="0" lang="pl-PL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1427" marR="91427" marT="45708" marB="45708">
                    <a:solidFill>
                      <a:srgbClr val="8DEDEB"/>
                    </a:solidFill>
                  </a:tcPr>
                </a:tc>
              </a:tr>
              <a:tr h="452636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Informatyka</a:t>
                      </a:r>
                      <a:endParaRPr kumimoji="0" lang="pl-PL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1427" marR="91427" marT="45708" marB="45708">
                    <a:solidFill>
                      <a:srgbClr val="8DED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62 264 170</a:t>
                      </a:r>
                    </a:p>
                  </a:txBody>
                  <a:tcPr marL="91427" marR="91427" marT="45708" marB="45708">
                    <a:solidFill>
                      <a:srgbClr val="8DEDEB"/>
                    </a:solidFill>
                  </a:tcPr>
                </a:tc>
              </a:tr>
              <a:tr h="415971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Gospodarka komunalna i ochrona środowiska</a:t>
                      </a:r>
                      <a:endParaRPr kumimoji="0" lang="pl-PL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1427" marR="91427" marT="45708" marB="45708">
                    <a:solidFill>
                      <a:srgbClr val="8DED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43 327 739</a:t>
                      </a:r>
                    </a:p>
                  </a:txBody>
                  <a:tcPr marL="91427" marR="91427" marT="45708" marB="45708">
                    <a:solidFill>
                      <a:srgbClr val="8DEDEB"/>
                    </a:solidFill>
                  </a:tcPr>
                </a:tc>
              </a:tr>
              <a:tr h="68453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Przetwórstwo przemysłowe </a:t>
                      </a:r>
                      <a:r>
                        <a:rPr kumimoji="0" lang="pl-PL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(głównie projekty </a:t>
                      </a:r>
                      <a:r>
                        <a:rPr kumimoji="0" lang="pl-P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własne RPO </a:t>
                      </a:r>
                      <a:endParaRPr kumimoji="0" lang="pl-PL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i </a:t>
                      </a:r>
                      <a:r>
                        <a:rPr kumimoji="0" lang="pl-P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PT RPO)</a:t>
                      </a:r>
                    </a:p>
                  </a:txBody>
                  <a:tcPr marL="91427" marR="91427" marT="45708" marB="45708">
                    <a:solidFill>
                      <a:srgbClr val="8DED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41 091 856</a:t>
                      </a:r>
                    </a:p>
                  </a:txBody>
                  <a:tcPr marL="91427" marR="91427" marT="45708" marB="45708">
                    <a:solidFill>
                      <a:srgbClr val="8DEDEB"/>
                    </a:solidFill>
                  </a:tcPr>
                </a:tc>
              </a:tr>
              <a:tr h="44110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Turystyka i Kultura Fizyczna</a:t>
                      </a:r>
                      <a:endParaRPr kumimoji="0" lang="pl-PL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1427" marR="91427" marT="45708" marB="45708">
                    <a:solidFill>
                      <a:srgbClr val="8DED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40 188 963</a:t>
                      </a:r>
                      <a:endParaRPr kumimoji="0" lang="pl-PL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1427" marR="91427" marT="45708" marB="45708">
                    <a:solidFill>
                      <a:srgbClr val="8DEDEB"/>
                    </a:solidFill>
                  </a:tcPr>
                </a:tc>
              </a:tr>
              <a:tr h="44110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Rolnictwo </a:t>
                      </a:r>
                      <a:r>
                        <a:rPr kumimoji="0" lang="pl-P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i łowiectwo</a:t>
                      </a:r>
                    </a:p>
                  </a:txBody>
                  <a:tcPr marL="91427" marR="91427" marT="45708" marB="45708">
                    <a:solidFill>
                      <a:srgbClr val="8DED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39 861 338</a:t>
                      </a:r>
                    </a:p>
                  </a:txBody>
                  <a:tcPr marL="91427" marR="91427" marT="45708" marB="45708">
                    <a:solidFill>
                      <a:srgbClr val="8DEDEB"/>
                    </a:solidFill>
                  </a:tcPr>
                </a:tc>
              </a:tr>
              <a:tr h="44110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Pozostałe wydatki </a:t>
                      </a:r>
                    </a:p>
                  </a:txBody>
                  <a:tcPr marL="91427" marR="91427" marT="45708" marB="45708">
                    <a:solidFill>
                      <a:srgbClr val="8DED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116 515 205</a:t>
                      </a:r>
                      <a:endParaRPr kumimoji="0" lang="pl-PL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1427" marR="91427" marT="45708" marB="45708">
                    <a:solidFill>
                      <a:srgbClr val="8DEDEB"/>
                    </a:solidFill>
                  </a:tcPr>
                </a:tc>
              </a:tr>
              <a:tr h="48521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+mn-ea"/>
                          <a:cs typeface="+mn-cs"/>
                        </a:rPr>
                        <a:t>             </a:t>
                      </a:r>
                      <a:r>
                        <a:rPr kumimoji="0" lang="pl-PL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+mn-ea"/>
                          <a:cs typeface="+mn-cs"/>
                        </a:rPr>
                        <a:t> </a:t>
                      </a:r>
                      <a:r>
                        <a:rPr kumimoji="0" lang="pl-PL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+mn-ea"/>
                          <a:cs typeface="+mn-cs"/>
                        </a:rPr>
                        <a:t>                   Razem</a:t>
                      </a:r>
                      <a:endParaRPr kumimoji="0" lang="pl-PL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highlight>
                          <a:srgbClr val="FF0000"/>
                        </a:highlight>
                        <a:uLnTx/>
                        <a:uFillTx/>
                        <a:latin typeface="Tahoma" pitchFamily="34" charset="0"/>
                        <a:ea typeface="+mn-ea"/>
                        <a:cs typeface="+mn-cs"/>
                      </a:endParaRPr>
                    </a:p>
                  </a:txBody>
                  <a:tcPr marL="91427" marR="91427" marT="45708" marB="45708">
                    <a:solidFill>
                      <a:srgbClr val="8DED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 CE"/>
                          <a:ea typeface="+mn-ea"/>
                          <a:cs typeface="+mn-cs"/>
                        </a:rPr>
                        <a:t>1 861 070 642</a:t>
                      </a:r>
                      <a:endParaRPr kumimoji="0" lang="pl-PL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 CE"/>
                        <a:ea typeface="+mn-ea"/>
                        <a:cs typeface="+mn-cs"/>
                      </a:endParaRPr>
                    </a:p>
                  </a:txBody>
                  <a:tcPr marL="91427" marR="91427" marT="45708" marB="45708">
                    <a:solidFill>
                      <a:srgbClr val="8DEDEB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880635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 defTabSz="461518">
              <a:spcBef>
                <a:spcPts val="100"/>
              </a:spcBef>
              <a:defRPr sz="3792"/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pl-PL" sz="3790" b="1" dirty="0">
                <a:solidFill>
                  <a:schemeClr val="tx1"/>
                </a:solidFill>
              </a:rPr>
              <a:t>Struktura wydatków budżetu Województwa </a:t>
            </a:r>
            <a:br>
              <a:rPr lang="pl-PL" sz="3790" b="1" dirty="0">
                <a:solidFill>
                  <a:schemeClr val="tx1"/>
                </a:solidFill>
              </a:rPr>
            </a:br>
            <a:r>
              <a:rPr lang="pl-PL" sz="3790" b="1" dirty="0">
                <a:solidFill>
                  <a:schemeClr val="tx1"/>
                </a:solidFill>
              </a:rPr>
              <a:t>w </a:t>
            </a:r>
            <a:r>
              <a:rPr lang="pl-PL" sz="3790" b="1" dirty="0" smtClean="0">
                <a:solidFill>
                  <a:schemeClr val="tx1"/>
                </a:solidFill>
              </a:rPr>
              <a:t>2019 </a:t>
            </a:r>
            <a:r>
              <a:rPr lang="pl-PL" sz="3790" b="1" dirty="0">
                <a:solidFill>
                  <a:schemeClr val="tx1"/>
                </a:solidFill>
              </a:rPr>
              <a:t>roku</a:t>
            </a:r>
            <a:endParaRPr sz="3790" b="1" dirty="0">
              <a:solidFill>
                <a:schemeClr val="tx1"/>
              </a:solidFill>
            </a:endParaRPr>
          </a:p>
        </p:txBody>
      </p:sp>
      <p:graphicFrame>
        <p:nvGraphicFramePr>
          <p:cNvPr id="8" name="Wykres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9915936"/>
              </p:ext>
            </p:extLst>
          </p:nvPr>
        </p:nvGraphicFramePr>
        <p:xfrm>
          <a:off x="508000" y="1876425"/>
          <a:ext cx="11201399" cy="7524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085751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461518">
              <a:spcBef>
                <a:spcPts val="100"/>
              </a:spcBef>
              <a:defRPr sz="3792"/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pl-PL" sz="4200" b="1" dirty="0">
                <a:solidFill>
                  <a:schemeClr val="tx1"/>
                </a:solidFill>
              </a:rPr>
              <a:t>Udział wydatków inwestycyjnych </a:t>
            </a:r>
            <a:br>
              <a:rPr lang="pl-PL" sz="4200" b="1" dirty="0">
                <a:solidFill>
                  <a:schemeClr val="tx1"/>
                </a:solidFill>
              </a:rPr>
            </a:br>
            <a:r>
              <a:rPr lang="pl-PL" sz="4200" b="1" dirty="0">
                <a:solidFill>
                  <a:schemeClr val="tx1"/>
                </a:solidFill>
              </a:rPr>
              <a:t>w ogóle wydatków w latach </a:t>
            </a:r>
            <a:r>
              <a:rPr lang="pl-PL" sz="4200" b="1" dirty="0" smtClean="0">
                <a:solidFill>
                  <a:schemeClr val="tx1"/>
                </a:solidFill>
              </a:rPr>
              <a:t>2012-2019</a:t>
            </a:r>
            <a:r>
              <a:rPr lang="pl-PL" sz="3790" b="1" dirty="0">
                <a:solidFill>
                  <a:schemeClr val="tx1"/>
                </a:solidFill>
              </a:rPr>
              <a:t/>
            </a:r>
            <a:br>
              <a:rPr lang="pl-PL" sz="3790" b="1" dirty="0">
                <a:solidFill>
                  <a:schemeClr val="tx1"/>
                </a:solidFill>
              </a:rPr>
            </a:br>
            <a:r>
              <a:rPr lang="pl-PL" sz="3600" b="1" dirty="0">
                <a:solidFill>
                  <a:schemeClr val="tx1"/>
                </a:solidFill>
              </a:rPr>
              <a:t>(plan na 01.01)</a:t>
            </a:r>
            <a:endParaRPr sz="3600" b="1" dirty="0">
              <a:solidFill>
                <a:schemeClr val="tx1"/>
              </a:solidFill>
            </a:endParaRPr>
          </a:p>
        </p:txBody>
      </p:sp>
      <p:graphicFrame>
        <p:nvGraphicFramePr>
          <p:cNvPr id="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0485627"/>
              </p:ext>
            </p:extLst>
          </p:nvPr>
        </p:nvGraphicFramePr>
        <p:xfrm>
          <a:off x="1092200" y="2339975"/>
          <a:ext cx="10618788" cy="6615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85" name="Arkusz" r:id="rId4" imgW="4114992" imgH="2962119" progId="Excel.Sheet.8">
                  <p:embed/>
                </p:oleObj>
              </mc:Choice>
              <mc:Fallback>
                <p:oleObj name="Arkusz" r:id="rId4" imgW="4114992" imgH="2962119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2200" y="2339975"/>
                        <a:ext cx="10618788" cy="6615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690380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461518">
              <a:spcBef>
                <a:spcPts val="100"/>
              </a:spcBef>
              <a:defRPr sz="3792"/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pl-PL" sz="4200" b="1" dirty="0">
                <a:solidFill>
                  <a:schemeClr val="tx1"/>
                </a:solidFill>
              </a:rPr>
              <a:t>Wydatki inwestycyjne z uwzględnieniem środków zagranicznych w latach </a:t>
            </a:r>
            <a:r>
              <a:rPr lang="pl-PL" sz="4200" b="1" dirty="0" smtClean="0">
                <a:solidFill>
                  <a:schemeClr val="tx1"/>
                </a:solidFill>
              </a:rPr>
              <a:t>2012-2019</a:t>
            </a:r>
            <a:r>
              <a:rPr lang="pl-PL" sz="4200" b="1" dirty="0">
                <a:solidFill>
                  <a:schemeClr val="tx1"/>
                </a:solidFill>
              </a:rPr>
              <a:t/>
            </a:r>
            <a:br>
              <a:rPr lang="pl-PL" sz="4200" b="1" dirty="0">
                <a:solidFill>
                  <a:schemeClr val="tx1"/>
                </a:solidFill>
              </a:rPr>
            </a:br>
            <a:r>
              <a:rPr lang="pl-PL" sz="3600" b="1" dirty="0">
                <a:solidFill>
                  <a:schemeClr val="tx1"/>
                </a:solidFill>
              </a:rPr>
              <a:t>(plan na 01.01)</a:t>
            </a:r>
            <a:endParaRPr sz="2700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4174096"/>
              </p:ext>
            </p:extLst>
          </p:nvPr>
        </p:nvGraphicFramePr>
        <p:xfrm>
          <a:off x="274638" y="2384425"/>
          <a:ext cx="11658600" cy="6378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10" name="Arkusz" r:id="rId4" imgW="2743200" imgH="1666709" progId="Excel.Sheet.8">
                  <p:embed/>
                </p:oleObj>
              </mc:Choice>
              <mc:Fallback>
                <p:oleObj name="Arkusz" r:id="rId4" imgW="2743200" imgH="1666709" progId="Excel.Sheet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638" y="2384425"/>
                        <a:ext cx="11658600" cy="6378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2224297" y="4667693"/>
            <a:ext cx="89528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l-PL" sz="1800" b="1" dirty="0" smtClean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cs typeface="+mn-cs"/>
              </a:rPr>
              <a:t>675</a:t>
            </a:r>
            <a:endParaRPr lang="pl-PL" sz="1600" b="1" dirty="0" smtClean="0">
              <a:solidFill>
                <a:schemeClr val="accent6">
                  <a:lumMod val="50000"/>
                </a:schemeClr>
              </a:solidFill>
              <a:latin typeface="Tahoma" pitchFamily="34" charset="0"/>
              <a:cs typeface="+mn-cs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0527284" y="3967456"/>
            <a:ext cx="98272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l-PL" sz="2000" b="1" dirty="0" smtClean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cs typeface="+mn-cs"/>
              </a:rPr>
              <a:t>825,8</a:t>
            </a:r>
            <a:endParaRPr lang="pl-PL" sz="1600" b="1" dirty="0" smtClean="0">
              <a:solidFill>
                <a:schemeClr val="accent6">
                  <a:lumMod val="50000"/>
                </a:schemeClr>
              </a:solidFill>
              <a:latin typeface="Tahoma" pitchFamily="34" charset="0"/>
              <a:cs typeface="+mn-cs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9476960" y="4005717"/>
            <a:ext cx="6270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l-PL" sz="1800" b="1" dirty="0" smtClean="0">
                <a:solidFill>
                  <a:schemeClr val="accent6">
                    <a:lumMod val="50000"/>
                  </a:schemeClr>
                </a:solidFill>
                <a:latin typeface="Tahoma" pitchFamily="34" charset="0"/>
              </a:rPr>
              <a:t>829</a:t>
            </a:r>
            <a:endParaRPr lang="pl-PL" sz="1800" b="1" dirty="0">
              <a:solidFill>
                <a:schemeClr val="accent6">
                  <a:lumMod val="50000"/>
                </a:schemeClr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260686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ln>
            <a:solidFill>
              <a:srgbClr val="414141">
                <a:lumMod val="25000"/>
                <a:lumOff val="75000"/>
                <a:alpha val="53000"/>
              </a:srgbClr>
            </a:solidFill>
          </a:ln>
        </p:spPr>
        <p:txBody>
          <a:bodyPr>
            <a:normAutofit fontScale="90000"/>
          </a:bodyPr>
          <a:lstStyle/>
          <a:p>
            <a:r>
              <a:rPr lang="pl-PL" b="1" dirty="0" smtClean="0">
                <a:solidFill>
                  <a:schemeClr val="tx1"/>
                </a:solidFill>
              </a:rPr>
              <a:t>Deficyt/Nadwyżka w </a:t>
            </a:r>
            <a:r>
              <a:rPr lang="pl-PL" b="1" dirty="0">
                <a:solidFill>
                  <a:schemeClr val="tx1"/>
                </a:solidFill>
              </a:rPr>
              <a:t>budżecie </a:t>
            </a:r>
            <a:br>
              <a:rPr lang="pl-PL" b="1" dirty="0">
                <a:solidFill>
                  <a:schemeClr val="tx1"/>
                </a:solidFill>
              </a:rPr>
            </a:br>
            <a:r>
              <a:rPr lang="pl-PL" b="1" dirty="0">
                <a:solidFill>
                  <a:schemeClr val="tx1"/>
                </a:solidFill>
              </a:rPr>
              <a:t>Województwa Małopolskiego </a:t>
            </a:r>
            <a:r>
              <a:rPr lang="pl-PL" b="1" dirty="0" smtClean="0">
                <a:solidFill>
                  <a:schemeClr val="tx1"/>
                </a:solidFill>
              </a:rPr>
              <a:t>2013-2020  </a:t>
            </a:r>
            <a:r>
              <a:rPr lang="pl-PL" sz="4400" b="1" dirty="0">
                <a:solidFill>
                  <a:schemeClr val="tx1"/>
                </a:solidFill>
              </a:rPr>
              <a:t/>
            </a:r>
            <a:br>
              <a:rPr lang="pl-PL" sz="4400" b="1" dirty="0">
                <a:solidFill>
                  <a:schemeClr val="tx1"/>
                </a:solidFill>
              </a:rPr>
            </a:br>
            <a:r>
              <a:rPr lang="pl-PL" sz="3300" b="1" dirty="0">
                <a:solidFill>
                  <a:schemeClr val="tx1"/>
                </a:solidFill>
              </a:rPr>
              <a:t>(plan na </a:t>
            </a:r>
            <a:r>
              <a:rPr lang="pl-PL" sz="3300" b="1" dirty="0" smtClean="0">
                <a:solidFill>
                  <a:schemeClr val="tx1"/>
                </a:solidFill>
              </a:rPr>
              <a:t>01.01)</a:t>
            </a:r>
            <a:br>
              <a:rPr lang="pl-PL" sz="3300" b="1" dirty="0" smtClean="0">
                <a:solidFill>
                  <a:schemeClr val="tx1"/>
                </a:solidFill>
              </a:rPr>
            </a:br>
            <a:r>
              <a:rPr lang="pl-PL" sz="2700" b="1" dirty="0" smtClean="0">
                <a:solidFill>
                  <a:schemeClr val="tx1"/>
                </a:solidFill>
              </a:rPr>
              <a:t>(</a:t>
            </a:r>
            <a:r>
              <a:rPr lang="pl-PL" sz="2700" b="1" dirty="0">
                <a:solidFill>
                  <a:schemeClr val="tx1"/>
                </a:solidFill>
              </a:rPr>
              <a:t>w zł)</a:t>
            </a:r>
            <a:endParaRPr lang="pl-PL" sz="2700" dirty="0"/>
          </a:p>
        </p:txBody>
      </p:sp>
      <p:graphicFrame>
        <p:nvGraphicFramePr>
          <p:cNvPr id="5" name="Wykres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2244538"/>
              </p:ext>
            </p:extLst>
          </p:nvPr>
        </p:nvGraphicFramePr>
        <p:xfrm>
          <a:off x="-509286" y="2675347"/>
          <a:ext cx="12584054" cy="59866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3853108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/>
          </p:cNvSpPr>
          <p:nvPr>
            <p:ph type="title"/>
          </p:nvPr>
        </p:nvSpPr>
        <p:spPr>
          <a:xfrm>
            <a:off x="508000" y="425450"/>
            <a:ext cx="11988800" cy="1219200"/>
          </a:xfrm>
        </p:spPr>
        <p:txBody>
          <a:bodyPr>
            <a:normAutofit/>
          </a:bodyPr>
          <a:lstStyle>
            <a:lvl1pPr defTabSz="461518">
              <a:spcBef>
                <a:spcPts val="100"/>
              </a:spcBef>
              <a:defRPr sz="3792"/>
            </a:lvl1pPr>
          </a:lstStyle>
          <a:p>
            <a:pPr algn="ctr">
              <a:defRPr sz="1800" b="0">
                <a:solidFill>
                  <a:srgbClr val="000000"/>
                </a:solidFill>
              </a:defRPr>
            </a:pPr>
            <a:r>
              <a:rPr lang="pl-PL" sz="3790" b="1" dirty="0">
                <a:solidFill>
                  <a:schemeClr val="tx1"/>
                </a:solidFill>
              </a:rPr>
              <a:t>Kredyty i obligacje w latach </a:t>
            </a:r>
            <a:r>
              <a:rPr lang="pl-PL" sz="3790" b="1" dirty="0" smtClean="0">
                <a:solidFill>
                  <a:schemeClr val="tx1"/>
                </a:solidFill>
              </a:rPr>
              <a:t>2018-2019</a:t>
            </a:r>
            <a:endParaRPr sz="3790" b="1" dirty="0">
              <a:solidFill>
                <a:schemeClr val="tx1"/>
              </a:solidFill>
            </a:endParaRPr>
          </a:p>
        </p:txBody>
      </p:sp>
      <p:grpSp>
        <p:nvGrpSpPr>
          <p:cNvPr id="32772" name="Group 6"/>
          <p:cNvGrpSpPr>
            <a:grpSpLocks/>
          </p:cNvGrpSpPr>
          <p:nvPr/>
        </p:nvGrpSpPr>
        <p:grpSpPr bwMode="auto">
          <a:xfrm>
            <a:off x="2836668" y="1644084"/>
            <a:ext cx="6969750" cy="6526836"/>
            <a:chOff x="655" y="13"/>
            <a:chExt cx="4986" cy="2952"/>
          </a:xfrm>
        </p:grpSpPr>
        <p:graphicFrame>
          <p:nvGraphicFramePr>
            <p:cNvPr id="32773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98797840"/>
                </p:ext>
              </p:extLst>
            </p:nvPr>
          </p:nvGraphicFramePr>
          <p:xfrm>
            <a:off x="655" y="13"/>
            <a:ext cx="4688" cy="29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810" name="Arkusz" r:id="rId4" imgW="4572000" imgH="3914795" progId="Excel.Sheet.8">
                    <p:embed/>
                  </p:oleObj>
                </mc:Choice>
                <mc:Fallback>
                  <p:oleObj name="Arkusz" r:id="rId4" imgW="4572000" imgH="3914795" progId="Excel.Sheet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5" y="13"/>
                          <a:ext cx="4688" cy="295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2774" name="Text Box 8"/>
            <p:cNvSpPr txBox="1">
              <a:spLocks noChangeArrowheads="1"/>
            </p:cNvSpPr>
            <p:nvPr/>
          </p:nvSpPr>
          <p:spPr bwMode="auto">
            <a:xfrm>
              <a:off x="4614" y="1861"/>
              <a:ext cx="493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rgbClr val="414141"/>
                  </a:solidFill>
                  <a:latin typeface="Palatino"/>
                  <a:ea typeface="Palatino"/>
                  <a:cs typeface="Palatino"/>
                  <a:sym typeface="Palatino"/>
                </a:defRPr>
              </a:lvl1pPr>
              <a:lvl2pPr marL="742950" indent="-285750">
                <a:defRPr sz="2400">
                  <a:solidFill>
                    <a:srgbClr val="414141"/>
                  </a:solidFill>
                  <a:latin typeface="Palatino"/>
                  <a:ea typeface="Palatino"/>
                  <a:cs typeface="Palatino"/>
                  <a:sym typeface="Palatino"/>
                </a:defRPr>
              </a:lvl2pPr>
              <a:lvl3pPr marL="1143000" indent="-228600">
                <a:defRPr sz="2400">
                  <a:solidFill>
                    <a:srgbClr val="414141"/>
                  </a:solidFill>
                  <a:latin typeface="Palatino"/>
                  <a:ea typeface="Palatino"/>
                  <a:cs typeface="Palatino"/>
                  <a:sym typeface="Palatino"/>
                </a:defRPr>
              </a:lvl3pPr>
              <a:lvl4pPr marL="1600200" indent="-228600">
                <a:defRPr sz="2400">
                  <a:solidFill>
                    <a:srgbClr val="414141"/>
                  </a:solidFill>
                  <a:latin typeface="Palatino"/>
                  <a:ea typeface="Palatino"/>
                  <a:cs typeface="Palatino"/>
                  <a:sym typeface="Palatino"/>
                </a:defRPr>
              </a:lvl4pPr>
              <a:lvl5pPr marL="2057400" indent="-228600">
                <a:defRPr sz="2400">
                  <a:solidFill>
                    <a:srgbClr val="414141"/>
                  </a:solidFill>
                  <a:latin typeface="Palatino"/>
                  <a:ea typeface="Palatino"/>
                  <a:cs typeface="Palatino"/>
                  <a:sym typeface="Palatino"/>
                </a:defRPr>
              </a:lvl5pPr>
              <a:lvl6pPr marL="2514600" indent="-228600" defTabSz="584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414141"/>
                  </a:solidFill>
                  <a:latin typeface="Palatino"/>
                  <a:ea typeface="Palatino"/>
                  <a:cs typeface="Palatino"/>
                  <a:sym typeface="Palatino"/>
                </a:defRPr>
              </a:lvl6pPr>
              <a:lvl7pPr marL="2971800" indent="-228600" defTabSz="584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414141"/>
                  </a:solidFill>
                  <a:latin typeface="Palatino"/>
                  <a:ea typeface="Palatino"/>
                  <a:cs typeface="Palatino"/>
                  <a:sym typeface="Palatino"/>
                </a:defRPr>
              </a:lvl7pPr>
              <a:lvl8pPr marL="3429000" indent="-228600" defTabSz="584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414141"/>
                  </a:solidFill>
                  <a:latin typeface="Palatino"/>
                  <a:ea typeface="Palatino"/>
                  <a:cs typeface="Palatino"/>
                  <a:sym typeface="Palatino"/>
                </a:defRPr>
              </a:lvl8pPr>
              <a:lvl9pPr marL="3886200" indent="-228600" defTabSz="584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414141"/>
                  </a:solidFill>
                  <a:latin typeface="Palatino"/>
                  <a:ea typeface="Palatino"/>
                  <a:cs typeface="Palatino"/>
                  <a:sym typeface="Palatino"/>
                </a:defRPr>
              </a:lvl9pPr>
            </a:lstStyle>
            <a:p>
              <a:pPr>
                <a:spcBef>
                  <a:spcPct val="50000"/>
                </a:spcBef>
              </a:pPr>
              <a:endParaRPr lang="pl-PL" altLang="pl-PL" sz="1300" b="1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775" name="Text Box 9"/>
            <p:cNvSpPr txBox="1">
              <a:spLocks noChangeArrowheads="1"/>
            </p:cNvSpPr>
            <p:nvPr/>
          </p:nvSpPr>
          <p:spPr bwMode="auto">
            <a:xfrm>
              <a:off x="5147" y="934"/>
              <a:ext cx="494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rgbClr val="414141"/>
                  </a:solidFill>
                  <a:latin typeface="Palatino"/>
                  <a:ea typeface="Palatino"/>
                  <a:cs typeface="Palatino"/>
                  <a:sym typeface="Palatino"/>
                </a:defRPr>
              </a:lvl1pPr>
              <a:lvl2pPr marL="742950" indent="-285750">
                <a:defRPr sz="2400">
                  <a:solidFill>
                    <a:srgbClr val="414141"/>
                  </a:solidFill>
                  <a:latin typeface="Palatino"/>
                  <a:ea typeface="Palatino"/>
                  <a:cs typeface="Palatino"/>
                  <a:sym typeface="Palatino"/>
                </a:defRPr>
              </a:lvl2pPr>
              <a:lvl3pPr marL="1143000" indent="-228600">
                <a:defRPr sz="2400">
                  <a:solidFill>
                    <a:srgbClr val="414141"/>
                  </a:solidFill>
                  <a:latin typeface="Palatino"/>
                  <a:ea typeface="Palatino"/>
                  <a:cs typeface="Palatino"/>
                  <a:sym typeface="Palatino"/>
                </a:defRPr>
              </a:lvl3pPr>
              <a:lvl4pPr marL="1600200" indent="-228600">
                <a:defRPr sz="2400">
                  <a:solidFill>
                    <a:srgbClr val="414141"/>
                  </a:solidFill>
                  <a:latin typeface="Palatino"/>
                  <a:ea typeface="Palatino"/>
                  <a:cs typeface="Palatino"/>
                  <a:sym typeface="Palatino"/>
                </a:defRPr>
              </a:lvl4pPr>
              <a:lvl5pPr marL="2057400" indent="-228600">
                <a:defRPr sz="2400">
                  <a:solidFill>
                    <a:srgbClr val="414141"/>
                  </a:solidFill>
                  <a:latin typeface="Palatino"/>
                  <a:ea typeface="Palatino"/>
                  <a:cs typeface="Palatino"/>
                  <a:sym typeface="Palatino"/>
                </a:defRPr>
              </a:lvl5pPr>
              <a:lvl6pPr marL="2514600" indent="-228600" defTabSz="584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414141"/>
                  </a:solidFill>
                  <a:latin typeface="Palatino"/>
                  <a:ea typeface="Palatino"/>
                  <a:cs typeface="Palatino"/>
                  <a:sym typeface="Palatino"/>
                </a:defRPr>
              </a:lvl6pPr>
              <a:lvl7pPr marL="2971800" indent="-228600" defTabSz="584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414141"/>
                  </a:solidFill>
                  <a:latin typeface="Palatino"/>
                  <a:ea typeface="Palatino"/>
                  <a:cs typeface="Palatino"/>
                  <a:sym typeface="Palatino"/>
                </a:defRPr>
              </a:lvl7pPr>
              <a:lvl8pPr marL="3429000" indent="-228600" defTabSz="584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414141"/>
                  </a:solidFill>
                  <a:latin typeface="Palatino"/>
                  <a:ea typeface="Palatino"/>
                  <a:cs typeface="Palatino"/>
                  <a:sym typeface="Palatino"/>
                </a:defRPr>
              </a:lvl8pPr>
              <a:lvl9pPr marL="3886200" indent="-228600" defTabSz="584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414141"/>
                  </a:solidFill>
                  <a:latin typeface="Palatino"/>
                  <a:ea typeface="Palatino"/>
                  <a:cs typeface="Palatino"/>
                  <a:sym typeface="Palatino"/>
                </a:defRPr>
              </a:lvl9pPr>
            </a:lstStyle>
            <a:p>
              <a:pPr>
                <a:spcBef>
                  <a:spcPct val="50000"/>
                </a:spcBef>
              </a:pPr>
              <a:endParaRPr lang="pl-PL" altLang="pl-PL" sz="1300" b="1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8568189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/>
          </p:cNvSpPr>
          <p:nvPr>
            <p:ph type="title"/>
          </p:nvPr>
        </p:nvSpPr>
        <p:spPr>
          <a:xfrm>
            <a:off x="508000" y="379413"/>
            <a:ext cx="11988800" cy="571500"/>
          </a:xfrm>
        </p:spPr>
        <p:txBody>
          <a:bodyPr>
            <a:normAutofit/>
          </a:bodyPr>
          <a:lstStyle>
            <a:lvl1pPr defTabSz="461518">
              <a:spcBef>
                <a:spcPts val="100"/>
              </a:spcBef>
              <a:defRPr sz="3792"/>
            </a:lvl1pPr>
          </a:lstStyle>
          <a:p>
            <a:pPr algn="ctr">
              <a:defRPr sz="1800" b="0">
                <a:solidFill>
                  <a:srgbClr val="000000"/>
                </a:solidFill>
              </a:defRPr>
            </a:pPr>
            <a:r>
              <a:rPr lang="pl-PL" sz="3790" b="1" dirty="0">
                <a:solidFill>
                  <a:schemeClr val="tx1"/>
                </a:solidFill>
              </a:rPr>
              <a:t>Rating Województwa</a:t>
            </a:r>
            <a:endParaRPr sz="3790" b="1" dirty="0">
              <a:solidFill>
                <a:schemeClr val="tx1"/>
              </a:solidFill>
            </a:endParaRPr>
          </a:p>
        </p:txBody>
      </p:sp>
      <p:graphicFrame>
        <p:nvGraphicFramePr>
          <p:cNvPr id="13315" name="Obiekt 4"/>
          <p:cNvGraphicFramePr>
            <a:graphicFrameLocks noGrp="1" noChangeAspect="1"/>
          </p:cNvGraphicFramePr>
          <p:nvPr/>
        </p:nvGraphicFramePr>
        <p:xfrm>
          <a:off x="976313" y="952500"/>
          <a:ext cx="10021887" cy="772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14" name="Document" r:id="rId4" imgW="5705134" imgH="5945974" progId="Word.Document.8">
                  <p:embed/>
                </p:oleObj>
              </mc:Choice>
              <mc:Fallback>
                <p:oleObj name="Document" r:id="rId4" imgW="5705134" imgH="5945974" progId="Word.Document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6313" y="952500"/>
                        <a:ext cx="10021887" cy="772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8976414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/>
          </p:cNvSpPr>
          <p:nvPr>
            <p:ph type="title"/>
          </p:nvPr>
        </p:nvSpPr>
        <p:spPr>
          <a:xfrm>
            <a:off x="-201863" y="1197624"/>
            <a:ext cx="11988800" cy="5715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461518">
              <a:spcBef>
                <a:spcPts val="100"/>
              </a:spcBef>
              <a:defRPr sz="3792"/>
            </a:lvl1pPr>
          </a:lstStyle>
          <a:p>
            <a:pPr algn="ctr">
              <a:defRPr sz="1800" b="0">
                <a:solidFill>
                  <a:srgbClr val="000000"/>
                </a:solidFill>
              </a:defRPr>
            </a:pPr>
            <a:r>
              <a:rPr lang="pl-PL" altLang="pl-PL" sz="4000" dirty="0">
                <a:solidFill>
                  <a:schemeClr val="tx1"/>
                </a:solidFill>
              </a:rPr>
              <a:t>Projekt budżetu Województwa Małopolskiego </a:t>
            </a:r>
            <a:r>
              <a:rPr lang="pl-PL" altLang="pl-PL" sz="4000" dirty="0" smtClean="0">
                <a:solidFill>
                  <a:schemeClr val="tx1"/>
                </a:solidFill>
              </a:rPr>
              <a:t>2019</a:t>
            </a:r>
            <a:r>
              <a:rPr lang="pl-PL" altLang="pl-PL" sz="3600" dirty="0">
                <a:solidFill>
                  <a:schemeClr val="tx1"/>
                </a:solidFill>
              </a:rPr>
              <a:t/>
            </a:r>
            <a:br>
              <a:rPr lang="pl-PL" altLang="pl-PL" sz="3600" dirty="0">
                <a:solidFill>
                  <a:schemeClr val="tx1"/>
                </a:solidFill>
              </a:rPr>
            </a:br>
            <a:r>
              <a:rPr lang="pl-PL" altLang="pl-PL" sz="3200" dirty="0">
                <a:solidFill>
                  <a:schemeClr val="tx1"/>
                </a:solidFill>
              </a:rPr>
              <a:t>Kontekst ogólnopolski</a:t>
            </a:r>
            <a:br>
              <a:rPr lang="pl-PL" altLang="pl-PL" sz="3200" dirty="0">
                <a:solidFill>
                  <a:schemeClr val="tx1"/>
                </a:solidFill>
              </a:rPr>
            </a:br>
            <a:r>
              <a:rPr lang="pl-PL" sz="2200" b="1" dirty="0">
                <a:solidFill>
                  <a:schemeClr val="tx1"/>
                </a:solidFill>
              </a:rPr>
              <a:t>Dochody województw zaplanowane w projekcie budżetu na </a:t>
            </a:r>
            <a:r>
              <a:rPr lang="pl-PL" sz="2200" b="1" dirty="0" smtClean="0">
                <a:solidFill>
                  <a:schemeClr val="tx1"/>
                </a:solidFill>
              </a:rPr>
              <a:t>2019 </a:t>
            </a:r>
            <a:r>
              <a:rPr lang="pl-PL" sz="2200" b="1" dirty="0">
                <a:solidFill>
                  <a:schemeClr val="tx1"/>
                </a:solidFill>
              </a:rPr>
              <a:t>r.</a:t>
            </a:r>
            <a:br>
              <a:rPr lang="pl-PL" sz="2200" b="1" dirty="0">
                <a:solidFill>
                  <a:schemeClr val="tx1"/>
                </a:solidFill>
              </a:rPr>
            </a:br>
            <a:endParaRPr sz="2200" b="1" dirty="0">
              <a:solidFill>
                <a:schemeClr val="tx1"/>
              </a:solidFill>
            </a:endParaRPr>
          </a:p>
        </p:txBody>
      </p:sp>
      <p:graphicFrame>
        <p:nvGraphicFramePr>
          <p:cNvPr id="2" name="Wykres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2974307"/>
              </p:ext>
            </p:extLst>
          </p:nvPr>
        </p:nvGraphicFramePr>
        <p:xfrm>
          <a:off x="0" y="1955736"/>
          <a:ext cx="11961845" cy="75708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4057739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/>
          </p:cNvSpPr>
          <p:nvPr>
            <p:ph type="title"/>
          </p:nvPr>
        </p:nvSpPr>
        <p:spPr>
          <a:xfrm>
            <a:off x="-201863" y="1197624"/>
            <a:ext cx="11988800" cy="5715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461518">
              <a:spcBef>
                <a:spcPts val="100"/>
              </a:spcBef>
              <a:defRPr sz="3792"/>
            </a:lvl1pPr>
          </a:lstStyle>
          <a:p>
            <a:pPr algn="ctr">
              <a:defRPr sz="1800" b="0">
                <a:solidFill>
                  <a:srgbClr val="000000"/>
                </a:solidFill>
              </a:defRPr>
            </a:pPr>
            <a:r>
              <a:rPr lang="pl-PL" altLang="pl-PL" sz="4000" dirty="0">
                <a:solidFill>
                  <a:schemeClr val="tx1"/>
                </a:solidFill>
              </a:rPr>
              <a:t>Projekt budżetu Województwa Małopolskiego </a:t>
            </a:r>
            <a:r>
              <a:rPr lang="pl-PL" altLang="pl-PL" sz="4000" dirty="0" smtClean="0">
                <a:solidFill>
                  <a:schemeClr val="tx1"/>
                </a:solidFill>
              </a:rPr>
              <a:t>2019</a:t>
            </a:r>
            <a:r>
              <a:rPr lang="pl-PL" altLang="pl-PL" sz="3600" dirty="0">
                <a:solidFill>
                  <a:schemeClr val="tx1"/>
                </a:solidFill>
              </a:rPr>
              <a:t/>
            </a:r>
            <a:br>
              <a:rPr lang="pl-PL" altLang="pl-PL" sz="3600" dirty="0">
                <a:solidFill>
                  <a:schemeClr val="tx1"/>
                </a:solidFill>
              </a:rPr>
            </a:br>
            <a:r>
              <a:rPr lang="pl-PL" altLang="pl-PL" sz="3200" dirty="0">
                <a:solidFill>
                  <a:schemeClr val="tx1"/>
                </a:solidFill>
              </a:rPr>
              <a:t>Kontekst ogólnopolski</a:t>
            </a:r>
            <a:br>
              <a:rPr lang="pl-PL" altLang="pl-PL" sz="3200" dirty="0">
                <a:solidFill>
                  <a:schemeClr val="tx1"/>
                </a:solidFill>
              </a:rPr>
            </a:br>
            <a:r>
              <a:rPr lang="pl-PL" altLang="pl-PL" sz="2200" b="1" dirty="0" smtClean="0">
                <a:solidFill>
                  <a:schemeClr val="tx1"/>
                </a:solidFill>
              </a:rPr>
              <a:t>Wydatki</a:t>
            </a:r>
            <a:r>
              <a:rPr lang="pl-PL" sz="2200" b="1" dirty="0" smtClean="0">
                <a:solidFill>
                  <a:schemeClr val="tx1"/>
                </a:solidFill>
              </a:rPr>
              <a:t> </a:t>
            </a:r>
            <a:r>
              <a:rPr lang="pl-PL" sz="2200" b="1" dirty="0">
                <a:solidFill>
                  <a:schemeClr val="tx1"/>
                </a:solidFill>
              </a:rPr>
              <a:t>województw zaplanowane w projekcie budżetu na </a:t>
            </a:r>
            <a:r>
              <a:rPr lang="pl-PL" sz="2200" b="1" dirty="0" smtClean="0">
                <a:solidFill>
                  <a:schemeClr val="tx1"/>
                </a:solidFill>
              </a:rPr>
              <a:t>2019 </a:t>
            </a:r>
            <a:r>
              <a:rPr lang="pl-PL" sz="2200" b="1" dirty="0">
                <a:solidFill>
                  <a:schemeClr val="tx1"/>
                </a:solidFill>
              </a:rPr>
              <a:t>r.</a:t>
            </a:r>
            <a:br>
              <a:rPr lang="pl-PL" sz="2200" b="1" dirty="0">
                <a:solidFill>
                  <a:schemeClr val="tx1"/>
                </a:solidFill>
              </a:rPr>
            </a:br>
            <a:endParaRPr sz="2200" b="1" dirty="0">
              <a:solidFill>
                <a:schemeClr val="tx1"/>
              </a:solidFill>
            </a:endParaRPr>
          </a:p>
        </p:txBody>
      </p:sp>
      <p:graphicFrame>
        <p:nvGraphicFramePr>
          <p:cNvPr id="2" name="Wykres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4680235"/>
              </p:ext>
            </p:extLst>
          </p:nvPr>
        </p:nvGraphicFramePr>
        <p:xfrm>
          <a:off x="410547" y="2128838"/>
          <a:ext cx="11551298" cy="65859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3157523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spcBef>
                <a:spcPct val="0"/>
              </a:spcBef>
            </a:pPr>
            <a:r>
              <a:rPr lang="pl-PL" altLang="pl-PL" sz="3200" b="1" dirty="0">
                <a:solidFill>
                  <a:schemeClr val="tx1"/>
                </a:solidFill>
                <a:cs typeface="Tahoma" panose="020B0604030504040204" pitchFamily="34" charset="0"/>
              </a:rPr>
              <a:t>Autopoprawka nr 1</a:t>
            </a:r>
            <a:br>
              <a:rPr lang="pl-PL" altLang="pl-PL" sz="3200" b="1" dirty="0">
                <a:solidFill>
                  <a:schemeClr val="tx1"/>
                </a:solidFill>
                <a:cs typeface="Tahoma" panose="020B0604030504040204" pitchFamily="34" charset="0"/>
              </a:rPr>
            </a:br>
            <a:r>
              <a:rPr lang="pl-PL" altLang="pl-PL" sz="3200" b="1" dirty="0">
                <a:solidFill>
                  <a:schemeClr val="tx1"/>
                </a:solidFill>
                <a:cs typeface="Tahoma" panose="020B0604030504040204" pitchFamily="34" charset="0"/>
              </a:rPr>
              <a:t>zmiany związane z przeniesieniem </a:t>
            </a:r>
            <a:r>
              <a:rPr lang="pl-PL" altLang="pl-PL" sz="3200" b="1" dirty="0" smtClean="0">
                <a:solidFill>
                  <a:schemeClr val="tx1"/>
                </a:solidFill>
                <a:cs typeface="Tahoma" panose="020B0604030504040204" pitchFamily="34" charset="0"/>
              </a:rPr>
              <a:t>wydatków </a:t>
            </a:r>
            <a:r>
              <a:rPr lang="pl-PL" altLang="pl-PL" sz="3200" b="1" dirty="0">
                <a:solidFill>
                  <a:schemeClr val="tx1"/>
                </a:solidFill>
                <a:cs typeface="Tahoma" panose="020B0604030504040204" pitchFamily="34" charset="0"/>
              </a:rPr>
              <a:t>z </a:t>
            </a:r>
            <a:r>
              <a:rPr lang="pl-PL" altLang="pl-PL" sz="3200" b="1" dirty="0" smtClean="0">
                <a:solidFill>
                  <a:schemeClr val="tx1"/>
                </a:solidFill>
                <a:cs typeface="Tahoma" panose="020B0604030504040204" pitchFamily="34" charset="0"/>
              </a:rPr>
              <a:t>2018 </a:t>
            </a:r>
            <a:r>
              <a:rPr lang="pl-PL" altLang="pl-PL" sz="3200" b="1" dirty="0">
                <a:solidFill>
                  <a:schemeClr val="tx1"/>
                </a:solidFill>
                <a:cs typeface="Tahoma" panose="020B0604030504040204" pitchFamily="34" charset="0"/>
              </a:rPr>
              <a:t>r.</a:t>
            </a:r>
            <a:r>
              <a:rPr lang="pl-PL" altLang="pl-PL" sz="3200" b="1" dirty="0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pl-PL" altLang="pl-PL" sz="3200" b="1" dirty="0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pl-PL" altLang="pl-PL" sz="2800" b="1" dirty="0">
                <a:solidFill>
                  <a:srgbClr val="3333FF"/>
                </a:solidFill>
                <a:latin typeface="Tahoma" panose="020B0604030504040204" pitchFamily="34" charset="0"/>
              </a:rPr>
              <a:t>Zwiększenie wydatków budżetu w działach:</a:t>
            </a:r>
            <a:endParaRPr lang="pl-PL" altLang="pl-PL" sz="2800" b="1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6750651"/>
              </p:ext>
            </p:extLst>
          </p:nvPr>
        </p:nvGraphicFramePr>
        <p:xfrm>
          <a:off x="1259457" y="2407813"/>
          <a:ext cx="10334444" cy="3763197"/>
        </p:xfrm>
        <a:graphic>
          <a:graphicData uri="http://schemas.openxmlformats.org/drawingml/2006/table">
            <a:tbl>
              <a:tblPr/>
              <a:tblGrid>
                <a:gridCol w="4314422"/>
                <a:gridCol w="1144374"/>
                <a:gridCol w="4875648"/>
              </a:tblGrid>
              <a:tr h="614167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Roboto Bold"/>
                        </a:rPr>
                        <a:t>Nazwa zadania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Roboto Bold"/>
                        </a:rPr>
                        <a:t>Kwota         </a:t>
                      </a:r>
                      <a:endParaRPr lang="pl-PL" sz="1200" b="1" i="0" u="none" strike="noStrike" dirty="0" smtClean="0">
                        <a:solidFill>
                          <a:schemeClr val="tx1"/>
                        </a:solidFill>
                        <a:effectLst/>
                        <a:latin typeface="Roboto Bold"/>
                      </a:endParaRPr>
                    </a:p>
                    <a:p>
                      <a:pPr algn="ctr" fontAlgn="ctr"/>
                      <a:r>
                        <a:rPr lang="pl-PL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Roboto Bold"/>
                        </a:rPr>
                        <a:t>w </a:t>
                      </a:r>
                      <a:r>
                        <a:rPr lang="pl-PL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Roboto Bold"/>
                        </a:rPr>
                        <a:t>zł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Roboto Bold"/>
                        </a:rPr>
                        <a:t>Uzasadnienie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391780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Roboto Bold"/>
                        </a:rPr>
                        <a:t>Przetwórstwo</a:t>
                      </a:r>
                      <a:r>
                        <a:rPr lang="pl-PL" sz="12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Roboto Bold"/>
                        </a:rPr>
                        <a:t> przemysłowe</a:t>
                      </a:r>
                      <a:r>
                        <a:rPr lang="pl-PL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Roboto Bold"/>
                        </a:rPr>
                        <a:t> </a:t>
                      </a:r>
                      <a:r>
                        <a:rPr lang="pl-PL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Roboto Bold"/>
                        </a:rPr>
                        <a:t>na zadania: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593599"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Roboto Bold"/>
                          <a:ea typeface="+mn-ea"/>
                          <a:cs typeface="Arial" panose="020B0604020202020204" pitchFamily="34" charset="0"/>
                          <a:sym typeface="Palatino"/>
                        </a:rPr>
                        <a:t>SPIN - Małopolskie Centra Transferu Wiedzy - Działanie 1.3 RPO</a:t>
                      </a:r>
                      <a:endParaRPr lang="pl-PL" sz="1100" b="0" i="0" u="none" strike="noStrike" dirty="0">
                        <a:solidFill>
                          <a:schemeClr val="tx1"/>
                        </a:solidFill>
                        <a:effectLst/>
                        <a:latin typeface="Roboto Bold"/>
                        <a:ea typeface="+mn-ea"/>
                        <a:cs typeface="Arial" panose="020B0604020202020204" pitchFamily="34" charset="0"/>
                        <a:sym typeface="Palatino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Roboto Bold"/>
                          <a:cs typeface="Arial" panose="020B0604020202020204" pitchFamily="34" charset="0"/>
                        </a:rPr>
                        <a:t>110 000</a:t>
                      </a:r>
                      <a:endParaRPr lang="pl-PL" sz="1100" b="0" i="0" u="none" strike="noStrike" dirty="0">
                        <a:solidFill>
                          <a:schemeClr val="tx1"/>
                        </a:solidFill>
                        <a:effectLst/>
                        <a:latin typeface="Roboto Bold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dirty="0" smtClean="0">
                          <a:solidFill>
                            <a:schemeClr val="tx1"/>
                          </a:solidFill>
                          <a:effectLst/>
                          <a:latin typeface="Roboto Bold"/>
                          <a:ea typeface="+mn-ea"/>
                          <a:cs typeface="+mn-cs"/>
                          <a:sym typeface="Palatino"/>
                        </a:rPr>
                        <a:t>Na wykonanie bazy naukowców</a:t>
                      </a:r>
                      <a:endParaRPr lang="pl-PL" sz="1100" dirty="0">
                        <a:solidFill>
                          <a:schemeClr val="tx1"/>
                        </a:solidFill>
                        <a:effectLst/>
                        <a:latin typeface="Roboto Bold"/>
                        <a:ea typeface="+mn-ea"/>
                        <a:cs typeface="+mn-cs"/>
                        <a:sym typeface="Palatino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3651"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Roboto Bold"/>
                          <a:cs typeface="Arial" panose="020B0604020202020204" pitchFamily="34" charset="0"/>
                        </a:rPr>
                        <a:t>InnoBridge</a:t>
                      </a:r>
                      <a:r>
                        <a:rPr lang="pl-PL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Roboto Bold"/>
                          <a:cs typeface="Arial" panose="020B0604020202020204" pitchFamily="34" charset="0"/>
                        </a:rPr>
                        <a:t> - INTERREG EUROPE - Europejska Współpraca Terytorialna 2014-2020</a:t>
                      </a:r>
                      <a:endParaRPr lang="pl-PL" sz="1100" b="0" i="0" u="none" strike="noStrike" dirty="0">
                        <a:solidFill>
                          <a:schemeClr val="tx1"/>
                        </a:solidFill>
                        <a:effectLst/>
                        <a:latin typeface="Roboto Bold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Roboto Bold"/>
                          <a:cs typeface="Arial" panose="020B0604020202020204" pitchFamily="34" charset="0"/>
                        </a:rPr>
                        <a:t>9 000</a:t>
                      </a:r>
                      <a:endParaRPr lang="pl-PL" sz="1100" b="0" i="0" u="none" strike="noStrike" dirty="0">
                        <a:solidFill>
                          <a:schemeClr val="tx1"/>
                        </a:solidFill>
                        <a:effectLst/>
                        <a:latin typeface="Roboto Bold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842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dirty="0" smtClean="0">
                          <a:solidFill>
                            <a:schemeClr val="tx1"/>
                          </a:solidFill>
                          <a:effectLst/>
                          <a:latin typeface="Roboto Bold"/>
                          <a:ea typeface="+mn-ea"/>
                          <a:cs typeface="+mn-cs"/>
                          <a:sym typeface="Palatino"/>
                        </a:rPr>
                        <a:t>Na wzmocnienie planowanych na luty 2019 r. warsztatów połączonych z śródokresową konferencją partnerów Projektu </a:t>
                      </a:r>
                      <a:r>
                        <a:rPr lang="pl-PL" sz="1100" dirty="0" err="1" smtClean="0">
                          <a:solidFill>
                            <a:schemeClr val="tx1"/>
                          </a:solidFill>
                          <a:effectLst/>
                          <a:latin typeface="Roboto Bold"/>
                          <a:ea typeface="+mn-ea"/>
                          <a:cs typeface="+mn-cs"/>
                          <a:sym typeface="Palatino"/>
                        </a:rPr>
                        <a:t>InnoBridge</a:t>
                      </a:r>
                      <a:r>
                        <a:rPr lang="pl-PL" sz="1100" dirty="0" smtClean="0">
                          <a:solidFill>
                            <a:schemeClr val="tx1"/>
                          </a:solidFill>
                          <a:effectLst/>
                          <a:latin typeface="Roboto Bold"/>
                          <a:ea typeface="+mn-ea"/>
                          <a:cs typeface="+mn-cs"/>
                          <a:sym typeface="Palatino"/>
                        </a:rPr>
                        <a:t> (z Austrii, Hiszpanii, Włoch, Finlandii, Węgier, Portugalii, Bułgarii - 2 partnerów), w tym koszty refundacji udziału przedstawicieli interesariuszy w w/w konferencji w Finlandii. Celem spotkania w Finlandii będzie finalizacja prac nad Planem Działania dla Małopolski (dokumentu, w którym wskazane zostanie w jaki sposób Małopolska wdroży wybrane przez siebie dobre praktyki dotyczące wspierania innowacyjności w regionie). </a:t>
                      </a:r>
                    </a:p>
                    <a:p>
                      <a:pPr marL="0" marR="0" lvl="0" indent="0" algn="l" defTabSz="5842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100" dirty="0" smtClean="0">
                        <a:solidFill>
                          <a:schemeClr val="tx1"/>
                        </a:solidFill>
                        <a:effectLst/>
                        <a:latin typeface="Roboto Bold"/>
                        <a:ea typeface="+mn-ea"/>
                        <a:cs typeface="+mn-cs"/>
                        <a:sym typeface="Palatino"/>
                      </a:endParaRPr>
                    </a:p>
                    <a:p>
                      <a:pPr marL="0" marR="0" lvl="0" indent="0" algn="l" defTabSz="5842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aseline="0" dirty="0" smtClean="0">
                          <a:solidFill>
                            <a:schemeClr val="tx1"/>
                          </a:solidFill>
                          <a:effectLst/>
                          <a:latin typeface="Roboto Bold"/>
                          <a:ea typeface="+mn-ea"/>
                          <a:cs typeface="+mn-cs"/>
                          <a:sym typeface="Palatino"/>
                        </a:rPr>
                        <a:t>Powyższe zmiany zostały zaakceptowane przez partnera wiodącego Projektu z Austrii. </a:t>
                      </a:r>
                      <a:endParaRPr lang="pl-PL" sz="1100" dirty="0" smtClean="0">
                        <a:solidFill>
                          <a:schemeClr val="tx1"/>
                        </a:solidFill>
                        <a:effectLst/>
                        <a:latin typeface="Roboto Bold"/>
                        <a:ea typeface="+mn-ea"/>
                        <a:cs typeface="+mn-cs"/>
                        <a:sym typeface="Palatino"/>
                      </a:endParaRPr>
                    </a:p>
                    <a:p>
                      <a:pPr algn="l" fontAlgn="ctr"/>
                      <a:endParaRPr lang="pl-PL" sz="1100" b="0" i="0" u="none" strike="noStrike" dirty="0">
                        <a:solidFill>
                          <a:schemeClr val="tx1"/>
                        </a:solidFill>
                        <a:effectLst/>
                        <a:latin typeface="Roboto Bold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412475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asted-image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6913" y="190500"/>
            <a:ext cx="655637" cy="240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16387" name="pasted-image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" y="8558213"/>
            <a:ext cx="305117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16388" name="Shape 60"/>
          <p:cNvSpPr>
            <a:spLocks noGrp="1"/>
          </p:cNvSpPr>
          <p:nvPr>
            <p:ph type="title"/>
          </p:nvPr>
        </p:nvSpPr>
        <p:spPr>
          <a:xfrm>
            <a:off x="-31750" y="0"/>
            <a:ext cx="12814300" cy="2541588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pl-PL" altLang="pl-PL" sz="4400" b="1" smtClean="0">
                <a:solidFill>
                  <a:srgbClr val="8CC63E"/>
                </a:solidFill>
                <a:cs typeface="Arial" panose="020B0604020202020204" pitchFamily="34" charset="0"/>
              </a:rPr>
              <a:t>Ważniejsze przedsięwzięcia</a:t>
            </a:r>
            <a:br>
              <a:rPr lang="pl-PL" altLang="pl-PL" sz="4400" b="1" smtClean="0">
                <a:solidFill>
                  <a:srgbClr val="8CC63E"/>
                </a:solidFill>
                <a:cs typeface="Arial" panose="020B0604020202020204" pitchFamily="34" charset="0"/>
              </a:rPr>
            </a:br>
            <a:r>
              <a:rPr lang="pl-PL" altLang="pl-PL" sz="4400" b="1" smtClean="0">
                <a:solidFill>
                  <a:srgbClr val="8CC63E"/>
                </a:solidFill>
                <a:cs typeface="Arial" panose="020B0604020202020204" pitchFamily="34" charset="0"/>
              </a:rPr>
              <a:t>do realizacji w 2019 roku</a:t>
            </a:r>
          </a:p>
        </p:txBody>
      </p:sp>
      <p:grpSp>
        <p:nvGrpSpPr>
          <p:cNvPr id="16389" name="Grupa 1"/>
          <p:cNvGrpSpPr>
            <a:grpSpLocks/>
          </p:cNvGrpSpPr>
          <p:nvPr/>
        </p:nvGrpSpPr>
        <p:grpSpPr bwMode="auto">
          <a:xfrm>
            <a:off x="492125" y="2974975"/>
            <a:ext cx="12290425" cy="5461000"/>
            <a:chOff x="471818" y="2733708"/>
            <a:chExt cx="12290400" cy="5460078"/>
          </a:xfrm>
        </p:grpSpPr>
        <p:pic>
          <p:nvPicPr>
            <p:cNvPr id="16390" name="Picture 10" descr="https://www.malopolska.pl/_cache/news--2018/790-790/fit/Noc_naukowcow17_web_4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47594" y="5379017"/>
              <a:ext cx="4211637" cy="2804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1" name="Picture 7" descr="C:\Users\mkosc\Pictures\Saved Pictures\pociĄG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58200" y="5466274"/>
              <a:ext cx="4095769" cy="2727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2" name="Picture 10" descr="https://www.malopolska.pl/_cache/news--2018/790-790/fit/landscape1000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6556" y="2733708"/>
              <a:ext cx="4096800" cy="27277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3" name="Picture 9" descr="https://www.malopolska.pl/_cache/news--2018/1700-956/fit/xxDSC_6468xxx1000_1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818" y="2733708"/>
              <a:ext cx="4096800" cy="27325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4" name="Picture 12" descr="Display jezioro czorsztynskie  2 k.ba%c5%84kowski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7016" y="5443265"/>
              <a:ext cx="4096800" cy="27294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5" name="Picture 6" descr="C:\Users\mkosc\Pictures\Saved Pictures\strazak1000x[2].jp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65418" y="2745535"/>
              <a:ext cx="4096800" cy="2727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0293090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asted-image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5" y="9188450"/>
            <a:ext cx="305117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17411" name="pasted-image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6563" y="301625"/>
            <a:ext cx="533400" cy="195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181547" y="313647"/>
            <a:ext cx="12341225" cy="662745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50800" tIns="50800" rIns="50800" bIns="50800" spcCol="38100" anchor="ctr">
            <a:spAutoFit/>
          </a:bodyPr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000" b="1" kern="0" dirty="0">
              <a:solidFill>
                <a:srgbClr val="0A0A0A"/>
              </a:solidFill>
              <a:latin typeface="Roboto Regular"/>
            </a:endParaRPr>
          </a:p>
          <a:p>
            <a:pPr marL="342900" indent="-342900" algn="l" eaLnBrk="1" fontAlgn="auto" latin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sz="2000" b="1" kern="0" dirty="0">
                <a:solidFill>
                  <a:schemeClr val="tx1">
                    <a:lumMod val="50000"/>
                  </a:schemeClr>
                </a:solidFill>
                <a:latin typeface="Roboto Regular"/>
              </a:rPr>
              <a:t>Obwodnica Tuchowa 				</a:t>
            </a:r>
            <a:r>
              <a:rPr lang="pl-PL" sz="2000" b="1" i="1" kern="0" dirty="0">
                <a:solidFill>
                  <a:srgbClr val="414141">
                    <a:lumMod val="50000"/>
                  </a:srgbClr>
                </a:solidFill>
                <a:latin typeface="Roboto Regular"/>
              </a:rPr>
              <a:t>						        </a:t>
            </a:r>
            <a:r>
              <a:rPr lang="pl-PL" sz="2000" b="1" i="1" kern="0" dirty="0" smtClean="0">
                <a:solidFill>
                  <a:srgbClr val="414141">
                    <a:lumMod val="50000"/>
                  </a:srgbClr>
                </a:solidFill>
                <a:latin typeface="Roboto Regular"/>
              </a:rPr>
              <a:t>        </a:t>
            </a:r>
            <a:r>
              <a:rPr lang="pl-PL" sz="2000" b="1" kern="0" dirty="0" smtClean="0">
                <a:solidFill>
                  <a:srgbClr val="0070C0"/>
                </a:solidFill>
                <a:latin typeface="Roboto Regular"/>
              </a:rPr>
              <a:t>61,0 </a:t>
            </a:r>
            <a:r>
              <a:rPr lang="pl-PL" sz="2000" b="1" kern="0" dirty="0">
                <a:solidFill>
                  <a:srgbClr val="0070C0"/>
                </a:solidFill>
                <a:latin typeface="Roboto Regular"/>
              </a:rPr>
              <a:t>mln zł</a:t>
            </a:r>
            <a:endParaRPr lang="pl-PL" sz="2000" b="1" i="1" kern="0" dirty="0">
              <a:solidFill>
                <a:srgbClr val="414141">
                  <a:lumMod val="50000"/>
                </a:srgbClr>
              </a:solidFill>
              <a:latin typeface="Roboto Regular"/>
            </a:endParaRPr>
          </a:p>
          <a:p>
            <a:pPr marL="342900" indent="-342900" eaLnBrk="1" fontAlgn="auto" latin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pl-PL" sz="2000" b="1" kern="0" dirty="0">
              <a:solidFill>
                <a:srgbClr val="0A0A0A"/>
              </a:solidFill>
              <a:latin typeface="Roboto Regular"/>
            </a:endParaRPr>
          </a:p>
          <a:p>
            <a:pPr marL="342900" indent="-342900" algn="l" eaLnBrk="1" fontAlgn="auto" latin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sz="2000" b="1" kern="0" dirty="0">
                <a:solidFill>
                  <a:schemeClr val="tx1">
                    <a:lumMod val="50000"/>
                  </a:schemeClr>
                </a:solidFill>
                <a:latin typeface="Roboto Regular"/>
              </a:rPr>
              <a:t>Rozbudowa DW 958 Chabówka-Zakopane 							</a:t>
            </a:r>
            <a:r>
              <a:rPr lang="pl-PL" sz="2000" b="1" kern="0" dirty="0" smtClean="0">
                <a:solidFill>
                  <a:schemeClr val="tx1">
                    <a:lumMod val="50000"/>
                  </a:schemeClr>
                </a:solidFill>
                <a:latin typeface="Roboto Regular"/>
              </a:rPr>
              <a:t>        </a:t>
            </a:r>
            <a:r>
              <a:rPr lang="pl-PL" sz="2000" b="1" kern="0" dirty="0" smtClean="0">
                <a:solidFill>
                  <a:srgbClr val="0070C0"/>
                </a:solidFill>
                <a:latin typeface="Roboto Regular"/>
              </a:rPr>
              <a:t>43,7 </a:t>
            </a:r>
            <a:r>
              <a:rPr lang="pl-PL" sz="2000" b="1" kern="0" dirty="0">
                <a:solidFill>
                  <a:srgbClr val="0070C0"/>
                </a:solidFill>
                <a:latin typeface="Roboto Regular"/>
              </a:rPr>
              <a:t>mln zł</a:t>
            </a:r>
          </a:p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000" b="1" kern="0" dirty="0">
              <a:latin typeface="Roboto Regular"/>
            </a:endParaRPr>
          </a:p>
          <a:p>
            <a:pPr marL="457200" indent="-457200" algn="l" eaLnBrk="1" fontAlgn="auto" latin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sz="2000" b="1" kern="0" dirty="0">
                <a:solidFill>
                  <a:schemeClr val="tx1">
                    <a:lumMod val="50000"/>
                  </a:schemeClr>
                </a:solidFill>
                <a:latin typeface="Roboto Regular"/>
              </a:rPr>
              <a:t>Rozbudowa DW 968 Lubień-</a:t>
            </a:r>
            <a:r>
              <a:rPr lang="pl-PL" sz="2000" b="1" kern="0" dirty="0" err="1">
                <a:solidFill>
                  <a:schemeClr val="tx1">
                    <a:lumMod val="50000"/>
                  </a:schemeClr>
                </a:solidFill>
                <a:latin typeface="Roboto Regular"/>
              </a:rPr>
              <a:t>Zabrzeż</a:t>
            </a:r>
            <a:r>
              <a:rPr lang="pl-PL" sz="2000" b="1" kern="0" dirty="0">
                <a:solidFill>
                  <a:schemeClr val="tx1">
                    <a:lumMod val="50000"/>
                  </a:schemeClr>
                </a:solidFill>
                <a:latin typeface="Roboto Regular"/>
              </a:rPr>
              <a:t> – etap I 							</a:t>
            </a:r>
            <a:r>
              <a:rPr lang="pl-PL" sz="2000" b="1" kern="0" dirty="0" smtClean="0">
                <a:solidFill>
                  <a:schemeClr val="tx1">
                    <a:lumMod val="50000"/>
                  </a:schemeClr>
                </a:solidFill>
                <a:latin typeface="Roboto Regular"/>
              </a:rPr>
              <a:t>        </a:t>
            </a:r>
            <a:r>
              <a:rPr lang="pl-PL" sz="2000" b="1" kern="0" dirty="0" smtClean="0">
                <a:solidFill>
                  <a:srgbClr val="0070C0"/>
                </a:solidFill>
                <a:latin typeface="Roboto Regular"/>
              </a:rPr>
              <a:t>37,0 </a:t>
            </a:r>
            <a:r>
              <a:rPr lang="pl-PL" sz="2000" b="1" kern="0" dirty="0">
                <a:solidFill>
                  <a:srgbClr val="0070C0"/>
                </a:solidFill>
                <a:latin typeface="Roboto Regular"/>
              </a:rPr>
              <a:t>mln zł</a:t>
            </a:r>
            <a:r>
              <a:rPr lang="pl-PL" sz="2000" b="1" kern="0" dirty="0">
                <a:latin typeface="Roboto Regular"/>
              </a:rPr>
              <a:t> </a:t>
            </a:r>
          </a:p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000" b="1" kern="0" dirty="0">
              <a:latin typeface="Roboto Regular"/>
            </a:endParaRPr>
          </a:p>
          <a:p>
            <a:pPr marL="342900" indent="-342900" algn="l" eaLnBrk="1" fontAlgn="auto" latin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sz="2000" b="1" kern="0" dirty="0">
                <a:solidFill>
                  <a:schemeClr val="tx1">
                    <a:lumMod val="50000"/>
                  </a:schemeClr>
                </a:solidFill>
                <a:latin typeface="Roboto Regular"/>
              </a:rPr>
              <a:t>Obwodnica Waksmund-Ostrowsko-Łopuszna 						</a:t>
            </a:r>
            <a:r>
              <a:rPr lang="pl-PL" sz="2000" b="1" kern="0" dirty="0" smtClean="0">
                <a:solidFill>
                  <a:schemeClr val="tx1">
                    <a:lumMod val="50000"/>
                  </a:schemeClr>
                </a:solidFill>
                <a:latin typeface="Roboto Regular"/>
              </a:rPr>
              <a:t>        </a:t>
            </a:r>
            <a:r>
              <a:rPr lang="pl-PL" sz="2000" b="1" kern="0" dirty="0" smtClean="0">
                <a:solidFill>
                  <a:srgbClr val="0070C0"/>
                </a:solidFill>
                <a:latin typeface="Roboto Regular"/>
              </a:rPr>
              <a:t>29,8 </a:t>
            </a:r>
            <a:r>
              <a:rPr lang="pl-PL" sz="2000" b="1" kern="0" dirty="0">
                <a:solidFill>
                  <a:srgbClr val="0070C0"/>
                </a:solidFill>
                <a:latin typeface="Roboto Regular"/>
              </a:rPr>
              <a:t>mln zł</a:t>
            </a:r>
          </a:p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000" kern="0" dirty="0">
              <a:latin typeface="Roboto Regular"/>
            </a:endParaRPr>
          </a:p>
          <a:p>
            <a:pPr marL="342900" indent="-342900" algn="l" eaLnBrk="1" fontAlgn="auto" latin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sz="2000" b="1" kern="0" dirty="0">
                <a:solidFill>
                  <a:schemeClr val="tx1">
                    <a:lumMod val="50000"/>
                  </a:schemeClr>
                </a:solidFill>
                <a:latin typeface="Roboto Regular"/>
              </a:rPr>
              <a:t>Zadania realizowane przy współudziale samorządów lokalnych</a:t>
            </a:r>
            <a:r>
              <a:rPr lang="pl-PL" sz="2000" kern="0" dirty="0">
                <a:solidFill>
                  <a:schemeClr val="tx1">
                    <a:lumMod val="50000"/>
                  </a:schemeClr>
                </a:solidFill>
                <a:latin typeface="Roboto Regular"/>
              </a:rPr>
              <a:t>                   </a:t>
            </a:r>
            <a:r>
              <a:rPr lang="pl-PL" kern="0" dirty="0">
                <a:solidFill>
                  <a:schemeClr val="tx1">
                    <a:lumMod val="50000"/>
                  </a:schemeClr>
                </a:solidFill>
                <a:latin typeface="Roboto Regular"/>
              </a:rPr>
              <a:t>  </a:t>
            </a:r>
            <a:r>
              <a:rPr lang="pl-PL" kern="0" dirty="0" smtClean="0">
                <a:solidFill>
                  <a:schemeClr val="tx1">
                    <a:lumMod val="50000"/>
                  </a:schemeClr>
                </a:solidFill>
                <a:latin typeface="Roboto Regular"/>
              </a:rPr>
              <a:t>      </a:t>
            </a:r>
            <a:r>
              <a:rPr lang="pl-PL" sz="2000" b="1" kern="0" dirty="0" smtClean="0">
                <a:solidFill>
                  <a:srgbClr val="0070C0"/>
                </a:solidFill>
                <a:latin typeface="Roboto Regular"/>
              </a:rPr>
              <a:t>18,3 </a:t>
            </a:r>
            <a:r>
              <a:rPr lang="pl-PL" sz="2000" b="1" kern="0" dirty="0">
                <a:solidFill>
                  <a:srgbClr val="0070C0"/>
                </a:solidFill>
                <a:latin typeface="Roboto Regular"/>
              </a:rPr>
              <a:t>mln </a:t>
            </a:r>
            <a:r>
              <a:rPr lang="pl-PL" sz="2000" b="1" kern="0" dirty="0" smtClean="0">
                <a:solidFill>
                  <a:srgbClr val="0070C0"/>
                </a:solidFill>
                <a:latin typeface="Roboto Regular"/>
              </a:rPr>
              <a:t>zł</a:t>
            </a:r>
            <a:endParaRPr lang="pl-PL" sz="2000" b="1" kern="0" dirty="0">
              <a:solidFill>
                <a:srgbClr val="0070C0"/>
              </a:solidFill>
              <a:latin typeface="Roboto Regular"/>
            </a:endParaRPr>
          </a:p>
          <a:p>
            <a:pPr marL="342900" indent="-342900" eaLnBrk="1" fontAlgn="auto" latin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pl-PL" sz="2000" b="1" kern="0" dirty="0">
              <a:solidFill>
                <a:srgbClr val="0070C0"/>
              </a:solidFill>
              <a:latin typeface="Roboto Regular"/>
            </a:endParaRPr>
          </a:p>
          <a:p>
            <a:pPr marL="342900" indent="-342900" algn="l" eaLnBrk="1" fontAlgn="auto" latin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sz="2000" b="1" kern="0" dirty="0">
                <a:solidFill>
                  <a:schemeClr val="tx1">
                    <a:lumMod val="50000"/>
                  </a:schemeClr>
                </a:solidFill>
                <a:latin typeface="Roboto Regular"/>
              </a:rPr>
              <a:t>Dofinansowanie zadań związanych z </a:t>
            </a:r>
            <a:r>
              <a:rPr lang="pl-PL" sz="2000" b="1" kern="0" dirty="0" smtClean="0">
                <a:solidFill>
                  <a:schemeClr val="tx1">
                    <a:lumMod val="50000"/>
                  </a:schemeClr>
                </a:solidFill>
                <a:latin typeface="Roboto Regular"/>
              </a:rPr>
              <a:t>organizacją </a:t>
            </a:r>
            <a:r>
              <a:rPr lang="pl-PL" sz="2000" b="1" kern="0" dirty="0">
                <a:solidFill>
                  <a:schemeClr val="tx1">
                    <a:lumMod val="50000"/>
                  </a:schemeClr>
                </a:solidFill>
                <a:latin typeface="Roboto Regular"/>
              </a:rPr>
              <a:t>regionalnych kolejowych </a:t>
            </a:r>
            <a:r>
              <a:rPr lang="pl-PL" sz="2000" b="1" kern="0" dirty="0" smtClean="0">
                <a:solidFill>
                  <a:schemeClr val="tx1">
                    <a:lumMod val="50000"/>
                  </a:schemeClr>
                </a:solidFill>
                <a:latin typeface="Roboto Regular"/>
              </a:rPr>
              <a:t/>
            </a:r>
            <a:br>
              <a:rPr lang="pl-PL" sz="2000" b="1" kern="0" dirty="0" smtClean="0">
                <a:solidFill>
                  <a:schemeClr val="tx1">
                    <a:lumMod val="50000"/>
                  </a:schemeClr>
                </a:solidFill>
                <a:latin typeface="Roboto Regular"/>
              </a:rPr>
            </a:br>
            <a:r>
              <a:rPr lang="pl-PL" sz="2000" b="1" kern="0" dirty="0" smtClean="0">
                <a:solidFill>
                  <a:schemeClr val="tx1">
                    <a:lumMod val="50000"/>
                  </a:schemeClr>
                </a:solidFill>
                <a:latin typeface="Roboto Regular"/>
              </a:rPr>
              <a:t>przewozów </a:t>
            </a:r>
            <a:r>
              <a:rPr lang="pl-PL" sz="2000" b="1" kern="0" dirty="0">
                <a:solidFill>
                  <a:schemeClr val="tx1">
                    <a:lumMod val="50000"/>
                  </a:schemeClr>
                </a:solidFill>
                <a:latin typeface="Roboto Regular"/>
              </a:rPr>
              <a:t>pasażerskich                                          </a:t>
            </a:r>
            <a:r>
              <a:rPr lang="pl-PL" sz="2000" b="1" kern="0" dirty="0" smtClean="0">
                <a:solidFill>
                  <a:schemeClr val="tx1">
                    <a:lumMod val="50000"/>
                  </a:schemeClr>
                </a:solidFill>
                <a:latin typeface="Roboto Regular"/>
              </a:rPr>
              <a:t>                                                 </a:t>
            </a:r>
            <a:r>
              <a:rPr lang="pl-PL" sz="2000" b="1" kern="0" dirty="0" smtClean="0">
                <a:solidFill>
                  <a:srgbClr val="0070C0"/>
                </a:solidFill>
                <a:latin typeface="Roboto Regular"/>
              </a:rPr>
              <a:t>135,9 </a:t>
            </a:r>
            <a:r>
              <a:rPr lang="pl-PL" sz="2000" b="1" kern="0" dirty="0">
                <a:solidFill>
                  <a:srgbClr val="0070C0"/>
                </a:solidFill>
                <a:latin typeface="Roboto Regular"/>
              </a:rPr>
              <a:t>mln </a:t>
            </a:r>
            <a:r>
              <a:rPr lang="pl-PL" sz="2000" b="1" kern="0" dirty="0" smtClean="0">
                <a:solidFill>
                  <a:srgbClr val="0070C0"/>
                </a:solidFill>
                <a:latin typeface="Roboto Regular"/>
              </a:rPr>
              <a:t>zł</a:t>
            </a:r>
          </a:p>
          <a:p>
            <a:pPr algn="l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000" b="1" kern="0" dirty="0" smtClean="0">
              <a:solidFill>
                <a:srgbClr val="0070C0"/>
              </a:solidFill>
              <a:latin typeface="Roboto Regular"/>
            </a:endParaRPr>
          </a:p>
          <a:p>
            <a:pPr marL="342900" indent="-342900" algn="l" eaLnBrk="1" fontAlgn="auto" latin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sz="2000" b="1" dirty="0">
                <a:latin typeface="Roboto Regular"/>
              </a:rPr>
              <a:t>Modernizacja odcinków dróg </a:t>
            </a:r>
            <a:r>
              <a:rPr lang="pl-PL" sz="2000" b="1" dirty="0" smtClean="0">
                <a:latin typeface="Roboto Regular"/>
              </a:rPr>
              <a:t>wojewódzkich                                                             </a:t>
            </a:r>
            <a:r>
              <a:rPr lang="pl-PL" sz="2000" b="1" dirty="0" smtClean="0">
                <a:solidFill>
                  <a:srgbClr val="0070C0"/>
                </a:solidFill>
                <a:latin typeface="Roboto Regular"/>
              </a:rPr>
              <a:t>15,0 mln zł</a:t>
            </a:r>
            <a:endParaRPr lang="pl-PL" sz="2000" b="1" kern="0" dirty="0">
              <a:solidFill>
                <a:srgbClr val="0070C0"/>
              </a:solidFill>
              <a:latin typeface="Roboto Regular"/>
            </a:endParaRPr>
          </a:p>
          <a:p>
            <a:pPr marL="342900" indent="-342900" eaLnBrk="1" fontAlgn="auto" latin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pl-PL" sz="2000" b="1" kern="0" dirty="0">
              <a:solidFill>
                <a:srgbClr val="080808"/>
              </a:solidFill>
              <a:latin typeface="Roboto Regular"/>
            </a:endParaRPr>
          </a:p>
          <a:p>
            <a:pPr marL="342900" indent="-342900" algn="l" eaLnBrk="1" fontAlgn="auto" latin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sz="2000" b="1" kern="0" dirty="0">
                <a:solidFill>
                  <a:schemeClr val="tx1">
                    <a:lumMod val="50000"/>
                  </a:schemeClr>
                </a:solidFill>
                <a:latin typeface="Roboto Regular"/>
              </a:rPr>
              <a:t>Małopolska Karta Aglomeracyjna – budowa systemu </a:t>
            </a:r>
            <a:r>
              <a:rPr lang="pl-PL" sz="2000" b="1" kern="0" dirty="0" smtClean="0">
                <a:solidFill>
                  <a:schemeClr val="tx1">
                    <a:lumMod val="50000"/>
                  </a:schemeClr>
                </a:solidFill>
                <a:latin typeface="Roboto Regular"/>
              </a:rPr>
              <a:t>zarządzania </a:t>
            </a:r>
            <a:br>
              <a:rPr lang="pl-PL" sz="2000" b="1" kern="0" dirty="0" smtClean="0">
                <a:solidFill>
                  <a:schemeClr val="tx1">
                    <a:lumMod val="50000"/>
                  </a:schemeClr>
                </a:solidFill>
                <a:latin typeface="Roboto Regular"/>
              </a:rPr>
            </a:br>
            <a:r>
              <a:rPr lang="pl-PL" sz="2000" b="1" kern="0" dirty="0" smtClean="0">
                <a:solidFill>
                  <a:schemeClr val="tx1">
                    <a:lumMod val="50000"/>
                  </a:schemeClr>
                </a:solidFill>
                <a:latin typeface="Roboto Regular"/>
              </a:rPr>
              <a:t>transportem </a:t>
            </a:r>
            <a:r>
              <a:rPr lang="pl-PL" sz="2000" b="1" kern="0" dirty="0">
                <a:solidFill>
                  <a:schemeClr val="tx1">
                    <a:lumMod val="50000"/>
                  </a:schemeClr>
                </a:solidFill>
                <a:latin typeface="Roboto Regular"/>
              </a:rPr>
              <a:t>zbiorowym, cz. II 							</a:t>
            </a:r>
            <a:r>
              <a:rPr lang="pl-PL" sz="2000" b="1" kern="0" dirty="0" smtClean="0">
                <a:solidFill>
                  <a:schemeClr val="tx1">
                    <a:lumMod val="50000"/>
                  </a:schemeClr>
                </a:solidFill>
                <a:latin typeface="Roboto Regular"/>
              </a:rPr>
              <a:t>                                </a:t>
            </a:r>
            <a:r>
              <a:rPr lang="pl-PL" sz="2000" b="1" kern="0" dirty="0" smtClean="0">
                <a:solidFill>
                  <a:srgbClr val="0070C0"/>
                </a:solidFill>
                <a:latin typeface="Roboto Regular"/>
              </a:rPr>
              <a:t>14,8 </a:t>
            </a:r>
            <a:r>
              <a:rPr lang="pl-PL" sz="2000" b="1" kern="0" dirty="0">
                <a:solidFill>
                  <a:srgbClr val="0070C0"/>
                </a:solidFill>
                <a:latin typeface="Roboto Regular"/>
              </a:rPr>
              <a:t>mln </a:t>
            </a:r>
            <a:r>
              <a:rPr lang="pl-PL" sz="2000" b="1" kern="0" dirty="0" smtClean="0">
                <a:solidFill>
                  <a:srgbClr val="0070C0"/>
                </a:solidFill>
                <a:latin typeface="Roboto Regular"/>
              </a:rPr>
              <a:t>zł</a:t>
            </a:r>
          </a:p>
          <a:p>
            <a:pPr algn="l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000" b="1" kern="0" dirty="0" smtClean="0">
              <a:solidFill>
                <a:srgbClr val="0070C0"/>
              </a:solidFill>
              <a:latin typeface="Roboto Regular"/>
            </a:endParaRPr>
          </a:p>
          <a:p>
            <a:pPr marL="342900" indent="-342900" algn="l" eaLnBrk="1" fontAlgn="auto" latin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sz="2000" b="1" dirty="0">
                <a:solidFill>
                  <a:schemeClr val="tx1"/>
                </a:solidFill>
                <a:latin typeface="Roboto Regular"/>
              </a:rPr>
              <a:t>Poprawa Bezpieczeństwa Ruchu Drogowego na drogach </a:t>
            </a:r>
            <a:r>
              <a:rPr lang="pl-PL" sz="2000" b="1" dirty="0" smtClean="0">
                <a:solidFill>
                  <a:schemeClr val="tx1"/>
                </a:solidFill>
                <a:latin typeface="Roboto Regular"/>
              </a:rPr>
              <a:t>samorządowych           </a:t>
            </a:r>
            <a:r>
              <a:rPr lang="pl-PL" sz="2000" b="1" dirty="0" smtClean="0">
                <a:solidFill>
                  <a:srgbClr val="0070C0"/>
                </a:solidFill>
                <a:latin typeface="Roboto Regular"/>
              </a:rPr>
              <a:t>2,0 mln zł</a:t>
            </a:r>
            <a:endParaRPr lang="pl-PL" sz="2000" b="1" kern="0" dirty="0">
              <a:solidFill>
                <a:srgbClr val="0070C0"/>
              </a:solidFill>
              <a:latin typeface="Roboto Regular"/>
            </a:endParaRPr>
          </a:p>
          <a:p>
            <a:pPr marL="342900" indent="-342900" algn="ctr" eaLnBrk="1" fontAlgn="auto" latin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pl-PL" sz="2000" kern="0" dirty="0"/>
          </a:p>
        </p:txBody>
      </p:sp>
      <p:sp>
        <p:nvSpPr>
          <p:cNvPr id="17413" name="Shape 100"/>
          <p:cNvSpPr>
            <a:spLocks noGrp="1"/>
          </p:cNvSpPr>
          <p:nvPr>
            <p:ph type="title"/>
          </p:nvPr>
        </p:nvSpPr>
        <p:spPr>
          <a:xfrm>
            <a:off x="1054100" y="84138"/>
            <a:ext cx="10964863" cy="1219200"/>
          </a:xfrm>
        </p:spPr>
        <p:txBody>
          <a:bodyPr/>
          <a:lstStyle/>
          <a:p>
            <a:pPr defTabSz="460375" eaLnBrk="1" hangingPunct="1">
              <a:spcBef>
                <a:spcPts val="100"/>
              </a:spcBef>
            </a:pPr>
            <a:r>
              <a:rPr lang="pl-PL" altLang="pl-PL" sz="2800" b="1" dirty="0" smtClean="0">
                <a:solidFill>
                  <a:srgbClr val="000000"/>
                </a:solidFill>
              </a:rPr>
              <a:t/>
            </a:r>
            <a:br>
              <a:rPr lang="pl-PL" altLang="pl-PL" sz="2800" b="1" dirty="0" smtClean="0">
                <a:solidFill>
                  <a:srgbClr val="000000"/>
                </a:solidFill>
              </a:rPr>
            </a:br>
            <a:r>
              <a:rPr lang="pl-PL" altLang="pl-PL" sz="2800" b="1" dirty="0" smtClean="0">
                <a:solidFill>
                  <a:srgbClr val="8CC63E"/>
                </a:solidFill>
              </a:rPr>
              <a:t>Infrastruktura drogowa i transport</a:t>
            </a:r>
            <a:r>
              <a:rPr lang="pl-PL" altLang="pl-PL" sz="2800" b="1" dirty="0" smtClean="0">
                <a:solidFill>
                  <a:srgbClr val="0070C0"/>
                </a:solidFill>
              </a:rPr>
              <a:t/>
            </a:r>
            <a:br>
              <a:rPr lang="pl-PL" altLang="pl-PL" sz="2800" b="1" dirty="0" smtClean="0">
                <a:solidFill>
                  <a:srgbClr val="0070C0"/>
                </a:solidFill>
              </a:rPr>
            </a:br>
            <a:endParaRPr lang="pl-PL" altLang="pl-PL" sz="2800" b="1" dirty="0" smtClean="0">
              <a:solidFill>
                <a:srgbClr val="0070C0"/>
              </a:solidFill>
            </a:endParaRPr>
          </a:p>
        </p:txBody>
      </p:sp>
      <p:pic>
        <p:nvPicPr>
          <p:cNvPr id="17414" name="Picture 7" descr="C:\Users\mkosc\Pictures\Saved Pictures\pociĄ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838" y="6635750"/>
            <a:ext cx="3479800" cy="231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10" descr="https://www.malopolska.pl/_cache/news--2017/1700-956/fit/automat100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6635750"/>
            <a:ext cx="3467100" cy="231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12" descr="https://www.malopolska.pl/_cache/news--2018/790-790/fit/b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8575" y="6629400"/>
            <a:ext cx="3481388" cy="231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306266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asted-image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269413"/>
            <a:ext cx="305117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18435" name="pasted-image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8500" y="60325"/>
            <a:ext cx="533400" cy="195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168275" y="761227"/>
            <a:ext cx="12493625" cy="570412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50800" tIns="50800" rIns="50800" bIns="50800" spcCol="38100" anchor="ctr">
            <a:spAutoFit/>
          </a:bodyPr>
          <a:lstStyle/>
          <a:p>
            <a:pPr marL="342900" indent="-342900" algn="l" eaLnBrk="1" fontAlgn="auto" latin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b="1" kern="0" dirty="0">
                <a:solidFill>
                  <a:srgbClr val="0A0A0A"/>
                </a:solidFill>
                <a:latin typeface="Roboto Regular"/>
              </a:rPr>
              <a:t>Modernizacja energetyczna wojewódzkich budynków użyteczności </a:t>
            </a:r>
            <a:br>
              <a:rPr lang="pl-PL" b="1" kern="0" dirty="0">
                <a:solidFill>
                  <a:srgbClr val="0A0A0A"/>
                </a:solidFill>
                <a:latin typeface="Roboto Regular"/>
              </a:rPr>
            </a:br>
            <a:r>
              <a:rPr lang="pl-PL" b="1" kern="0" dirty="0">
                <a:solidFill>
                  <a:srgbClr val="0A0A0A"/>
                </a:solidFill>
                <a:latin typeface="Roboto Regular"/>
              </a:rPr>
              <a:t>publicznej											   	              </a:t>
            </a:r>
            <a:r>
              <a:rPr lang="pl-PL" b="1" kern="0" dirty="0" smtClean="0">
                <a:solidFill>
                  <a:srgbClr val="0A0A0A"/>
                </a:solidFill>
                <a:latin typeface="Roboto Regular"/>
              </a:rPr>
              <a:t>     </a:t>
            </a:r>
            <a:r>
              <a:rPr lang="pl-PL" b="1" kern="0" dirty="0" smtClean="0">
                <a:solidFill>
                  <a:srgbClr val="0070C0"/>
                </a:solidFill>
                <a:latin typeface="Roboto Regular"/>
              </a:rPr>
              <a:t>37,9 </a:t>
            </a:r>
            <a:r>
              <a:rPr lang="pl-PL" b="1" kern="0" dirty="0">
                <a:solidFill>
                  <a:srgbClr val="0070C0"/>
                </a:solidFill>
                <a:latin typeface="Roboto Regular"/>
              </a:rPr>
              <a:t>mln </a:t>
            </a:r>
            <a:r>
              <a:rPr lang="pl-PL" b="1" kern="0" dirty="0" smtClean="0">
                <a:solidFill>
                  <a:srgbClr val="0070C0"/>
                </a:solidFill>
                <a:latin typeface="Roboto Regular"/>
              </a:rPr>
              <a:t>zł</a:t>
            </a:r>
          </a:p>
          <a:p>
            <a:pPr algn="l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b="1" kern="0" dirty="0" smtClean="0">
              <a:solidFill>
                <a:srgbClr val="0070C0"/>
              </a:solidFill>
              <a:latin typeface="Roboto Regular"/>
            </a:endParaRPr>
          </a:p>
          <a:p>
            <a:pPr marL="342900" indent="-342900" algn="l" eaLnBrk="1" fontAlgn="auto" latin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b="1" dirty="0">
                <a:solidFill>
                  <a:srgbClr val="0A0A0A"/>
                </a:solidFill>
                <a:latin typeface="Roboto Regular"/>
              </a:rPr>
              <a:t>Realizacja zadań wynikających z ustawy o ochronie gruntów rolnych </a:t>
            </a:r>
            <a:r>
              <a:rPr lang="pl-PL" b="1" dirty="0" smtClean="0">
                <a:solidFill>
                  <a:srgbClr val="0A0A0A"/>
                </a:solidFill>
                <a:latin typeface="Roboto Regular"/>
              </a:rPr>
              <a:t/>
            </a:r>
            <a:br>
              <a:rPr lang="pl-PL" b="1" dirty="0" smtClean="0">
                <a:solidFill>
                  <a:srgbClr val="0A0A0A"/>
                </a:solidFill>
                <a:latin typeface="Roboto Regular"/>
              </a:rPr>
            </a:br>
            <a:r>
              <a:rPr lang="pl-PL" b="1" dirty="0" smtClean="0">
                <a:solidFill>
                  <a:srgbClr val="0A0A0A"/>
                </a:solidFill>
                <a:latin typeface="Roboto Regular"/>
              </a:rPr>
              <a:t>i </a:t>
            </a:r>
            <a:r>
              <a:rPr lang="pl-PL" b="1" dirty="0">
                <a:solidFill>
                  <a:srgbClr val="0A0A0A"/>
                </a:solidFill>
                <a:latin typeface="Roboto Regular"/>
              </a:rPr>
              <a:t>leśnych  </a:t>
            </a:r>
            <a:r>
              <a:rPr lang="pl-PL" b="1" dirty="0" smtClean="0">
                <a:solidFill>
                  <a:srgbClr val="0A0A0A"/>
                </a:solidFill>
                <a:latin typeface="Roboto Regular"/>
              </a:rPr>
              <a:t>                                                                                                      </a:t>
            </a:r>
            <a:r>
              <a:rPr lang="pl-PL" b="1" dirty="0" smtClean="0">
                <a:solidFill>
                  <a:srgbClr val="0070C0"/>
                </a:solidFill>
                <a:latin typeface="Roboto Regular"/>
              </a:rPr>
              <a:t>18,7 mln zł</a:t>
            </a:r>
            <a:endParaRPr lang="pl-PL" b="1" dirty="0">
              <a:solidFill>
                <a:srgbClr val="0070C0"/>
              </a:solidFill>
              <a:latin typeface="Roboto Regular"/>
            </a:endParaRPr>
          </a:p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b="1" kern="0" dirty="0">
              <a:solidFill>
                <a:srgbClr val="0A0A0A"/>
              </a:solidFill>
              <a:latin typeface="Roboto Regular"/>
            </a:endParaRPr>
          </a:p>
          <a:p>
            <a:pPr marL="342900" indent="-342900" algn="l" eaLnBrk="1" fontAlgn="auto" latin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b="1" kern="0" dirty="0">
                <a:solidFill>
                  <a:srgbClr val="0A0A0A"/>
                </a:solidFill>
                <a:latin typeface="Roboto Regular"/>
              </a:rPr>
              <a:t>Projekt zintegrowany LIFE w zakresie wdrażania </a:t>
            </a:r>
            <a:r>
              <a:rPr lang="pl-PL" b="1" kern="0" dirty="0" smtClean="0">
                <a:solidFill>
                  <a:srgbClr val="0A0A0A"/>
                </a:solidFill>
                <a:latin typeface="Roboto Regular"/>
              </a:rPr>
              <a:t>Programu ochrony </a:t>
            </a:r>
            <a:br>
              <a:rPr lang="pl-PL" b="1" kern="0" dirty="0" smtClean="0">
                <a:solidFill>
                  <a:srgbClr val="0A0A0A"/>
                </a:solidFill>
                <a:latin typeface="Roboto Regular"/>
              </a:rPr>
            </a:br>
            <a:r>
              <a:rPr lang="pl-PL" b="1" kern="0" dirty="0" smtClean="0">
                <a:solidFill>
                  <a:srgbClr val="0A0A0A"/>
                </a:solidFill>
                <a:latin typeface="Roboto Regular"/>
              </a:rPr>
              <a:t>powietrza </a:t>
            </a:r>
            <a:r>
              <a:rPr lang="pl-PL" b="1" kern="0" dirty="0">
                <a:solidFill>
                  <a:srgbClr val="0A0A0A"/>
                </a:solidFill>
                <a:latin typeface="Roboto Regular"/>
              </a:rPr>
              <a:t>dla </a:t>
            </a:r>
            <a:r>
              <a:rPr lang="pl-PL" b="1" kern="0" dirty="0" smtClean="0">
                <a:solidFill>
                  <a:srgbClr val="0A0A0A"/>
                </a:solidFill>
                <a:latin typeface="Roboto Regular"/>
              </a:rPr>
              <a:t>Województwa </a:t>
            </a:r>
            <a:r>
              <a:rPr lang="pl-PL" b="1" kern="0" dirty="0">
                <a:solidFill>
                  <a:srgbClr val="0A0A0A"/>
                </a:solidFill>
                <a:latin typeface="Roboto Regular"/>
              </a:rPr>
              <a:t>Małopolskiego   	</a:t>
            </a:r>
            <a:r>
              <a:rPr lang="pl-PL" b="1" dirty="0">
                <a:solidFill>
                  <a:srgbClr val="0A0A0A"/>
                </a:solidFill>
                <a:latin typeface="Roboto Regular"/>
              </a:rPr>
              <a:t> </a:t>
            </a:r>
            <a:r>
              <a:rPr lang="pl-PL" b="1" dirty="0" smtClean="0">
                <a:solidFill>
                  <a:srgbClr val="0A0A0A"/>
                </a:solidFill>
                <a:latin typeface="Roboto Regular"/>
              </a:rPr>
              <a:t>                                         </a:t>
            </a:r>
            <a:r>
              <a:rPr lang="pl-PL" b="1" kern="0" dirty="0" smtClean="0">
                <a:solidFill>
                  <a:srgbClr val="0070C0"/>
                </a:solidFill>
                <a:latin typeface="Roboto Regular"/>
              </a:rPr>
              <a:t>4,3 </a:t>
            </a:r>
            <a:r>
              <a:rPr lang="pl-PL" b="1" kern="0" dirty="0">
                <a:solidFill>
                  <a:srgbClr val="0070C0"/>
                </a:solidFill>
                <a:latin typeface="Roboto Regular"/>
              </a:rPr>
              <a:t>mln zł</a:t>
            </a:r>
          </a:p>
          <a:p>
            <a:pPr algn="l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b="1" kern="0" dirty="0" smtClean="0">
              <a:solidFill>
                <a:srgbClr val="0A0A0A"/>
              </a:solidFill>
              <a:latin typeface="Roboto Regular"/>
            </a:endParaRPr>
          </a:p>
          <a:p>
            <a:pPr marL="342900" indent="-342900" algn="l" eaLnBrk="1" fontAlgn="auto" latin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b="1" dirty="0" err="1" smtClean="0">
                <a:solidFill>
                  <a:srgbClr val="0A0A0A"/>
                </a:solidFill>
                <a:latin typeface="Roboto Regular"/>
              </a:rPr>
              <a:t>EkoMałopolska</a:t>
            </a:r>
            <a:r>
              <a:rPr lang="pl-PL" b="1" dirty="0" smtClean="0">
                <a:solidFill>
                  <a:srgbClr val="0A0A0A"/>
                </a:solidFill>
                <a:latin typeface="Roboto Regular"/>
              </a:rPr>
              <a:t>                                                                                               </a:t>
            </a:r>
            <a:r>
              <a:rPr lang="pl-PL" b="1" dirty="0" smtClean="0">
                <a:solidFill>
                  <a:srgbClr val="0070C0"/>
                </a:solidFill>
                <a:latin typeface="Roboto Regular"/>
              </a:rPr>
              <a:t>2,0 mln zł</a:t>
            </a:r>
          </a:p>
          <a:p>
            <a:pPr algn="l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b="1" dirty="0">
              <a:solidFill>
                <a:srgbClr val="0070C0"/>
              </a:solidFill>
              <a:latin typeface="Roboto Regular"/>
            </a:endParaRPr>
          </a:p>
          <a:p>
            <a:pPr marL="342900" indent="-342900" algn="l" eaLnBrk="1" fontAlgn="auto" latin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b="1" kern="0" dirty="0" smtClean="0">
                <a:solidFill>
                  <a:srgbClr val="0A0A0A"/>
                </a:solidFill>
                <a:latin typeface="Roboto Regular"/>
              </a:rPr>
              <a:t>Małopolska </a:t>
            </a:r>
            <a:r>
              <a:rPr lang="pl-PL" b="1" kern="0" dirty="0">
                <a:solidFill>
                  <a:srgbClr val="0A0A0A"/>
                </a:solidFill>
                <a:latin typeface="Roboto Regular"/>
              </a:rPr>
              <a:t>Pszczoła 											</a:t>
            </a:r>
            <a:r>
              <a:rPr lang="pl-PL" b="1" kern="0" dirty="0" smtClean="0">
                <a:solidFill>
                  <a:srgbClr val="0A0A0A"/>
                </a:solidFill>
                <a:latin typeface="Roboto Regular"/>
              </a:rPr>
              <a:t>               </a:t>
            </a:r>
            <a:r>
              <a:rPr lang="pl-PL" b="1" dirty="0" smtClean="0">
                <a:solidFill>
                  <a:srgbClr val="0070C0"/>
                </a:solidFill>
                <a:latin typeface="Roboto Regular"/>
              </a:rPr>
              <a:t>0,5 mln</a:t>
            </a:r>
            <a:r>
              <a:rPr lang="pl-PL" b="1" kern="0" dirty="0" smtClean="0">
                <a:solidFill>
                  <a:srgbClr val="0070C0"/>
                </a:solidFill>
                <a:latin typeface="Roboto Regular"/>
              </a:rPr>
              <a:t> </a:t>
            </a:r>
            <a:r>
              <a:rPr lang="pl-PL" b="1" kern="0" dirty="0">
                <a:solidFill>
                  <a:srgbClr val="0070C0"/>
                </a:solidFill>
                <a:latin typeface="Roboto Regular"/>
              </a:rPr>
              <a:t>zł</a:t>
            </a:r>
          </a:p>
          <a:p>
            <a:pPr marL="342900" indent="-342900" eaLnBrk="1" fontAlgn="auto" latin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pl-PL" b="1" kern="0" dirty="0">
              <a:solidFill>
                <a:srgbClr val="0070C0"/>
              </a:solidFill>
              <a:latin typeface="Roboto Regular"/>
            </a:endParaRPr>
          </a:p>
          <a:p>
            <a:pPr marL="342900" indent="-342900" algn="l" eaLnBrk="1" fontAlgn="auto" latin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b="1" kern="0" dirty="0">
                <a:solidFill>
                  <a:schemeClr val="tx1">
                    <a:lumMod val="50000"/>
                  </a:schemeClr>
                </a:solidFill>
                <a:latin typeface="Roboto Regular"/>
              </a:rPr>
              <a:t>Pomoc spółkom wodnym w </a:t>
            </a:r>
            <a:r>
              <a:rPr lang="pl-PL" b="1" kern="0" dirty="0" smtClean="0">
                <a:solidFill>
                  <a:schemeClr val="tx1">
                    <a:lumMod val="50000"/>
                  </a:schemeClr>
                </a:solidFill>
                <a:latin typeface="Roboto Regular"/>
              </a:rPr>
              <a:t>utrzymaniu urządzeń </a:t>
            </a:r>
            <a:r>
              <a:rPr lang="pl-PL" b="1" kern="0" dirty="0">
                <a:solidFill>
                  <a:schemeClr val="tx1">
                    <a:lumMod val="50000"/>
                  </a:schemeClr>
                </a:solidFill>
                <a:latin typeface="Roboto Regular"/>
              </a:rPr>
              <a:t>melioracji </a:t>
            </a:r>
            <a:r>
              <a:rPr lang="pl-PL" b="1" kern="0" dirty="0" smtClean="0">
                <a:solidFill>
                  <a:schemeClr val="tx1">
                    <a:lumMod val="50000"/>
                  </a:schemeClr>
                </a:solidFill>
                <a:latin typeface="Roboto Regular"/>
              </a:rPr>
              <a:t/>
            </a:r>
            <a:br>
              <a:rPr lang="pl-PL" b="1" kern="0" dirty="0" smtClean="0">
                <a:solidFill>
                  <a:schemeClr val="tx1">
                    <a:lumMod val="50000"/>
                  </a:schemeClr>
                </a:solidFill>
                <a:latin typeface="Roboto Regular"/>
              </a:rPr>
            </a:br>
            <a:r>
              <a:rPr lang="pl-PL" b="1" kern="0" dirty="0" smtClean="0">
                <a:solidFill>
                  <a:schemeClr val="tx1">
                    <a:lumMod val="50000"/>
                  </a:schemeClr>
                </a:solidFill>
                <a:latin typeface="Roboto Regular"/>
              </a:rPr>
              <a:t>wodnych </a:t>
            </a:r>
            <a:r>
              <a:rPr lang="pl-PL" sz="2800" b="1" kern="0" dirty="0">
                <a:solidFill>
                  <a:srgbClr val="0070C0"/>
                </a:solidFill>
                <a:latin typeface="Roboto Regular"/>
              </a:rPr>
              <a:t>								</a:t>
            </a:r>
            <a:r>
              <a:rPr lang="pl-PL" sz="2800" b="1" kern="0" dirty="0" smtClean="0">
                <a:solidFill>
                  <a:srgbClr val="0070C0"/>
                </a:solidFill>
                <a:latin typeface="Roboto Regular"/>
              </a:rPr>
              <a:t>                                                 </a:t>
            </a:r>
            <a:r>
              <a:rPr lang="pl-PL" b="1" kern="0" dirty="0" smtClean="0">
                <a:solidFill>
                  <a:srgbClr val="0070C0"/>
                </a:solidFill>
                <a:latin typeface="Roboto Regular"/>
              </a:rPr>
              <a:t>0,5 </a:t>
            </a:r>
            <a:r>
              <a:rPr lang="pl-PL" b="1" dirty="0" smtClean="0">
                <a:solidFill>
                  <a:srgbClr val="0070C0"/>
                </a:solidFill>
                <a:latin typeface="Roboto Regular"/>
              </a:rPr>
              <a:t>mln</a:t>
            </a:r>
            <a:r>
              <a:rPr lang="pl-PL" b="1" kern="0" dirty="0" smtClean="0">
                <a:solidFill>
                  <a:srgbClr val="0070C0"/>
                </a:solidFill>
                <a:latin typeface="Roboto Regular"/>
              </a:rPr>
              <a:t> </a:t>
            </a:r>
            <a:r>
              <a:rPr lang="pl-PL" b="1" kern="0" dirty="0">
                <a:solidFill>
                  <a:srgbClr val="0070C0"/>
                </a:solidFill>
                <a:latin typeface="Roboto Regular"/>
              </a:rPr>
              <a:t>zł</a:t>
            </a:r>
          </a:p>
        </p:txBody>
      </p:sp>
      <p:sp>
        <p:nvSpPr>
          <p:cNvPr id="18437" name="Shape 100"/>
          <p:cNvSpPr>
            <a:spLocks noGrp="1"/>
          </p:cNvSpPr>
          <p:nvPr>
            <p:ph type="title"/>
          </p:nvPr>
        </p:nvSpPr>
        <p:spPr>
          <a:xfrm>
            <a:off x="931863" y="66675"/>
            <a:ext cx="10964862" cy="1219200"/>
          </a:xfrm>
        </p:spPr>
        <p:txBody>
          <a:bodyPr/>
          <a:lstStyle/>
          <a:p>
            <a:pPr defTabSz="460375" eaLnBrk="1" hangingPunct="1">
              <a:spcBef>
                <a:spcPts val="100"/>
              </a:spcBef>
            </a:pPr>
            <a:r>
              <a:rPr lang="pl-PL" altLang="pl-PL" sz="2800" b="1" dirty="0" smtClean="0">
                <a:solidFill>
                  <a:srgbClr val="000000"/>
                </a:solidFill>
              </a:rPr>
              <a:t/>
            </a:r>
            <a:br>
              <a:rPr lang="pl-PL" altLang="pl-PL" sz="2800" b="1" dirty="0" smtClean="0">
                <a:solidFill>
                  <a:srgbClr val="000000"/>
                </a:solidFill>
              </a:rPr>
            </a:br>
            <a:r>
              <a:rPr lang="pl-PL" altLang="pl-PL" sz="3200" b="1" dirty="0" smtClean="0">
                <a:solidFill>
                  <a:srgbClr val="8CC63E"/>
                </a:solidFill>
              </a:rPr>
              <a:t>Środowisko</a:t>
            </a:r>
            <a:r>
              <a:rPr lang="pl-PL" altLang="pl-PL" sz="2800" b="1" dirty="0" smtClean="0">
                <a:solidFill>
                  <a:srgbClr val="0070C0"/>
                </a:solidFill>
              </a:rPr>
              <a:t/>
            </a:r>
            <a:br>
              <a:rPr lang="pl-PL" altLang="pl-PL" sz="2800" b="1" dirty="0" smtClean="0">
                <a:solidFill>
                  <a:srgbClr val="0070C0"/>
                </a:solidFill>
              </a:rPr>
            </a:br>
            <a:endParaRPr lang="pl-PL" altLang="pl-PL" sz="2800" b="1" dirty="0" smtClean="0">
              <a:solidFill>
                <a:srgbClr val="0070C0"/>
              </a:solidFill>
            </a:endParaRPr>
          </a:p>
        </p:txBody>
      </p:sp>
      <p:pic>
        <p:nvPicPr>
          <p:cNvPr id="18438" name="Picture 10" descr="https://www.malopolska.pl/_cache/news--2018/790-790/fit/landscape10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6700838"/>
            <a:ext cx="3481388" cy="231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12" descr="https://www.malopolska.pl/_cache/news--2018/790-790/fit/pszcz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3638" y="6700838"/>
            <a:ext cx="3481387" cy="231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14" descr="https://www.malopolska.pl/_cache/news--2017/790-790/fit/landscape_1423109_128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0213" y="6700838"/>
            <a:ext cx="3468687" cy="231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928511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asted-image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5" y="9188450"/>
            <a:ext cx="305117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19459" name="pasted-image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8500" y="60325"/>
            <a:ext cx="533400" cy="195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9" name="pole tekstowe 8"/>
          <p:cNvSpPr txBox="1"/>
          <p:nvPr/>
        </p:nvSpPr>
        <p:spPr>
          <a:xfrm>
            <a:off x="153194" y="1917176"/>
            <a:ext cx="12825412" cy="376513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50800" tIns="50800" rIns="50800" bIns="50800" spcCol="38100" anchor="ctr">
            <a:spAutoFit/>
          </a:bodyPr>
          <a:lstStyle/>
          <a:p>
            <a:pPr marL="342900" indent="-342900" algn="l" eaLnBrk="1" fontAlgn="auto" latin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b="1" kern="0" dirty="0">
                <a:solidFill>
                  <a:schemeClr val="tx1">
                    <a:lumMod val="50000"/>
                  </a:schemeClr>
                </a:solidFill>
                <a:latin typeface="Roboto Regular"/>
              </a:rPr>
              <a:t>Małopolski System Informacji Medycznej </a:t>
            </a:r>
            <a:r>
              <a:rPr lang="pl-PL" b="1" kern="0" dirty="0" smtClean="0">
                <a:solidFill>
                  <a:schemeClr val="tx1">
                    <a:lumMod val="50000"/>
                  </a:schemeClr>
                </a:solidFill>
                <a:latin typeface="Roboto Regular"/>
              </a:rPr>
              <a:t>                                                     </a:t>
            </a:r>
            <a:r>
              <a:rPr lang="pl-PL" b="1" kern="0" dirty="0" smtClean="0">
                <a:solidFill>
                  <a:srgbClr val="0070C0"/>
                </a:solidFill>
                <a:latin typeface="Roboto Regular"/>
              </a:rPr>
              <a:t>80,9 </a:t>
            </a:r>
            <a:r>
              <a:rPr lang="pl-PL" b="1" kern="0" dirty="0">
                <a:solidFill>
                  <a:srgbClr val="0070C0"/>
                </a:solidFill>
                <a:latin typeface="Roboto Regular"/>
              </a:rPr>
              <a:t>mln zł</a:t>
            </a:r>
          </a:p>
          <a:p>
            <a:pPr marL="342900" indent="-342900" algn="ctr" eaLnBrk="1" fontAlgn="auto" latin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pl-PL" sz="1800" b="1" kern="0" dirty="0">
              <a:latin typeface="Roboto Regular"/>
            </a:endParaRPr>
          </a:p>
          <a:p>
            <a:pPr marL="342900" indent="-342900" algn="l" eaLnBrk="1" fontAlgn="auto" latin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b="1" kern="0" dirty="0">
                <a:solidFill>
                  <a:schemeClr val="tx1">
                    <a:lumMod val="50000"/>
                  </a:schemeClr>
                </a:solidFill>
                <a:latin typeface="Roboto Regular"/>
              </a:rPr>
              <a:t>Rozwój Szpitala Specjalistycznego im. J. Śniadeckiego w Nowym Sączu </a:t>
            </a:r>
            <a:r>
              <a:rPr lang="pl-PL" b="1" kern="0" dirty="0">
                <a:solidFill>
                  <a:srgbClr val="0070C0"/>
                </a:solidFill>
                <a:latin typeface="Roboto Regular"/>
              </a:rPr>
              <a:t>14,6 mln zł</a:t>
            </a:r>
          </a:p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kern="0" dirty="0">
                <a:solidFill>
                  <a:schemeClr val="tx1">
                    <a:lumMod val="50000"/>
                  </a:schemeClr>
                </a:solidFill>
                <a:latin typeface="Roboto Regular"/>
              </a:rPr>
              <a:t> </a:t>
            </a:r>
            <a:r>
              <a:rPr lang="pl-PL" b="1" kern="0" dirty="0">
                <a:latin typeface="Roboto Regular"/>
              </a:rPr>
              <a:t>																</a:t>
            </a:r>
            <a:endParaRPr lang="pl-PL" sz="2000" b="1" kern="0" dirty="0"/>
          </a:p>
          <a:p>
            <a:pPr marL="342900" indent="-342900" algn="l" eaLnBrk="1" fontAlgn="auto" latin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b="1" kern="0" dirty="0">
                <a:solidFill>
                  <a:schemeClr val="tx1">
                    <a:lumMod val="50000"/>
                  </a:schemeClr>
                </a:solidFill>
              </a:rPr>
              <a:t>Modernizacja Szpitala im. dr J. Babińskiego w Krakowie  </a:t>
            </a:r>
            <a:r>
              <a:rPr lang="pl-PL" b="1" kern="0" dirty="0" smtClean="0">
                <a:solidFill>
                  <a:schemeClr val="tx1">
                    <a:lumMod val="50000"/>
                  </a:schemeClr>
                </a:solidFill>
              </a:rPr>
              <a:t>                            </a:t>
            </a:r>
            <a:r>
              <a:rPr lang="pl-PL" b="1" kern="0" dirty="0" smtClean="0">
                <a:solidFill>
                  <a:srgbClr val="0070C0"/>
                </a:solidFill>
                <a:latin typeface="Roboto Regular"/>
              </a:rPr>
              <a:t>7,5 </a:t>
            </a:r>
            <a:r>
              <a:rPr lang="pl-PL" b="1" kern="0" dirty="0">
                <a:solidFill>
                  <a:srgbClr val="0070C0"/>
                </a:solidFill>
                <a:latin typeface="Roboto Regular"/>
              </a:rPr>
              <a:t>mln zł</a:t>
            </a:r>
            <a:endParaRPr lang="pl-PL" b="1" kern="0" dirty="0">
              <a:solidFill>
                <a:srgbClr val="0070C0"/>
              </a:solidFill>
            </a:endParaRPr>
          </a:p>
          <a:p>
            <a:pPr marL="342900" indent="-342900" eaLnBrk="1" fontAlgn="auto" latin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pl-PL" sz="2000" b="1" kern="0" dirty="0"/>
          </a:p>
          <a:p>
            <a:pPr marL="342900" indent="-342900" algn="l" eaLnBrk="1" fontAlgn="auto" latin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b="1" kern="0" dirty="0">
                <a:solidFill>
                  <a:schemeClr val="tx1">
                    <a:lumMod val="50000"/>
                  </a:schemeClr>
                </a:solidFill>
                <a:latin typeface="Roboto Regular"/>
              </a:rPr>
              <a:t>Rozwój Krakowskiego Centrum Rehabilitacji i Ortopedii</a:t>
            </a:r>
            <a:r>
              <a:rPr lang="pl-PL" sz="2800" b="1" kern="0" dirty="0">
                <a:solidFill>
                  <a:srgbClr val="0070C0"/>
                </a:solidFill>
                <a:latin typeface="Roboto Regular"/>
              </a:rPr>
              <a:t> </a:t>
            </a:r>
            <a:r>
              <a:rPr lang="pl-PL" sz="2800" b="1" kern="0" dirty="0" smtClean="0">
                <a:solidFill>
                  <a:srgbClr val="0070C0"/>
                </a:solidFill>
                <a:latin typeface="Roboto Regular"/>
              </a:rPr>
              <a:t>                         </a:t>
            </a:r>
            <a:r>
              <a:rPr lang="pl-PL" b="1" kern="0" dirty="0" smtClean="0">
                <a:solidFill>
                  <a:srgbClr val="0070C0"/>
                </a:solidFill>
                <a:latin typeface="Roboto Regular"/>
              </a:rPr>
              <a:t>4,5 </a:t>
            </a:r>
            <a:r>
              <a:rPr lang="pl-PL" b="1" kern="0" dirty="0">
                <a:solidFill>
                  <a:srgbClr val="0070C0"/>
                </a:solidFill>
                <a:latin typeface="Roboto Regular"/>
              </a:rPr>
              <a:t>mln </a:t>
            </a:r>
            <a:r>
              <a:rPr lang="pl-PL" b="1" kern="0" dirty="0" smtClean="0">
                <a:solidFill>
                  <a:srgbClr val="0070C0"/>
                </a:solidFill>
                <a:latin typeface="Roboto Regular"/>
              </a:rPr>
              <a:t>zł</a:t>
            </a:r>
          </a:p>
          <a:p>
            <a:pPr algn="l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b="1" kern="0" dirty="0" smtClean="0">
              <a:solidFill>
                <a:srgbClr val="0070C0"/>
              </a:solidFill>
              <a:latin typeface="Roboto Regular"/>
            </a:endParaRPr>
          </a:p>
          <a:p>
            <a:pPr marL="342900" indent="-342900" algn="l" eaLnBrk="1" fontAlgn="auto" latin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b="1" dirty="0">
                <a:solidFill>
                  <a:schemeClr val="tx1">
                    <a:lumMod val="50000"/>
                  </a:schemeClr>
                </a:solidFill>
                <a:latin typeface="Roboto Regular"/>
              </a:rPr>
              <a:t>Rozwój Onkologii w Wojewódzkich Podmiotach Leczniczych </a:t>
            </a:r>
            <a:r>
              <a:rPr lang="pl-PL" b="1" dirty="0" smtClean="0">
                <a:solidFill>
                  <a:schemeClr val="tx1">
                    <a:lumMod val="50000"/>
                  </a:schemeClr>
                </a:solidFill>
                <a:latin typeface="Roboto Regular"/>
              </a:rPr>
              <a:t>                     </a:t>
            </a:r>
            <a:r>
              <a:rPr lang="pl-PL" b="1" dirty="0" smtClean="0">
                <a:solidFill>
                  <a:srgbClr val="0070C0"/>
                </a:solidFill>
                <a:latin typeface="Roboto Regular"/>
              </a:rPr>
              <a:t>3,5 mln zł</a:t>
            </a:r>
            <a:endParaRPr lang="pl-PL" b="1" dirty="0">
              <a:solidFill>
                <a:srgbClr val="0070C0"/>
              </a:solidFill>
              <a:latin typeface="Roboto Regular"/>
            </a:endParaRPr>
          </a:p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800" b="1" kern="0" dirty="0">
              <a:solidFill>
                <a:srgbClr val="0070C0"/>
              </a:solidFill>
            </a:endParaRPr>
          </a:p>
        </p:txBody>
      </p:sp>
      <p:pic>
        <p:nvPicPr>
          <p:cNvPr id="19461" name="Picture 10" descr="https://www.malopolska.pl/_cache/news--2017/790-790/fit/onkologiaxxx10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8" y="5794375"/>
            <a:ext cx="4054475" cy="269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12" descr="https://www.malopolska.pl/_cache/news--2018/790-790/fit/1_100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663" y="5794375"/>
            <a:ext cx="4054475" cy="269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14" descr="https://www.malopolska.pl/_cache/news--2018/790-790/fit/1000GJ250918_06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0788" y="5807075"/>
            <a:ext cx="4060825" cy="270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4" name="Shape 100"/>
          <p:cNvSpPr>
            <a:spLocks noGrp="1"/>
          </p:cNvSpPr>
          <p:nvPr>
            <p:ph type="title"/>
          </p:nvPr>
        </p:nvSpPr>
        <p:spPr>
          <a:xfrm>
            <a:off x="930275" y="298450"/>
            <a:ext cx="10964863" cy="1219200"/>
          </a:xfrm>
        </p:spPr>
        <p:txBody>
          <a:bodyPr/>
          <a:lstStyle/>
          <a:p>
            <a:pPr defTabSz="460375" eaLnBrk="1" hangingPunct="1">
              <a:spcBef>
                <a:spcPts val="100"/>
              </a:spcBef>
            </a:pPr>
            <a:r>
              <a:rPr lang="pl-PL" altLang="pl-PL" sz="2800" b="1" smtClean="0">
                <a:solidFill>
                  <a:srgbClr val="000000"/>
                </a:solidFill>
              </a:rPr>
              <a:t/>
            </a:r>
            <a:br>
              <a:rPr lang="pl-PL" altLang="pl-PL" sz="2800" b="1" smtClean="0">
                <a:solidFill>
                  <a:srgbClr val="000000"/>
                </a:solidFill>
              </a:rPr>
            </a:br>
            <a:r>
              <a:rPr lang="pl-PL" altLang="pl-PL" sz="3200" b="1" smtClean="0">
                <a:solidFill>
                  <a:srgbClr val="8CC63E"/>
                </a:solidFill>
              </a:rPr>
              <a:t>Zdrowie i polityka społeczna</a:t>
            </a:r>
            <a:r>
              <a:rPr lang="pl-PL" altLang="pl-PL" sz="2800" b="1" smtClean="0">
                <a:solidFill>
                  <a:srgbClr val="0070C0"/>
                </a:solidFill>
              </a:rPr>
              <a:t/>
            </a:r>
            <a:br>
              <a:rPr lang="pl-PL" altLang="pl-PL" sz="2800" b="1" smtClean="0">
                <a:solidFill>
                  <a:srgbClr val="0070C0"/>
                </a:solidFill>
              </a:rPr>
            </a:br>
            <a:endParaRPr lang="pl-PL" altLang="pl-PL" sz="2800" b="1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59771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asted-image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8961438"/>
            <a:ext cx="305117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20483" name="pasted-image.t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2013" y="323850"/>
            <a:ext cx="533400" cy="195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0" y="1447800"/>
            <a:ext cx="12825413" cy="514985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50800" tIns="50800" rIns="50800" bIns="50800" spcCol="38100" anchor="ctr">
            <a:spAutoFit/>
          </a:bodyPr>
          <a:lstStyle/>
          <a:p>
            <a:pPr marL="342900" indent="-342900" algn="ctr" eaLnBrk="1" fontAlgn="auto" latin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pl-PL" b="1" kern="0" dirty="0">
              <a:latin typeface="Roboto Regular"/>
            </a:endParaRPr>
          </a:p>
          <a:p>
            <a:pPr marL="342900" indent="-342900" algn="l" eaLnBrk="1" fontAlgn="auto" latin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b="1" kern="0" dirty="0">
                <a:solidFill>
                  <a:schemeClr val="tx1">
                    <a:lumMod val="50000"/>
                  </a:schemeClr>
                </a:solidFill>
                <a:latin typeface="Roboto Bold"/>
              </a:rPr>
              <a:t>Małopolskie Centrum Leczenia i Rehabilitacji Oparzeń oraz Chirurgii Plastycznej </a:t>
            </a:r>
            <a:br>
              <a:rPr lang="pl-PL" b="1" kern="0" dirty="0">
                <a:solidFill>
                  <a:schemeClr val="tx1">
                    <a:lumMod val="50000"/>
                  </a:schemeClr>
                </a:solidFill>
                <a:latin typeface="Roboto Bold"/>
              </a:rPr>
            </a:br>
            <a:r>
              <a:rPr lang="pl-PL" b="1" kern="0" dirty="0">
                <a:solidFill>
                  <a:schemeClr val="tx1">
                    <a:lumMod val="50000"/>
                  </a:schemeClr>
                </a:solidFill>
                <a:latin typeface="Roboto Bold"/>
              </a:rPr>
              <a:t>i Replantacyjnej wraz z Oddziałem Intensywnej Opieki Medycznej dla Dzieci</a:t>
            </a:r>
            <a:r>
              <a:rPr lang="pl-PL" sz="3200" b="1" kern="0" dirty="0">
                <a:solidFill>
                  <a:schemeClr val="tx1">
                    <a:lumMod val="50000"/>
                  </a:schemeClr>
                </a:solidFill>
                <a:latin typeface="Roboto Bold"/>
              </a:rPr>
              <a:t> </a:t>
            </a:r>
            <a:br>
              <a:rPr lang="pl-PL" sz="3200" b="1" kern="0" dirty="0">
                <a:solidFill>
                  <a:schemeClr val="tx1">
                    <a:lumMod val="50000"/>
                  </a:schemeClr>
                </a:solidFill>
                <a:latin typeface="Roboto Bold"/>
              </a:rPr>
            </a:br>
            <a:r>
              <a:rPr lang="pl-PL" b="1" kern="0" dirty="0">
                <a:solidFill>
                  <a:schemeClr val="tx1">
                    <a:lumMod val="50000"/>
                  </a:schemeClr>
                </a:solidFill>
                <a:latin typeface="Roboto Bold"/>
              </a:rPr>
              <a:t>- Szpital Specjalistyczny im. L. Rydygiera w Krakowie               </a:t>
            </a:r>
            <a:r>
              <a:rPr lang="pl-PL" b="1" kern="0" dirty="0" smtClean="0">
                <a:solidFill>
                  <a:schemeClr val="tx1">
                    <a:lumMod val="50000"/>
                  </a:schemeClr>
                </a:solidFill>
                <a:latin typeface="Roboto Bold"/>
              </a:rPr>
              <a:t>               </a:t>
            </a:r>
            <a:r>
              <a:rPr lang="pl-PL" b="1" kern="0" dirty="0" smtClean="0">
                <a:solidFill>
                  <a:srgbClr val="0070C0"/>
                </a:solidFill>
                <a:latin typeface="Roboto Bold"/>
              </a:rPr>
              <a:t>2,0 </a:t>
            </a:r>
            <a:r>
              <a:rPr lang="pl-PL" b="1" kern="0" dirty="0">
                <a:solidFill>
                  <a:srgbClr val="0070C0"/>
                </a:solidFill>
                <a:latin typeface="Roboto Bold"/>
              </a:rPr>
              <a:t>mln zł</a:t>
            </a:r>
          </a:p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800" b="1" kern="0" dirty="0">
              <a:latin typeface="Roboto Bold"/>
            </a:endParaRPr>
          </a:p>
          <a:p>
            <a:pPr marL="342900" indent="-342900" algn="l" eaLnBrk="1" fontAlgn="auto" latin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b="1" kern="0" dirty="0">
                <a:solidFill>
                  <a:schemeClr val="tx1">
                    <a:lumMod val="50000"/>
                  </a:schemeClr>
                </a:solidFill>
                <a:latin typeface="Roboto Bold"/>
              </a:rPr>
              <a:t>Małopolska Niania 2.0 										</a:t>
            </a:r>
            <a:r>
              <a:rPr lang="pl-PL" b="1" kern="0" dirty="0" smtClean="0">
                <a:solidFill>
                  <a:schemeClr val="tx1">
                    <a:lumMod val="50000"/>
                  </a:schemeClr>
                </a:solidFill>
                <a:latin typeface="Roboto Bold"/>
              </a:rPr>
              <a:t>               </a:t>
            </a:r>
            <a:r>
              <a:rPr lang="pl-PL" b="1" kern="0" dirty="0" smtClean="0">
                <a:solidFill>
                  <a:srgbClr val="0070C0"/>
                </a:solidFill>
                <a:latin typeface="Roboto Bold"/>
              </a:rPr>
              <a:t>6,4 </a:t>
            </a:r>
            <a:r>
              <a:rPr lang="pl-PL" b="1" kern="0" dirty="0">
                <a:solidFill>
                  <a:srgbClr val="0070C0"/>
                </a:solidFill>
                <a:latin typeface="Roboto Bold"/>
              </a:rPr>
              <a:t>mln zł	</a:t>
            </a:r>
          </a:p>
          <a:p>
            <a:pPr marL="342900" indent="-342900" eaLnBrk="1" fontAlgn="auto" latin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pl-PL" sz="3600" b="1" kern="0" dirty="0">
              <a:solidFill>
                <a:srgbClr val="0070C0"/>
              </a:solidFill>
              <a:latin typeface="Roboto Bold"/>
            </a:endParaRPr>
          </a:p>
          <a:p>
            <a:pPr marL="342900" indent="-342900" algn="l" eaLnBrk="1" fontAlgn="auto" latin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b="1" kern="0" dirty="0">
                <a:solidFill>
                  <a:schemeClr val="tx1">
                    <a:lumMod val="50000"/>
                  </a:schemeClr>
                </a:solidFill>
                <a:latin typeface="Roboto Bold"/>
              </a:rPr>
              <a:t>Sami–Dzielni! Nowe standardy mieszkalnictwa wspomaganego dla osób </a:t>
            </a:r>
            <a:br>
              <a:rPr lang="pl-PL" b="1" kern="0" dirty="0">
                <a:solidFill>
                  <a:schemeClr val="tx1">
                    <a:lumMod val="50000"/>
                  </a:schemeClr>
                </a:solidFill>
                <a:latin typeface="Roboto Bold"/>
              </a:rPr>
            </a:br>
            <a:r>
              <a:rPr lang="pl-PL" b="1" kern="0" dirty="0">
                <a:solidFill>
                  <a:schemeClr val="tx1">
                    <a:lumMod val="50000"/>
                  </a:schemeClr>
                </a:solidFill>
                <a:latin typeface="Roboto Bold"/>
              </a:rPr>
              <a:t>z niepełnosprawnościami sprzężonymi (POWER) </a:t>
            </a:r>
            <a:r>
              <a:rPr lang="pl-PL" sz="2800" b="1" kern="0" dirty="0">
                <a:solidFill>
                  <a:srgbClr val="0070C0"/>
                </a:solidFill>
                <a:latin typeface="Roboto Bold"/>
              </a:rPr>
              <a:t> 				</a:t>
            </a:r>
            <a:r>
              <a:rPr lang="pl-PL" sz="2800" b="1" kern="0" dirty="0" smtClean="0">
                <a:solidFill>
                  <a:srgbClr val="0070C0"/>
                </a:solidFill>
                <a:latin typeface="Roboto Bold"/>
              </a:rPr>
              <a:t>             </a:t>
            </a:r>
            <a:r>
              <a:rPr lang="pl-PL" b="1" kern="0" dirty="0" smtClean="0">
                <a:solidFill>
                  <a:srgbClr val="0070C0"/>
                </a:solidFill>
                <a:latin typeface="Roboto Bold"/>
              </a:rPr>
              <a:t>4,4 </a:t>
            </a:r>
            <a:r>
              <a:rPr lang="pl-PL" b="1" kern="0" dirty="0">
                <a:solidFill>
                  <a:srgbClr val="0070C0"/>
                </a:solidFill>
                <a:latin typeface="Roboto Bold"/>
              </a:rPr>
              <a:t>mln zł</a:t>
            </a:r>
          </a:p>
          <a:p>
            <a:pPr marL="342900" indent="-342900" eaLnBrk="1" fontAlgn="auto" latin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pl-PL" b="1" kern="0" dirty="0">
              <a:solidFill>
                <a:schemeClr val="tx1">
                  <a:lumMod val="50000"/>
                </a:schemeClr>
              </a:solidFill>
              <a:latin typeface="Roboto Bold"/>
            </a:endParaRPr>
          </a:p>
          <a:p>
            <a:pPr marL="342900" indent="-342900" algn="l" eaLnBrk="1" fontAlgn="auto" latin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b="1" kern="0" dirty="0">
                <a:solidFill>
                  <a:schemeClr val="tx1">
                    <a:lumMod val="50000"/>
                  </a:schemeClr>
                </a:solidFill>
                <a:latin typeface="Roboto Bold"/>
              </a:rPr>
              <a:t>KOOPERACJE 3D – model wielosektorowej współpracy na rzecz wsparcia osób </a:t>
            </a:r>
            <a:br>
              <a:rPr lang="pl-PL" b="1" kern="0" dirty="0">
                <a:solidFill>
                  <a:schemeClr val="tx1">
                    <a:lumMod val="50000"/>
                  </a:schemeClr>
                </a:solidFill>
                <a:latin typeface="Roboto Bold"/>
              </a:rPr>
            </a:br>
            <a:r>
              <a:rPr lang="pl-PL" b="1" kern="0" dirty="0">
                <a:solidFill>
                  <a:schemeClr val="tx1">
                    <a:lumMod val="50000"/>
                  </a:schemeClr>
                </a:solidFill>
                <a:latin typeface="Roboto Bold"/>
              </a:rPr>
              <a:t>i rodzin </a:t>
            </a:r>
            <a:r>
              <a:rPr lang="pl-PL" sz="2800" b="1" kern="0" dirty="0">
                <a:solidFill>
                  <a:schemeClr val="tx1">
                    <a:lumMod val="50000"/>
                  </a:schemeClr>
                </a:solidFill>
                <a:latin typeface="Roboto Bold"/>
              </a:rPr>
              <a:t>							               					</a:t>
            </a:r>
            <a:r>
              <a:rPr lang="pl-PL" sz="2800" b="1" kern="0" dirty="0" smtClean="0">
                <a:solidFill>
                  <a:schemeClr val="tx1">
                    <a:lumMod val="50000"/>
                  </a:schemeClr>
                </a:solidFill>
                <a:latin typeface="Roboto Bold"/>
              </a:rPr>
              <a:t>             </a:t>
            </a:r>
            <a:r>
              <a:rPr lang="pl-PL" b="1" dirty="0" smtClean="0">
                <a:solidFill>
                  <a:srgbClr val="0070C0"/>
                </a:solidFill>
                <a:latin typeface="Roboto Bold"/>
              </a:rPr>
              <a:t>0,6</a:t>
            </a:r>
            <a:r>
              <a:rPr lang="pl-PL" b="1" kern="0" dirty="0" smtClean="0">
                <a:solidFill>
                  <a:srgbClr val="0070C0"/>
                </a:solidFill>
                <a:latin typeface="Roboto Bold"/>
              </a:rPr>
              <a:t> </a:t>
            </a:r>
            <a:r>
              <a:rPr lang="pl-PL" b="1" dirty="0" smtClean="0">
                <a:solidFill>
                  <a:srgbClr val="0070C0"/>
                </a:solidFill>
                <a:latin typeface="Roboto Bold"/>
              </a:rPr>
              <a:t>mln </a:t>
            </a:r>
            <a:r>
              <a:rPr lang="pl-PL" b="1" kern="0" dirty="0" smtClean="0">
                <a:solidFill>
                  <a:srgbClr val="0070C0"/>
                </a:solidFill>
                <a:latin typeface="Roboto Bold"/>
              </a:rPr>
              <a:t>zł</a:t>
            </a:r>
            <a:endParaRPr lang="pl-PL" sz="2800" b="1" kern="0" dirty="0">
              <a:solidFill>
                <a:srgbClr val="0070C0"/>
              </a:solidFill>
              <a:latin typeface="Roboto Bold"/>
            </a:endParaRPr>
          </a:p>
        </p:txBody>
      </p:sp>
      <p:sp>
        <p:nvSpPr>
          <p:cNvPr id="20485" name="Shape 100"/>
          <p:cNvSpPr>
            <a:spLocks noGrp="1"/>
          </p:cNvSpPr>
          <p:nvPr>
            <p:ph type="title"/>
          </p:nvPr>
        </p:nvSpPr>
        <p:spPr>
          <a:xfrm>
            <a:off x="930275" y="96838"/>
            <a:ext cx="10964863" cy="1219200"/>
          </a:xfrm>
        </p:spPr>
        <p:txBody>
          <a:bodyPr/>
          <a:lstStyle/>
          <a:p>
            <a:pPr defTabSz="460375" eaLnBrk="1" hangingPunct="1">
              <a:spcBef>
                <a:spcPts val="100"/>
              </a:spcBef>
            </a:pPr>
            <a:r>
              <a:rPr lang="pl-PL" altLang="pl-PL" sz="2800" b="1" smtClean="0">
                <a:solidFill>
                  <a:srgbClr val="000000"/>
                </a:solidFill>
              </a:rPr>
              <a:t/>
            </a:r>
            <a:br>
              <a:rPr lang="pl-PL" altLang="pl-PL" sz="2800" b="1" smtClean="0">
                <a:solidFill>
                  <a:srgbClr val="000000"/>
                </a:solidFill>
              </a:rPr>
            </a:br>
            <a:r>
              <a:rPr lang="pl-PL" altLang="pl-PL" sz="3200" b="1" smtClean="0">
                <a:solidFill>
                  <a:srgbClr val="8CC63E"/>
                </a:solidFill>
              </a:rPr>
              <a:t>Zdrowie i polityka społeczna</a:t>
            </a:r>
            <a:r>
              <a:rPr lang="pl-PL" altLang="pl-PL" sz="2800" b="1" smtClean="0">
                <a:solidFill>
                  <a:srgbClr val="0070C0"/>
                </a:solidFill>
              </a:rPr>
              <a:t/>
            </a:r>
            <a:br>
              <a:rPr lang="pl-PL" altLang="pl-PL" sz="2800" b="1" smtClean="0">
                <a:solidFill>
                  <a:srgbClr val="0070C0"/>
                </a:solidFill>
              </a:rPr>
            </a:br>
            <a:endParaRPr lang="pl-PL" altLang="pl-PL" sz="2800" b="1" smtClean="0">
              <a:solidFill>
                <a:srgbClr val="0070C0"/>
              </a:solidFill>
            </a:endParaRPr>
          </a:p>
        </p:txBody>
      </p:sp>
      <p:pic>
        <p:nvPicPr>
          <p:cNvPr id="20486" name="Picture 8" descr="C:\Users\mkosc\Pictures\Saved Pictures\wheelchair_1595794_960_720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700" y="7067550"/>
            <a:ext cx="3738563" cy="248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10" descr="https://www.malopolska.pl/_cache/news--2018/1700-956/fit/mother_937038_192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2988" y="7067550"/>
            <a:ext cx="3732212" cy="248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631560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asted-image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8961438"/>
            <a:ext cx="305117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21507" name="pasted-image.t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2013" y="323850"/>
            <a:ext cx="533400" cy="195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21508" name="Shape 100"/>
          <p:cNvSpPr>
            <a:spLocks noGrp="1"/>
          </p:cNvSpPr>
          <p:nvPr>
            <p:ph type="title"/>
          </p:nvPr>
        </p:nvSpPr>
        <p:spPr>
          <a:xfrm>
            <a:off x="1041400" y="192088"/>
            <a:ext cx="10964863" cy="1219200"/>
          </a:xfrm>
        </p:spPr>
        <p:txBody>
          <a:bodyPr/>
          <a:lstStyle/>
          <a:p>
            <a:pPr defTabSz="460375" eaLnBrk="1" hangingPunct="1">
              <a:spcBef>
                <a:spcPts val="100"/>
              </a:spcBef>
            </a:pPr>
            <a:r>
              <a:rPr lang="pl-PL" altLang="pl-PL" sz="2800" b="1" smtClean="0">
                <a:solidFill>
                  <a:srgbClr val="000000"/>
                </a:solidFill>
              </a:rPr>
              <a:t/>
            </a:r>
            <a:br>
              <a:rPr lang="pl-PL" altLang="pl-PL" sz="2800" b="1" smtClean="0">
                <a:solidFill>
                  <a:srgbClr val="000000"/>
                </a:solidFill>
              </a:rPr>
            </a:br>
            <a:r>
              <a:rPr lang="pl-PL" altLang="pl-PL" sz="3200" b="1" smtClean="0">
                <a:solidFill>
                  <a:srgbClr val="8CC63E"/>
                </a:solidFill>
              </a:rPr>
              <a:t>Zdrowie i polityka społeczna</a:t>
            </a:r>
            <a:r>
              <a:rPr lang="pl-PL" altLang="pl-PL" sz="2800" b="1" smtClean="0">
                <a:solidFill>
                  <a:srgbClr val="8CC63E"/>
                </a:solidFill>
              </a:rPr>
              <a:t/>
            </a:r>
            <a:br>
              <a:rPr lang="pl-PL" altLang="pl-PL" sz="2800" b="1" smtClean="0">
                <a:solidFill>
                  <a:srgbClr val="8CC63E"/>
                </a:solidFill>
              </a:rPr>
            </a:br>
            <a:endParaRPr lang="pl-PL" altLang="pl-PL" sz="2800" b="1" smtClean="0">
              <a:solidFill>
                <a:srgbClr val="8CC63E"/>
              </a:solidFill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0" y="1903413"/>
            <a:ext cx="12825413" cy="410368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50800" tIns="50800" rIns="50800" bIns="50800" spcCol="38100" anchor="ctr">
            <a:spAutoFit/>
          </a:bodyPr>
          <a:lstStyle/>
          <a:p>
            <a:pPr marL="342900" indent="-342900" algn="ctr" eaLnBrk="1" fontAlgn="auto" latin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pl-PL" b="1" kern="0" dirty="0">
              <a:latin typeface="Roboto Regular"/>
            </a:endParaRPr>
          </a:p>
          <a:p>
            <a:pPr marL="342900" indent="-342900" algn="l" eaLnBrk="1" fontAlgn="auto" latin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sz="2800" b="1" kern="0" dirty="0">
                <a:solidFill>
                  <a:schemeClr val="tx1">
                    <a:lumMod val="50000"/>
                  </a:schemeClr>
                </a:solidFill>
                <a:latin typeface="Roboto Bold"/>
              </a:rPr>
              <a:t>Projekt Małopolski Tele-Anioł</a:t>
            </a:r>
            <a:r>
              <a:rPr lang="pl-PL" sz="3200" b="1" kern="0" dirty="0">
                <a:latin typeface="Roboto Bold"/>
              </a:rPr>
              <a:t>							</a:t>
            </a:r>
            <a:r>
              <a:rPr lang="pl-PL" sz="3200" b="1" kern="0" dirty="0" smtClean="0">
                <a:latin typeface="Roboto Bold"/>
              </a:rPr>
              <a:t>      </a:t>
            </a:r>
            <a:r>
              <a:rPr lang="pl-PL" sz="2800" b="1" kern="0" dirty="0" smtClean="0">
                <a:solidFill>
                  <a:srgbClr val="0070C0"/>
                </a:solidFill>
                <a:latin typeface="Roboto Bold"/>
              </a:rPr>
              <a:t>14,7 </a:t>
            </a:r>
            <a:r>
              <a:rPr lang="pl-PL" sz="2800" b="1" kern="0" dirty="0">
                <a:solidFill>
                  <a:srgbClr val="0070C0"/>
                </a:solidFill>
                <a:latin typeface="Roboto Bold"/>
              </a:rPr>
              <a:t>mln zł </a:t>
            </a:r>
            <a:endParaRPr lang="pl-PL" sz="3200" b="1" kern="0" dirty="0">
              <a:solidFill>
                <a:srgbClr val="0070C0"/>
              </a:solidFill>
              <a:latin typeface="Roboto Bold"/>
            </a:endParaRPr>
          </a:p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800" b="1" kern="0" dirty="0">
              <a:latin typeface="Roboto Bold"/>
            </a:endParaRPr>
          </a:p>
          <a:p>
            <a:pPr marL="342900" indent="-342900" algn="l" eaLnBrk="1" fontAlgn="auto" latin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sz="2800" b="1" kern="0" dirty="0">
                <a:solidFill>
                  <a:schemeClr val="tx1">
                    <a:lumMod val="50000"/>
                  </a:schemeClr>
                </a:solidFill>
                <a:latin typeface="Roboto Bold"/>
              </a:rPr>
              <a:t>Działania na rzecz osób starszych 						</a:t>
            </a:r>
            <a:r>
              <a:rPr lang="pl-PL" sz="2800" b="1" kern="0" dirty="0" smtClean="0">
                <a:solidFill>
                  <a:schemeClr val="tx1">
                    <a:lumMod val="50000"/>
                  </a:schemeClr>
                </a:solidFill>
                <a:latin typeface="Roboto Bold"/>
              </a:rPr>
              <a:t>         </a:t>
            </a:r>
            <a:r>
              <a:rPr lang="pl-PL" sz="2800" b="1" kern="0" dirty="0" smtClean="0">
                <a:solidFill>
                  <a:srgbClr val="0070C0"/>
                </a:solidFill>
                <a:latin typeface="Roboto Bold"/>
              </a:rPr>
              <a:t>1,2 </a:t>
            </a:r>
            <a:r>
              <a:rPr lang="pl-PL" sz="2800" b="1" kern="0" dirty="0">
                <a:solidFill>
                  <a:srgbClr val="0070C0"/>
                </a:solidFill>
                <a:latin typeface="Roboto Bold"/>
              </a:rPr>
              <a:t>mln zł</a:t>
            </a:r>
          </a:p>
          <a:p>
            <a:pPr marL="342900" indent="-342900" eaLnBrk="1" fontAlgn="auto" latin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pl-PL" sz="2800" b="1" kern="0" dirty="0">
              <a:solidFill>
                <a:srgbClr val="0070C0"/>
              </a:solidFill>
              <a:latin typeface="Roboto Bold"/>
            </a:endParaRPr>
          </a:p>
          <a:p>
            <a:pPr marL="342900" indent="-342900" algn="l" eaLnBrk="1" fontAlgn="auto" latin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sz="2800" b="1" kern="0" dirty="0">
                <a:solidFill>
                  <a:schemeClr val="tx1">
                    <a:lumMod val="50000"/>
                  </a:schemeClr>
                </a:solidFill>
                <a:latin typeface="Roboto Bold"/>
              </a:rPr>
              <a:t>Dofinansowanie kosztów tworzenia i działania </a:t>
            </a:r>
            <a:r>
              <a:rPr lang="pl-PL" sz="2800" b="1" kern="0" dirty="0" smtClean="0">
                <a:solidFill>
                  <a:schemeClr val="tx1">
                    <a:lumMod val="50000"/>
                  </a:schemeClr>
                </a:solidFill>
                <a:latin typeface="Roboto Bold"/>
              </a:rPr>
              <a:t>zakładów </a:t>
            </a:r>
            <a:r>
              <a:rPr lang="pl-PL" sz="2800" b="1" kern="0" dirty="0">
                <a:solidFill>
                  <a:schemeClr val="tx1">
                    <a:lumMod val="50000"/>
                  </a:schemeClr>
                </a:solidFill>
                <a:latin typeface="Roboto Bold"/>
              </a:rPr>
              <a:t>aktywności </a:t>
            </a:r>
            <a:r>
              <a:rPr lang="pl-PL" sz="2800" b="1" kern="0" dirty="0" smtClean="0">
                <a:solidFill>
                  <a:schemeClr val="tx1">
                    <a:lumMod val="50000"/>
                  </a:schemeClr>
                </a:solidFill>
                <a:latin typeface="Roboto Bold"/>
              </a:rPr>
              <a:t/>
            </a:r>
            <a:br>
              <a:rPr lang="pl-PL" sz="2800" b="1" kern="0" dirty="0" smtClean="0">
                <a:solidFill>
                  <a:schemeClr val="tx1">
                    <a:lumMod val="50000"/>
                  </a:schemeClr>
                </a:solidFill>
                <a:latin typeface="Roboto Bold"/>
              </a:rPr>
            </a:br>
            <a:r>
              <a:rPr lang="pl-PL" sz="2800" b="1" kern="0" dirty="0" smtClean="0">
                <a:solidFill>
                  <a:schemeClr val="tx1">
                    <a:lumMod val="50000"/>
                  </a:schemeClr>
                </a:solidFill>
                <a:latin typeface="Roboto Bold"/>
              </a:rPr>
              <a:t>zawodowej    </a:t>
            </a:r>
            <a:r>
              <a:rPr lang="pl-PL" sz="2800" b="1" kern="0" dirty="0">
                <a:solidFill>
                  <a:schemeClr val="tx1">
                    <a:lumMod val="50000"/>
                  </a:schemeClr>
                </a:solidFill>
                <a:latin typeface="Roboto Bold"/>
              </a:rPr>
              <a:t>						</a:t>
            </a:r>
            <a:r>
              <a:rPr lang="pl-PL" sz="2800" b="1" kern="0" dirty="0" smtClean="0">
                <a:solidFill>
                  <a:schemeClr val="tx1">
                    <a:lumMod val="50000"/>
                  </a:schemeClr>
                </a:solidFill>
                <a:latin typeface="Roboto Bold"/>
              </a:rPr>
              <a:t>                                            </a:t>
            </a:r>
            <a:r>
              <a:rPr lang="pl-PL" sz="2800" b="1" kern="0" dirty="0" smtClean="0">
                <a:solidFill>
                  <a:srgbClr val="0070C0"/>
                </a:solidFill>
                <a:latin typeface="Roboto Bold"/>
              </a:rPr>
              <a:t>1,4 </a:t>
            </a:r>
            <a:r>
              <a:rPr lang="pl-PL" sz="2800" b="1" kern="0" dirty="0">
                <a:solidFill>
                  <a:srgbClr val="0070C0"/>
                </a:solidFill>
                <a:latin typeface="Roboto Bold"/>
              </a:rPr>
              <a:t>mln zł</a:t>
            </a:r>
            <a:r>
              <a:rPr lang="pl-PL" sz="3200" b="1" kern="0" dirty="0"/>
              <a:t/>
            </a:r>
            <a:br>
              <a:rPr lang="pl-PL" sz="3200" b="1" kern="0" dirty="0"/>
            </a:br>
            <a:r>
              <a:rPr lang="pl-PL" sz="2800" b="1" kern="0" dirty="0"/>
              <a:t>                                                                                               </a:t>
            </a:r>
            <a:endParaRPr lang="pl-PL" sz="2800" b="1" kern="0" dirty="0">
              <a:solidFill>
                <a:srgbClr val="0070C0"/>
              </a:solidFill>
              <a:latin typeface="Roboto Regular"/>
            </a:endParaRPr>
          </a:p>
          <a:p>
            <a:pPr marL="342900" indent="-342900" eaLnBrk="1" fontAlgn="auto" latin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pl-PL" sz="2800" b="1" kern="0" dirty="0">
              <a:solidFill>
                <a:srgbClr val="0070C0"/>
              </a:solidFill>
            </a:endParaRPr>
          </a:p>
        </p:txBody>
      </p:sp>
      <p:pic>
        <p:nvPicPr>
          <p:cNvPr id="21510" name="Picture 9" descr="https://www.malopolska.pl/_cache/news--2018/1700-956/fit/xxDSC_6468xxx1000_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3388" y="5551488"/>
            <a:ext cx="4862512" cy="324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11" descr="https://www.malopolska.pl/_cache/news--2018/790-790/fit/care_3031259_192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400" y="5551488"/>
            <a:ext cx="4700588" cy="324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919983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asted-image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8" y="9058275"/>
            <a:ext cx="305117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22531" name="pasted-image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3125" y="635000"/>
            <a:ext cx="533400" cy="195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236538" y="883295"/>
            <a:ext cx="12192000" cy="610423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50800" tIns="50800" rIns="50800" bIns="50800" spcCol="38100" anchor="ctr">
            <a:spAutoFit/>
          </a:bodyPr>
          <a:lstStyle/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pl-PL" sz="2600" b="1" kern="0" dirty="0"/>
          </a:p>
          <a:p>
            <a:pPr marL="342900" indent="-342900" algn="l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sz="2600" b="1" kern="0" dirty="0">
                <a:solidFill>
                  <a:schemeClr val="tx1">
                    <a:lumMod val="50000"/>
                  </a:schemeClr>
                </a:solidFill>
                <a:latin typeface="Roboto Regular"/>
              </a:rPr>
              <a:t>Modernizacja kształcenia zawodowego w Małopolsce          </a:t>
            </a:r>
            <a:r>
              <a:rPr lang="pl-PL" sz="2600" b="1" kern="0" dirty="0" smtClean="0">
                <a:solidFill>
                  <a:schemeClr val="tx1">
                    <a:lumMod val="50000"/>
                  </a:schemeClr>
                </a:solidFill>
                <a:latin typeface="Roboto Regular"/>
              </a:rPr>
              <a:t>  </a:t>
            </a:r>
            <a:r>
              <a:rPr lang="pl-PL" sz="2600" b="1" kern="0" dirty="0" smtClean="0">
                <a:solidFill>
                  <a:srgbClr val="0070C0"/>
                </a:solidFill>
                <a:latin typeface="Roboto Regular"/>
              </a:rPr>
              <a:t>10,1 </a:t>
            </a:r>
            <a:r>
              <a:rPr lang="pl-PL" sz="2600" b="1" kern="0" dirty="0">
                <a:solidFill>
                  <a:srgbClr val="0070C0"/>
                </a:solidFill>
                <a:latin typeface="Roboto Regular"/>
              </a:rPr>
              <a:t>mln zł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600" b="1" kern="0" dirty="0">
              <a:solidFill>
                <a:srgbClr val="0070C0"/>
              </a:solidFill>
              <a:latin typeface="Roboto Regular"/>
            </a:endParaRPr>
          </a:p>
          <a:p>
            <a:pPr marL="342900" indent="-342900" algn="l" eaLnBrk="1" fontAlgn="auto" latin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sz="2600" b="1" kern="0" dirty="0">
                <a:solidFill>
                  <a:schemeClr val="tx1">
                    <a:lumMod val="50000"/>
                  </a:schemeClr>
                </a:solidFill>
                <a:latin typeface="Roboto Regular"/>
              </a:rPr>
              <a:t>Małopolska Chmura Edukacyjna                                              </a:t>
            </a:r>
            <a:r>
              <a:rPr lang="pl-PL" sz="2600" b="1" kern="0" dirty="0" smtClean="0">
                <a:solidFill>
                  <a:schemeClr val="tx1">
                    <a:lumMod val="50000"/>
                  </a:schemeClr>
                </a:solidFill>
                <a:latin typeface="Roboto Regular"/>
              </a:rPr>
              <a:t>   </a:t>
            </a:r>
            <a:r>
              <a:rPr lang="pl-PL" sz="2600" b="1" kern="0" dirty="0" smtClean="0">
                <a:solidFill>
                  <a:srgbClr val="0070C0"/>
                </a:solidFill>
                <a:latin typeface="Roboto Regular"/>
              </a:rPr>
              <a:t>6,9 </a:t>
            </a:r>
            <a:r>
              <a:rPr lang="pl-PL" sz="2600" b="1" kern="0" dirty="0">
                <a:solidFill>
                  <a:srgbClr val="0070C0"/>
                </a:solidFill>
                <a:latin typeface="Roboto Regular"/>
              </a:rPr>
              <a:t>mln zł</a:t>
            </a:r>
          </a:p>
          <a:p>
            <a:pPr marL="342900" indent="-342900" eaLnBrk="1" fontAlgn="auto" latin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pl-PL" sz="2600" b="1" kern="0" dirty="0">
              <a:latin typeface="Roboto Regular"/>
            </a:endParaRPr>
          </a:p>
          <a:p>
            <a:pPr marL="342900" indent="-342900" algn="l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sz="2600" b="1" kern="0" dirty="0">
                <a:solidFill>
                  <a:schemeClr val="tx1">
                    <a:lumMod val="50000"/>
                  </a:schemeClr>
                </a:solidFill>
              </a:rPr>
              <a:t>Małopolskie Centrum Nauki - projekt zintegrowany </a:t>
            </a:r>
            <a:r>
              <a:rPr lang="pl-PL" sz="26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pl-PL" sz="2600" b="1" dirty="0" smtClean="0">
                <a:solidFill>
                  <a:schemeClr val="tx1">
                    <a:lumMod val="50000"/>
                  </a:schemeClr>
                </a:solidFill>
              </a:rPr>
              <a:t>              </a:t>
            </a:r>
            <a:r>
              <a:rPr lang="pl-PL" sz="2600" b="1" kern="0" dirty="0" smtClean="0"/>
              <a:t>  </a:t>
            </a:r>
            <a:r>
              <a:rPr lang="pl-PL" sz="2600" b="1" kern="0" dirty="0" smtClean="0">
                <a:solidFill>
                  <a:srgbClr val="0070C0"/>
                </a:solidFill>
              </a:rPr>
              <a:t>5,2 </a:t>
            </a:r>
            <a:r>
              <a:rPr lang="pl-PL" sz="2600" b="1" kern="0" dirty="0">
                <a:solidFill>
                  <a:srgbClr val="0070C0"/>
                </a:solidFill>
              </a:rPr>
              <a:t>mln zł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600" b="1" kern="0" dirty="0">
              <a:solidFill>
                <a:srgbClr val="0070C0"/>
              </a:solidFill>
              <a:latin typeface="Roboto Regular"/>
            </a:endParaRPr>
          </a:p>
          <a:p>
            <a:pPr marL="457200" indent="-457200" algn="l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sz="2600" b="1" kern="0" dirty="0">
                <a:solidFill>
                  <a:schemeClr val="tx1">
                    <a:lumMod val="50000"/>
                  </a:schemeClr>
                </a:solidFill>
              </a:rPr>
              <a:t>Rozbudowa i modernizacja Młodzieżowego Ośrodka </a:t>
            </a:r>
            <a:r>
              <a:rPr lang="pl-PL" sz="2600" b="1" kern="0" dirty="0" smtClean="0">
                <a:solidFill>
                  <a:schemeClr val="tx1">
                    <a:lumMod val="50000"/>
                  </a:schemeClr>
                </a:solidFill>
              </a:rPr>
              <a:t>Wychowawczego</a:t>
            </a:r>
            <a:br>
              <a:rPr lang="pl-PL" sz="2600" b="1" kern="0" dirty="0" smtClean="0">
                <a:solidFill>
                  <a:schemeClr val="tx1">
                    <a:lumMod val="50000"/>
                  </a:schemeClr>
                </a:solidFill>
              </a:rPr>
            </a:br>
            <a:r>
              <a:rPr lang="pl-PL" sz="2600" b="1" kern="0" dirty="0" smtClean="0">
                <a:solidFill>
                  <a:schemeClr val="tx1">
                    <a:lumMod val="50000"/>
                  </a:schemeClr>
                </a:solidFill>
              </a:rPr>
              <a:t>w </a:t>
            </a:r>
            <a:r>
              <a:rPr lang="pl-PL" sz="2600" b="1" kern="0" dirty="0">
                <a:solidFill>
                  <a:schemeClr val="tx1">
                    <a:lumMod val="50000"/>
                  </a:schemeClr>
                </a:solidFill>
              </a:rPr>
              <a:t>Mszanie Dolnej                                                                      </a:t>
            </a:r>
            <a:r>
              <a:rPr lang="pl-PL" sz="2600" b="1" kern="0" dirty="0" smtClean="0">
                <a:solidFill>
                  <a:schemeClr val="tx1">
                    <a:lumMod val="50000"/>
                  </a:schemeClr>
                </a:solidFill>
              </a:rPr>
              <a:t>   </a:t>
            </a:r>
            <a:r>
              <a:rPr lang="pl-PL" sz="2600" b="1" kern="0" dirty="0" smtClean="0">
                <a:solidFill>
                  <a:srgbClr val="0070C0"/>
                </a:solidFill>
                <a:latin typeface="Roboto Regular"/>
              </a:rPr>
              <a:t>4,2 </a:t>
            </a:r>
            <a:r>
              <a:rPr lang="pl-PL" sz="2600" b="1" kern="0" dirty="0">
                <a:solidFill>
                  <a:srgbClr val="0070C0"/>
                </a:solidFill>
                <a:latin typeface="Roboto Regular"/>
              </a:rPr>
              <a:t>mln </a:t>
            </a:r>
            <a:r>
              <a:rPr lang="pl-PL" sz="2600" b="1" kern="0" dirty="0" smtClean="0">
                <a:solidFill>
                  <a:srgbClr val="0070C0"/>
                </a:solidFill>
                <a:latin typeface="Roboto Regular"/>
              </a:rPr>
              <a:t>zł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600" b="1" kern="0" dirty="0" smtClean="0">
              <a:solidFill>
                <a:srgbClr val="0070C0"/>
              </a:solidFill>
              <a:latin typeface="Roboto Regular"/>
            </a:endParaRPr>
          </a:p>
          <a:p>
            <a:pPr marL="457200" indent="-457200" algn="l">
              <a:buFont typeface="Arial" panose="020B0604020202020204" pitchFamily="34" charset="0"/>
              <a:buChar char="•"/>
              <a:defRPr/>
            </a:pPr>
            <a:r>
              <a:rPr lang="pl-PL" sz="2600" b="1" dirty="0">
                <a:solidFill>
                  <a:schemeClr val="tx1">
                    <a:lumMod val="50000"/>
                  </a:schemeClr>
                </a:solidFill>
              </a:rPr>
              <a:t>Modernizacja budynków przy Zespole Szkół Mistrzostwa Sportowego </a:t>
            </a:r>
            <a:r>
              <a:rPr lang="pl-PL" sz="2600" b="1" dirty="0" smtClean="0">
                <a:solidFill>
                  <a:schemeClr val="tx1">
                    <a:lumMod val="50000"/>
                  </a:schemeClr>
                </a:solidFill>
              </a:rPr>
              <a:t/>
            </a:r>
            <a:br>
              <a:rPr lang="pl-PL" sz="2600" b="1" dirty="0" smtClean="0">
                <a:solidFill>
                  <a:schemeClr val="tx1">
                    <a:lumMod val="50000"/>
                  </a:schemeClr>
                </a:solidFill>
              </a:rPr>
            </a:br>
            <a:r>
              <a:rPr lang="pl-PL" sz="2600" b="1" dirty="0" smtClean="0">
                <a:solidFill>
                  <a:schemeClr val="tx1">
                    <a:lumMod val="50000"/>
                  </a:schemeClr>
                </a:solidFill>
              </a:rPr>
              <a:t>w Zakopanem                                                                               </a:t>
            </a:r>
            <a:r>
              <a:rPr lang="pl-PL" sz="2600" b="1" dirty="0" smtClean="0">
                <a:solidFill>
                  <a:srgbClr val="0070C0"/>
                </a:solidFill>
              </a:rPr>
              <a:t>2,0 mln zł</a:t>
            </a:r>
            <a:endParaRPr lang="pl-PL" sz="2600" b="1" dirty="0">
              <a:solidFill>
                <a:srgbClr val="0070C0"/>
              </a:solidFill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600" b="1" kern="0" dirty="0">
              <a:solidFill>
                <a:srgbClr val="0070C0"/>
              </a:solidFill>
              <a:latin typeface="Roboto Regular"/>
            </a:endParaRP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pl-PL" sz="2600" b="1" kern="0" dirty="0"/>
          </a:p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600" b="1" kern="0" dirty="0">
              <a:latin typeface="Roboto Regular"/>
            </a:endParaRPr>
          </a:p>
        </p:txBody>
      </p:sp>
      <p:sp>
        <p:nvSpPr>
          <p:cNvPr id="22533" name="Shape 100"/>
          <p:cNvSpPr>
            <a:spLocks noGrp="1"/>
          </p:cNvSpPr>
          <p:nvPr>
            <p:ph type="title"/>
          </p:nvPr>
        </p:nvSpPr>
        <p:spPr>
          <a:xfrm>
            <a:off x="895350" y="269875"/>
            <a:ext cx="10964863" cy="1219200"/>
          </a:xfrm>
        </p:spPr>
        <p:txBody>
          <a:bodyPr/>
          <a:lstStyle/>
          <a:p>
            <a:pPr defTabSz="460375" eaLnBrk="1" hangingPunct="1">
              <a:spcBef>
                <a:spcPts val="100"/>
              </a:spcBef>
            </a:pPr>
            <a:r>
              <a:rPr lang="pl-PL" altLang="pl-PL" sz="2800" b="1" smtClean="0">
                <a:solidFill>
                  <a:srgbClr val="000000"/>
                </a:solidFill>
              </a:rPr>
              <a:t/>
            </a:r>
            <a:br>
              <a:rPr lang="pl-PL" altLang="pl-PL" sz="2800" b="1" smtClean="0">
                <a:solidFill>
                  <a:srgbClr val="000000"/>
                </a:solidFill>
              </a:rPr>
            </a:br>
            <a:r>
              <a:rPr lang="pl-PL" altLang="pl-PL" sz="3200" b="1" smtClean="0">
                <a:solidFill>
                  <a:srgbClr val="8CC63E"/>
                </a:solidFill>
              </a:rPr>
              <a:t>Edukacja i nauka</a:t>
            </a:r>
            <a:r>
              <a:rPr lang="pl-PL" altLang="pl-PL" sz="2800" b="1" smtClean="0">
                <a:solidFill>
                  <a:srgbClr val="8CC63E"/>
                </a:solidFill>
              </a:rPr>
              <a:t/>
            </a:r>
            <a:br>
              <a:rPr lang="pl-PL" altLang="pl-PL" sz="2800" b="1" smtClean="0">
                <a:solidFill>
                  <a:srgbClr val="8CC63E"/>
                </a:solidFill>
              </a:rPr>
            </a:br>
            <a:endParaRPr lang="pl-PL" altLang="pl-PL" sz="2800" b="1" smtClean="0">
              <a:solidFill>
                <a:srgbClr val="8CC63E"/>
              </a:solidFill>
            </a:endParaRPr>
          </a:p>
        </p:txBody>
      </p:sp>
      <p:pic>
        <p:nvPicPr>
          <p:cNvPr id="22534" name="Picture 10" descr="https://www.malopolska.pl/_cache/news--2018/790-790/fit/Noc_naukowcow17_web_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13" y="6311900"/>
            <a:ext cx="3827462" cy="254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12" descr="https://www.malopolska.pl/_cache/news--2018/790-790/fit/838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588" y="6329363"/>
            <a:ext cx="3827462" cy="254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Picture 14" descr="https://www.malopolska.pl/_cache/news--2018/1700-956/fit/GJ070618_0251000x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4613" y="6381750"/>
            <a:ext cx="3748087" cy="249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224912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asted-image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8" y="9058275"/>
            <a:ext cx="305117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23555" name="pasted-image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3125" y="635000"/>
            <a:ext cx="533400" cy="195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236538" y="1600200"/>
            <a:ext cx="12192000" cy="4041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50800" tIns="50800" rIns="50800" bIns="50800" spcCol="38100" anchor="ctr">
            <a:spAutoFit/>
          </a:bodyPr>
          <a:lstStyle/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pl-PL" b="1" kern="0" dirty="0"/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sz="2800" b="1" kern="0" dirty="0">
                <a:solidFill>
                  <a:schemeClr val="tx1">
                    <a:lumMod val="50000"/>
                  </a:schemeClr>
                </a:solidFill>
                <a:latin typeface="Roboto Bold"/>
              </a:rPr>
              <a:t>Regionalny Program Stypendialny </a:t>
            </a:r>
            <a:r>
              <a:rPr lang="pl-PL" sz="2800" b="1" kern="0" dirty="0">
                <a:latin typeface="Roboto Bold"/>
              </a:rPr>
              <a:t>						</a:t>
            </a:r>
            <a:r>
              <a:rPr lang="pl-PL" sz="3200" b="1" kern="0" dirty="0" smtClean="0">
                <a:solidFill>
                  <a:srgbClr val="0070C0"/>
                </a:solidFill>
                <a:latin typeface="Roboto Bold"/>
              </a:rPr>
              <a:t>5,2 </a:t>
            </a:r>
            <a:r>
              <a:rPr lang="pl-PL" sz="3200" b="1" kern="0" dirty="0">
                <a:solidFill>
                  <a:srgbClr val="0070C0"/>
                </a:solidFill>
                <a:latin typeface="Roboto Bold"/>
              </a:rPr>
              <a:t>mln zł</a:t>
            </a:r>
            <a:endParaRPr lang="pl-PL" sz="2800" kern="0" dirty="0">
              <a:solidFill>
                <a:schemeClr val="tx1">
                  <a:lumMod val="50000"/>
                </a:schemeClr>
              </a:solidFill>
              <a:latin typeface="Roboto Bold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000" kern="0" dirty="0">
              <a:latin typeface="Roboto Bold"/>
            </a:endParaRPr>
          </a:p>
          <a:p>
            <a:pPr marL="342900" indent="-342900" eaLnBrk="1" fontAlgn="auto" latin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sz="2800" b="1" kern="0" dirty="0">
                <a:solidFill>
                  <a:schemeClr val="tx1">
                    <a:lumMod val="50000"/>
                  </a:schemeClr>
                </a:solidFill>
                <a:latin typeface="Roboto Bold"/>
              </a:rPr>
              <a:t>Promocja zdolnej młodzieży                            </a:t>
            </a:r>
            <a:r>
              <a:rPr lang="pl-PL" sz="2800" b="1" kern="0" dirty="0">
                <a:latin typeface="Roboto Bold"/>
              </a:rPr>
              <a:t>			</a:t>
            </a:r>
            <a:r>
              <a:rPr lang="pl-PL" sz="3200" b="1" kern="0" dirty="0">
                <a:solidFill>
                  <a:srgbClr val="0070C0"/>
                </a:solidFill>
                <a:latin typeface="Roboto Bold"/>
              </a:rPr>
              <a:t>1,8 mln zł</a:t>
            </a:r>
          </a:p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800" b="1" kern="0" dirty="0">
              <a:solidFill>
                <a:srgbClr val="0070C0"/>
              </a:solidFill>
              <a:latin typeface="Roboto Bold"/>
            </a:endParaRPr>
          </a:p>
          <a:p>
            <a:pPr marL="342900" indent="-342900" eaLnBrk="1" fontAlgn="auto" latin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sz="2800" b="1" kern="0" dirty="0">
                <a:solidFill>
                  <a:schemeClr val="tx1">
                    <a:lumMod val="50000"/>
                  </a:schemeClr>
                </a:solidFill>
                <a:latin typeface="Roboto Bold"/>
              </a:rPr>
              <a:t>Małopolskie Talenty </a:t>
            </a:r>
            <a:r>
              <a:rPr lang="pl-PL" sz="2800" b="1" kern="0" dirty="0">
                <a:latin typeface="Roboto Bold"/>
              </a:rPr>
              <a:t>										</a:t>
            </a:r>
            <a:r>
              <a:rPr lang="pl-PL" sz="3200" b="1" kern="0" dirty="0">
                <a:solidFill>
                  <a:srgbClr val="0070C0"/>
                </a:solidFill>
                <a:latin typeface="Roboto Bold"/>
              </a:rPr>
              <a:t>3,6 mln zł</a:t>
            </a:r>
            <a:r>
              <a:rPr lang="pl-PL" sz="3200" b="1" kern="0" dirty="0">
                <a:latin typeface="Roboto Bold"/>
              </a:rPr>
              <a:t/>
            </a:r>
            <a:br>
              <a:rPr lang="pl-PL" sz="3200" b="1" kern="0" dirty="0">
                <a:latin typeface="Roboto Bold"/>
              </a:rPr>
            </a:br>
            <a:r>
              <a:rPr lang="pl-PL" sz="2800" b="1" kern="0" dirty="0">
                <a:latin typeface="Roboto Bold"/>
              </a:rPr>
              <a:t>                                                                                               </a:t>
            </a:r>
            <a:endParaRPr lang="pl-PL" sz="3200" b="1" kern="0" dirty="0">
              <a:solidFill>
                <a:srgbClr val="0070C0"/>
              </a:solidFill>
              <a:latin typeface="Roboto Bold"/>
            </a:endParaRPr>
          </a:p>
          <a:p>
            <a:pPr marL="342900" indent="-342900" eaLnBrk="1" fontAlgn="auto" latin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sz="2800" b="1" kern="0" dirty="0">
                <a:solidFill>
                  <a:schemeClr val="tx1">
                    <a:lumMod val="50000"/>
                  </a:schemeClr>
                </a:solidFill>
                <a:latin typeface="Roboto Bold"/>
              </a:rPr>
              <a:t>Małopolska Noc Naukowców </a:t>
            </a:r>
            <a:r>
              <a:rPr lang="pl-PL" sz="2800" b="1" kern="0" dirty="0">
                <a:latin typeface="Roboto Bold"/>
              </a:rPr>
              <a:t>						      </a:t>
            </a:r>
            <a:r>
              <a:rPr lang="pl-PL" sz="3200" b="1" dirty="0" smtClean="0">
                <a:solidFill>
                  <a:srgbClr val="0070C0"/>
                </a:solidFill>
                <a:latin typeface="Roboto Bold"/>
              </a:rPr>
              <a:t>0,8</a:t>
            </a:r>
            <a:r>
              <a:rPr lang="pl-PL" sz="3200" b="1" kern="0" dirty="0" smtClean="0">
                <a:solidFill>
                  <a:srgbClr val="0070C0"/>
                </a:solidFill>
                <a:latin typeface="Roboto Bold"/>
              </a:rPr>
              <a:t> mln </a:t>
            </a:r>
            <a:r>
              <a:rPr lang="pl-PL" sz="3200" b="1" kern="0" dirty="0">
                <a:solidFill>
                  <a:srgbClr val="0070C0"/>
                </a:solidFill>
                <a:latin typeface="Roboto Bold"/>
              </a:rPr>
              <a:t>zł</a:t>
            </a:r>
          </a:p>
          <a:p>
            <a:pPr marL="342900" indent="-342900" eaLnBrk="1" fontAlgn="auto" latin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pl-PL" sz="2800" b="1" kern="0" dirty="0">
              <a:solidFill>
                <a:srgbClr val="0070C0"/>
              </a:solidFill>
              <a:latin typeface="Roboto Regular"/>
            </a:endParaRPr>
          </a:p>
        </p:txBody>
      </p:sp>
      <p:sp>
        <p:nvSpPr>
          <p:cNvPr id="23557" name="Shape 100"/>
          <p:cNvSpPr>
            <a:spLocks noGrp="1"/>
          </p:cNvSpPr>
          <p:nvPr>
            <p:ph type="title"/>
          </p:nvPr>
        </p:nvSpPr>
        <p:spPr>
          <a:xfrm>
            <a:off x="895350" y="28575"/>
            <a:ext cx="10964863" cy="1219200"/>
          </a:xfrm>
        </p:spPr>
        <p:txBody>
          <a:bodyPr/>
          <a:lstStyle/>
          <a:p>
            <a:pPr defTabSz="460375" eaLnBrk="1" hangingPunct="1">
              <a:spcBef>
                <a:spcPts val="100"/>
              </a:spcBef>
            </a:pPr>
            <a:r>
              <a:rPr lang="pl-PL" altLang="pl-PL" sz="2800" b="1" smtClean="0">
                <a:solidFill>
                  <a:srgbClr val="000000"/>
                </a:solidFill>
              </a:rPr>
              <a:t/>
            </a:r>
            <a:br>
              <a:rPr lang="pl-PL" altLang="pl-PL" sz="2800" b="1" smtClean="0">
                <a:solidFill>
                  <a:srgbClr val="000000"/>
                </a:solidFill>
              </a:rPr>
            </a:br>
            <a:r>
              <a:rPr lang="pl-PL" altLang="pl-PL" sz="3200" b="1" smtClean="0">
                <a:solidFill>
                  <a:srgbClr val="8CC63E"/>
                </a:solidFill>
              </a:rPr>
              <a:t>Edukacja i nauka</a:t>
            </a:r>
            <a:endParaRPr lang="pl-PL" altLang="pl-PL" sz="2800" b="1" smtClean="0">
              <a:solidFill>
                <a:srgbClr val="8CC63E"/>
              </a:solidFill>
            </a:endParaRPr>
          </a:p>
        </p:txBody>
      </p:sp>
      <p:sp>
        <p:nvSpPr>
          <p:cNvPr id="23558" name="AutoShape 2" descr="Znalezione obrazy dla zapytania małopolskie talenty"/>
          <p:cNvSpPr>
            <a:spLocks noChangeAspect="1" noChangeArrowheads="1"/>
          </p:cNvSpPr>
          <p:nvPr/>
        </p:nvSpPr>
        <p:spPr bwMode="auto">
          <a:xfrm>
            <a:off x="84138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/>
          </a:p>
        </p:txBody>
      </p:sp>
      <p:sp>
        <p:nvSpPr>
          <p:cNvPr id="23559" name="AutoShape 4" descr="Znalezione obrazy dla zapytania małopolskie talenty"/>
          <p:cNvSpPr>
            <a:spLocks noChangeAspect="1" noChangeArrowheads="1"/>
          </p:cNvSpPr>
          <p:nvPr/>
        </p:nvSpPr>
        <p:spPr bwMode="auto">
          <a:xfrm>
            <a:off x="236538" y="-301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/>
          </a:p>
        </p:txBody>
      </p:sp>
      <p:pic>
        <p:nvPicPr>
          <p:cNvPr id="23560" name="Picture 8" descr="https://www.malopolska.pl/_cache/news--2017/1700-956/fit/DSC_944810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5915025"/>
            <a:ext cx="3962400" cy="264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1" name="Picture 13" descr="https://www.malopolska.pl/_cache/news--2018/1700-956/fit/Noc_naukowcow17_web_8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663" y="5903913"/>
            <a:ext cx="3978275" cy="265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2" name="Picture 15" descr="https://www.malopolska.pl/_cache/news--2018/790-790/fit/1000181001MIS016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3813" y="5903913"/>
            <a:ext cx="3984625" cy="265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106946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asted-image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8" y="9058275"/>
            <a:ext cx="305117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24579" name="pasted-image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3125" y="635000"/>
            <a:ext cx="533400" cy="195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377825" y="1619885"/>
            <a:ext cx="12192000" cy="45961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50800" tIns="50800" rIns="50800" bIns="50800" spcCol="38100" anchor="ctr">
            <a:spAutoFit/>
          </a:bodyPr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800" b="1" kern="0" dirty="0">
              <a:latin typeface="Roboto Regular"/>
            </a:endParaRPr>
          </a:p>
          <a:p>
            <a:pPr marL="457200" indent="-457200" algn="l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b="1" kern="0" dirty="0">
                <a:solidFill>
                  <a:schemeClr val="tx1">
                    <a:lumMod val="50000"/>
                  </a:schemeClr>
                </a:solidFill>
                <a:latin typeface="Roboto Bold"/>
              </a:rPr>
              <a:t>SPIN – Małopolskie Centra Transferu Wiedzy                                    </a:t>
            </a:r>
            <a:r>
              <a:rPr lang="pl-PL" b="1" kern="0" dirty="0" smtClean="0">
                <a:solidFill>
                  <a:schemeClr val="tx1">
                    <a:lumMod val="50000"/>
                  </a:schemeClr>
                </a:solidFill>
                <a:latin typeface="Roboto Bold"/>
              </a:rPr>
              <a:t>   </a:t>
            </a:r>
            <a:r>
              <a:rPr lang="pl-PL" sz="2800" b="1" dirty="0" smtClean="0">
                <a:solidFill>
                  <a:srgbClr val="0070C0"/>
                </a:solidFill>
                <a:latin typeface="Roboto Bold"/>
              </a:rPr>
              <a:t>3,5 </a:t>
            </a:r>
            <a:r>
              <a:rPr lang="pl-PL" sz="2800" b="1" dirty="0">
                <a:solidFill>
                  <a:srgbClr val="0070C0"/>
                </a:solidFill>
                <a:latin typeface="Roboto Bold"/>
              </a:rPr>
              <a:t>mln zł</a:t>
            </a:r>
            <a:r>
              <a:rPr lang="pl-PL" sz="2800" dirty="0">
                <a:solidFill>
                  <a:srgbClr val="0070C0"/>
                </a:solidFill>
                <a:latin typeface="Roboto Bold"/>
              </a:rPr>
              <a:t> 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pl-PL" sz="2800" b="1" kern="0" dirty="0">
              <a:solidFill>
                <a:schemeClr val="tx1">
                  <a:lumMod val="50000"/>
                </a:schemeClr>
              </a:solidFill>
              <a:latin typeface="Roboto Bold"/>
            </a:endParaRPr>
          </a:p>
          <a:p>
            <a:pPr marL="457200" indent="-457200" algn="l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b="1" kern="0" dirty="0">
                <a:solidFill>
                  <a:schemeClr val="tx1">
                    <a:lumMod val="50000"/>
                  </a:schemeClr>
                </a:solidFill>
                <a:latin typeface="Roboto Bold"/>
              </a:rPr>
              <a:t>Projekt Osoby młode na rynku pracy 								</a:t>
            </a:r>
            <a:r>
              <a:rPr lang="pl-PL" b="1" kern="0" dirty="0" smtClean="0">
                <a:solidFill>
                  <a:schemeClr val="tx1">
                    <a:lumMod val="50000"/>
                  </a:schemeClr>
                </a:solidFill>
                <a:latin typeface="Roboto Bold"/>
              </a:rPr>
              <a:t>    </a:t>
            </a:r>
            <a:r>
              <a:rPr lang="pl-PL" sz="2800" b="1" kern="0" dirty="0" smtClean="0">
                <a:solidFill>
                  <a:srgbClr val="0070C0"/>
                </a:solidFill>
                <a:latin typeface="Roboto Bold"/>
              </a:rPr>
              <a:t>2,3 </a:t>
            </a:r>
            <a:r>
              <a:rPr lang="pl-PL" sz="2800" b="1" kern="0" dirty="0">
                <a:solidFill>
                  <a:srgbClr val="0070C0"/>
                </a:solidFill>
                <a:latin typeface="Roboto Bold"/>
              </a:rPr>
              <a:t>mln </a:t>
            </a:r>
            <a:r>
              <a:rPr lang="pl-PL" sz="2800" b="1" kern="0" dirty="0" smtClean="0">
                <a:solidFill>
                  <a:srgbClr val="0070C0"/>
                </a:solidFill>
                <a:latin typeface="Roboto Bold"/>
              </a:rPr>
              <a:t>zł</a:t>
            </a:r>
          </a:p>
          <a:p>
            <a:pPr marL="457200" indent="-457200" algn="l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b="1" dirty="0">
                <a:solidFill>
                  <a:schemeClr val="tx1">
                    <a:lumMod val="50000"/>
                  </a:schemeClr>
                </a:solidFill>
                <a:latin typeface="Roboto Bold"/>
              </a:rPr>
              <a:t>Innowacyjna Małopolska                                                         </a:t>
            </a:r>
            <a:r>
              <a:rPr lang="pl-PL" b="1" dirty="0" smtClean="0">
                <a:solidFill>
                  <a:schemeClr val="tx1">
                    <a:lumMod val="50000"/>
                  </a:schemeClr>
                </a:solidFill>
                <a:latin typeface="Roboto Bold"/>
              </a:rPr>
              <a:t>                 </a:t>
            </a:r>
            <a:r>
              <a:rPr lang="pl-PL" sz="2800" b="1" dirty="0" smtClean="0">
                <a:solidFill>
                  <a:srgbClr val="0070C0"/>
                </a:solidFill>
                <a:latin typeface="Roboto Bold"/>
              </a:rPr>
              <a:t>1,9 mln zł</a:t>
            </a:r>
            <a:endParaRPr lang="pl-PL" sz="2800" b="1" kern="0" dirty="0">
              <a:solidFill>
                <a:srgbClr val="0070C0"/>
              </a:solidFill>
              <a:latin typeface="Roboto Bold"/>
            </a:endParaRP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pl-PL" b="1" kern="0" dirty="0">
              <a:solidFill>
                <a:schemeClr val="tx1">
                  <a:lumMod val="50000"/>
                </a:schemeClr>
              </a:solidFill>
              <a:latin typeface="Roboto Bold"/>
            </a:endParaRPr>
          </a:p>
          <a:p>
            <a:pPr marL="457200" indent="-457200" algn="l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b="1" kern="0" dirty="0">
                <a:solidFill>
                  <a:schemeClr val="tx1">
                    <a:lumMod val="50000"/>
                  </a:schemeClr>
                </a:solidFill>
                <a:latin typeface="Roboto Bold"/>
              </a:rPr>
              <a:t>Przedsiębiorcza Małopolska – rozwój przedsiębiorczości technologicznej </a:t>
            </a:r>
            <a:br>
              <a:rPr lang="pl-PL" b="1" kern="0" dirty="0">
                <a:solidFill>
                  <a:schemeClr val="tx1">
                    <a:lumMod val="50000"/>
                  </a:schemeClr>
                </a:solidFill>
                <a:latin typeface="Roboto Bold"/>
              </a:rPr>
            </a:br>
            <a:r>
              <a:rPr lang="pl-PL" b="1" kern="0" dirty="0">
                <a:solidFill>
                  <a:schemeClr val="tx1">
                    <a:lumMod val="50000"/>
                  </a:schemeClr>
                </a:solidFill>
                <a:latin typeface="Roboto Bold"/>
              </a:rPr>
              <a:t>																	</a:t>
            </a:r>
            <a:r>
              <a:rPr lang="pl-PL" b="1" kern="0" dirty="0" smtClean="0">
                <a:solidFill>
                  <a:schemeClr val="tx1">
                    <a:lumMod val="50000"/>
                  </a:schemeClr>
                </a:solidFill>
                <a:latin typeface="Roboto Bold"/>
              </a:rPr>
              <a:t>    </a:t>
            </a:r>
            <a:r>
              <a:rPr lang="pl-PL" sz="2800" b="1" kern="0" dirty="0" smtClean="0">
                <a:solidFill>
                  <a:srgbClr val="0070C0"/>
                </a:solidFill>
                <a:latin typeface="Roboto Bold"/>
              </a:rPr>
              <a:t>1,2 </a:t>
            </a:r>
            <a:r>
              <a:rPr lang="pl-PL" sz="2800" b="1" kern="0" dirty="0">
                <a:solidFill>
                  <a:srgbClr val="0070C0"/>
                </a:solidFill>
                <a:latin typeface="Roboto Bold"/>
              </a:rPr>
              <a:t>mln zł</a:t>
            </a:r>
            <a:endParaRPr lang="pl-PL" b="1" kern="0" dirty="0">
              <a:solidFill>
                <a:srgbClr val="0070C0"/>
              </a:solidFill>
              <a:latin typeface="Roboto Bold"/>
            </a:endParaRP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pl-PL" b="1" kern="0" dirty="0">
              <a:solidFill>
                <a:srgbClr val="0070C0"/>
              </a:solidFill>
              <a:latin typeface="Roboto Bold"/>
            </a:endParaRPr>
          </a:p>
          <a:p>
            <a:pPr marL="457200" indent="-457200" algn="l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b="1" kern="0" dirty="0">
                <a:solidFill>
                  <a:schemeClr val="tx1">
                    <a:lumMod val="50000"/>
                  </a:schemeClr>
                </a:solidFill>
                <a:latin typeface="Roboto Bold"/>
              </a:rPr>
              <a:t>Program „Małopolska – tu technologia staje się biznesem” 		</a:t>
            </a:r>
            <a:r>
              <a:rPr lang="pl-PL" b="1" kern="0" dirty="0" smtClean="0">
                <a:solidFill>
                  <a:schemeClr val="tx1">
                    <a:lumMod val="50000"/>
                  </a:schemeClr>
                </a:solidFill>
                <a:latin typeface="Roboto Bold"/>
              </a:rPr>
              <a:t>    </a:t>
            </a:r>
            <a:r>
              <a:rPr lang="pl-PL" sz="2800" b="1" dirty="0" smtClean="0">
                <a:solidFill>
                  <a:srgbClr val="0070C0"/>
                </a:solidFill>
                <a:latin typeface="Roboto Bold"/>
              </a:rPr>
              <a:t>0,5 mln</a:t>
            </a:r>
            <a:r>
              <a:rPr lang="pl-PL" sz="2800" b="1" kern="0" dirty="0" smtClean="0">
                <a:solidFill>
                  <a:srgbClr val="0070C0"/>
                </a:solidFill>
                <a:latin typeface="Roboto Bold"/>
              </a:rPr>
              <a:t> </a:t>
            </a:r>
            <a:r>
              <a:rPr lang="pl-PL" sz="2800" b="1" kern="0" dirty="0">
                <a:solidFill>
                  <a:srgbClr val="0070C0"/>
                </a:solidFill>
              </a:rPr>
              <a:t>zł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pl-PL" b="1" kern="0" dirty="0">
              <a:solidFill>
                <a:srgbClr val="0070C0"/>
              </a:solidFill>
            </a:endParaRPr>
          </a:p>
        </p:txBody>
      </p:sp>
      <p:sp>
        <p:nvSpPr>
          <p:cNvPr id="24581" name="Shape 100"/>
          <p:cNvSpPr>
            <a:spLocks noGrp="1"/>
          </p:cNvSpPr>
          <p:nvPr>
            <p:ph type="title"/>
          </p:nvPr>
        </p:nvSpPr>
        <p:spPr>
          <a:xfrm>
            <a:off x="895350" y="269875"/>
            <a:ext cx="10964863" cy="1219200"/>
          </a:xfrm>
        </p:spPr>
        <p:txBody>
          <a:bodyPr/>
          <a:lstStyle/>
          <a:p>
            <a:pPr defTabSz="460375" eaLnBrk="1" hangingPunct="1">
              <a:spcBef>
                <a:spcPts val="100"/>
              </a:spcBef>
            </a:pPr>
            <a:r>
              <a:rPr lang="pl-PL" altLang="pl-PL" sz="2800" b="1" dirty="0" smtClean="0">
                <a:solidFill>
                  <a:srgbClr val="000000"/>
                </a:solidFill>
              </a:rPr>
              <a:t/>
            </a:r>
            <a:br>
              <a:rPr lang="pl-PL" altLang="pl-PL" sz="2800" b="1" dirty="0" smtClean="0">
                <a:solidFill>
                  <a:srgbClr val="000000"/>
                </a:solidFill>
              </a:rPr>
            </a:br>
            <a:r>
              <a:rPr lang="pl-PL" altLang="pl-PL" sz="3200" b="1" dirty="0" smtClean="0">
                <a:solidFill>
                  <a:srgbClr val="8CC63E"/>
                </a:solidFill>
              </a:rPr>
              <a:t>Przetwórstwo przemysłowe</a:t>
            </a:r>
            <a:r>
              <a:rPr lang="pl-PL" altLang="pl-PL" sz="2800" b="1" dirty="0" smtClean="0">
                <a:solidFill>
                  <a:srgbClr val="8CC63E"/>
                </a:solidFill>
              </a:rPr>
              <a:t> </a:t>
            </a:r>
            <a:r>
              <a:rPr lang="pl-PL" altLang="pl-PL" sz="3200" b="1" dirty="0" smtClean="0">
                <a:solidFill>
                  <a:srgbClr val="8CC63E"/>
                </a:solidFill>
              </a:rPr>
              <a:t>i rynek pracy</a:t>
            </a:r>
            <a:r>
              <a:rPr lang="pl-PL" altLang="pl-PL" sz="2800" b="1" dirty="0" smtClean="0">
                <a:solidFill>
                  <a:srgbClr val="0070C0"/>
                </a:solidFill>
              </a:rPr>
              <a:t/>
            </a:r>
            <a:br>
              <a:rPr lang="pl-PL" altLang="pl-PL" sz="2800" b="1" dirty="0" smtClean="0">
                <a:solidFill>
                  <a:srgbClr val="0070C0"/>
                </a:solidFill>
              </a:rPr>
            </a:br>
            <a:endParaRPr lang="pl-PL" altLang="pl-PL" sz="2800" b="1" dirty="0" smtClean="0">
              <a:solidFill>
                <a:srgbClr val="0070C0"/>
              </a:solidFill>
            </a:endParaRPr>
          </a:p>
        </p:txBody>
      </p:sp>
      <p:pic>
        <p:nvPicPr>
          <p:cNvPr id="24582" name="Picture 2" descr="https://www.malopolska.pl/_cache/sites/1700-956/fit/13000279_1053124528086914_2808469198801368365_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8" y="6346825"/>
            <a:ext cx="3868737" cy="257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10" descr="Zdjecie przedstawia jednÄ z konfernecji TEDex Kazimierz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3" y="6346825"/>
            <a:ext cx="3860800" cy="257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Picture 12" descr="https://www.malopolska.pl/_cache/news--2017/1700-956/fit/xxDSC_2006ssxxx100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5563" y="6346825"/>
            <a:ext cx="3870325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0644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asted-image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" y="9131300"/>
            <a:ext cx="305117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25603" name="pasted-image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5175" y="439738"/>
            <a:ext cx="533400" cy="195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0" y="1446213"/>
            <a:ext cx="12825413" cy="558165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50800" tIns="50800" rIns="50800" bIns="50800" spcCol="38100" anchor="ctr">
            <a:spAutoFit/>
          </a:bodyPr>
          <a:lstStyle/>
          <a:p>
            <a:pPr marL="342900" indent="-342900" eaLnBrk="1" fontAlgn="auto" latin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pl-PL" b="1" kern="0" dirty="0">
              <a:latin typeface="Roboto Regular"/>
            </a:endParaRPr>
          </a:p>
          <a:p>
            <a:pPr marL="342900" indent="-342900" eaLnBrk="1" fontAlgn="auto" latin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pl-PL" b="1" kern="0" dirty="0">
              <a:latin typeface="Roboto Regular"/>
            </a:endParaRPr>
          </a:p>
          <a:p>
            <a:pPr marL="342900" indent="-342900" algn="l" eaLnBrk="1" fontAlgn="auto" latin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b="1" kern="0" dirty="0">
                <a:solidFill>
                  <a:schemeClr val="tx1">
                    <a:lumMod val="50000"/>
                  </a:schemeClr>
                </a:solidFill>
                <a:latin typeface="Roboto Bold"/>
              </a:rPr>
              <a:t>Remont konserwatorski i modernizacja siedziby Filharmonii Krakowskiej</a:t>
            </a:r>
            <a:r>
              <a:rPr lang="pl-PL" b="1" kern="0" dirty="0">
                <a:latin typeface="Roboto Bold"/>
              </a:rPr>
              <a:t>																	   			 </a:t>
            </a:r>
            <a:r>
              <a:rPr lang="pl-PL" b="1" kern="0" dirty="0" smtClean="0">
                <a:latin typeface="Roboto Bold"/>
              </a:rPr>
              <a:t>       </a:t>
            </a:r>
            <a:r>
              <a:rPr lang="pl-PL" b="1" kern="0" dirty="0" smtClean="0">
                <a:solidFill>
                  <a:srgbClr val="0070C0"/>
                </a:solidFill>
                <a:latin typeface="Roboto Bold"/>
              </a:rPr>
              <a:t>4,9 </a:t>
            </a:r>
            <a:r>
              <a:rPr lang="pl-PL" b="1" kern="0" dirty="0">
                <a:solidFill>
                  <a:srgbClr val="0070C0"/>
                </a:solidFill>
                <a:latin typeface="Roboto Bold"/>
              </a:rPr>
              <a:t>mln zł</a:t>
            </a:r>
            <a:endParaRPr lang="pl-PL" sz="2000" b="1" kern="0" dirty="0">
              <a:solidFill>
                <a:srgbClr val="0070C0"/>
              </a:solidFill>
              <a:latin typeface="Roboto Bold"/>
            </a:endParaRPr>
          </a:p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1200" kern="0" dirty="0">
              <a:latin typeface="Roboto Bold"/>
            </a:endParaRPr>
          </a:p>
          <a:p>
            <a:pPr marL="342900" indent="-342900" algn="l" eaLnBrk="1" fontAlgn="auto" latin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b="1" kern="0" dirty="0">
                <a:solidFill>
                  <a:schemeClr val="tx1">
                    <a:lumMod val="50000"/>
                  </a:schemeClr>
                </a:solidFill>
                <a:latin typeface="Roboto Bold"/>
              </a:rPr>
              <a:t>Utworzenie ośrodka dziedzictwa kultury niematerialnej w Zespole </a:t>
            </a:r>
            <a:r>
              <a:rPr lang="pl-PL" b="1" kern="0" dirty="0" smtClean="0">
                <a:solidFill>
                  <a:schemeClr val="tx1">
                    <a:lumMod val="50000"/>
                  </a:schemeClr>
                </a:solidFill>
                <a:latin typeface="Roboto Bold"/>
              </a:rPr>
              <a:t>Parkowo-Dworskim w </a:t>
            </a:r>
            <a:r>
              <a:rPr lang="pl-PL" b="1" kern="0" dirty="0">
                <a:solidFill>
                  <a:schemeClr val="tx1">
                    <a:lumMod val="50000"/>
                  </a:schemeClr>
                </a:solidFill>
                <a:latin typeface="Roboto Bold"/>
              </a:rPr>
              <a:t>Dąbrowej</a:t>
            </a:r>
            <a:endParaRPr lang="pl-PL" b="1" kern="0" dirty="0">
              <a:latin typeface="Roboto Bold"/>
            </a:endParaRPr>
          </a:p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800" b="1" kern="0" dirty="0">
                <a:solidFill>
                  <a:srgbClr val="0070C0"/>
                </a:solidFill>
                <a:latin typeface="Roboto Bold"/>
              </a:rPr>
              <a:t>																	</a:t>
            </a:r>
            <a:r>
              <a:rPr lang="pl-PL" b="1" kern="0" dirty="0" smtClean="0">
                <a:solidFill>
                  <a:srgbClr val="0070C0"/>
                </a:solidFill>
                <a:latin typeface="Roboto Bold"/>
              </a:rPr>
              <a:t>1,9 </a:t>
            </a:r>
            <a:r>
              <a:rPr lang="pl-PL" b="1" kern="0" dirty="0">
                <a:solidFill>
                  <a:srgbClr val="0070C0"/>
                </a:solidFill>
                <a:latin typeface="Roboto Bold"/>
              </a:rPr>
              <a:t>mln zł</a:t>
            </a:r>
          </a:p>
          <a:p>
            <a:pPr marL="342900" indent="-342900" algn="l" eaLnBrk="1" fontAlgn="auto" latin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b="1" kern="0" dirty="0">
                <a:solidFill>
                  <a:schemeClr val="tx1">
                    <a:lumMod val="50000"/>
                  </a:schemeClr>
                </a:solidFill>
                <a:latin typeface="Roboto Bold"/>
              </a:rPr>
              <a:t>Rewaloryzacja i modernizacja zabytkowych, drewnianych budynków </a:t>
            </a:r>
            <a:br>
              <a:rPr lang="pl-PL" b="1" kern="0" dirty="0">
                <a:solidFill>
                  <a:schemeClr val="tx1">
                    <a:lumMod val="50000"/>
                  </a:schemeClr>
                </a:solidFill>
                <a:latin typeface="Roboto Bold"/>
              </a:rPr>
            </a:br>
            <a:r>
              <a:rPr lang="pl-PL" b="1" kern="0" dirty="0">
                <a:solidFill>
                  <a:schemeClr val="tx1">
                    <a:lumMod val="50000"/>
                  </a:schemeClr>
                </a:solidFill>
                <a:latin typeface="Roboto Bold"/>
              </a:rPr>
              <a:t>Muzeum Tatrzańskiego w Zakopanem </a:t>
            </a:r>
            <a:r>
              <a:rPr lang="pl-PL" b="1" kern="0" dirty="0">
                <a:latin typeface="Roboto Bold"/>
              </a:rPr>
              <a:t>		</a:t>
            </a:r>
            <a:r>
              <a:rPr lang="pl-PL" b="1" kern="0" dirty="0" smtClean="0">
                <a:latin typeface="Roboto Bold"/>
              </a:rPr>
              <a:t>    </a:t>
            </a:r>
            <a:r>
              <a:rPr lang="pl-PL" b="1" kern="0" dirty="0">
                <a:latin typeface="Roboto Bold"/>
              </a:rPr>
              <a:t>					</a:t>
            </a:r>
            <a:r>
              <a:rPr lang="pl-PL" b="1" kern="0" dirty="0" smtClean="0">
                <a:latin typeface="Roboto Bold"/>
              </a:rPr>
              <a:t>         </a:t>
            </a:r>
            <a:r>
              <a:rPr lang="pl-PL" b="1" kern="0" dirty="0" smtClean="0">
                <a:solidFill>
                  <a:srgbClr val="0070C0"/>
                </a:solidFill>
                <a:latin typeface="Roboto Bold"/>
              </a:rPr>
              <a:t>2,7 </a:t>
            </a:r>
            <a:r>
              <a:rPr lang="pl-PL" b="1" kern="0" dirty="0">
                <a:solidFill>
                  <a:srgbClr val="0070C0"/>
                </a:solidFill>
                <a:latin typeface="Roboto Bold"/>
              </a:rPr>
              <a:t>mln zł</a:t>
            </a:r>
          </a:p>
          <a:p>
            <a:pPr marL="457200" indent="-457200" eaLnBrk="1" fontAlgn="auto" latin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pl-PL" b="1" kern="0" dirty="0">
              <a:latin typeface="Roboto Bold"/>
            </a:endParaRPr>
          </a:p>
          <a:p>
            <a:pPr marL="457200" indent="-457200" algn="l" eaLnBrk="1" fontAlgn="auto" latin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b="1" kern="0" dirty="0">
                <a:solidFill>
                  <a:schemeClr val="tx1">
                    <a:lumMod val="50000"/>
                  </a:schemeClr>
                </a:solidFill>
                <a:latin typeface="Roboto Bold"/>
              </a:rPr>
              <a:t>Modernizacja infrastruktury technicznej Teatru im. Juliusza Słowackiego </a:t>
            </a:r>
            <a:br>
              <a:rPr lang="pl-PL" b="1" kern="0" dirty="0">
                <a:solidFill>
                  <a:schemeClr val="tx1">
                    <a:lumMod val="50000"/>
                  </a:schemeClr>
                </a:solidFill>
                <a:latin typeface="Roboto Bold"/>
              </a:rPr>
            </a:br>
            <a:r>
              <a:rPr lang="pl-PL" b="1" kern="0" dirty="0">
                <a:solidFill>
                  <a:schemeClr val="tx1">
                    <a:lumMod val="50000"/>
                  </a:schemeClr>
                </a:solidFill>
                <a:latin typeface="Roboto Bold"/>
              </a:rPr>
              <a:t>w Krakowie wraz z zakupem wyposażenia						</a:t>
            </a:r>
            <a:r>
              <a:rPr lang="pl-PL" b="1" kern="0" dirty="0" smtClean="0">
                <a:solidFill>
                  <a:schemeClr val="tx1">
                    <a:lumMod val="50000"/>
                  </a:schemeClr>
                </a:solidFill>
                <a:latin typeface="Roboto Bold"/>
              </a:rPr>
              <a:t>         </a:t>
            </a:r>
            <a:r>
              <a:rPr lang="pl-PL" b="1" kern="0" dirty="0" smtClean="0">
                <a:solidFill>
                  <a:srgbClr val="0070C0"/>
                </a:solidFill>
                <a:latin typeface="Roboto Bold"/>
              </a:rPr>
              <a:t>2,6 </a:t>
            </a:r>
            <a:r>
              <a:rPr lang="pl-PL" b="1" kern="0" dirty="0">
                <a:solidFill>
                  <a:srgbClr val="0070C0"/>
                </a:solidFill>
                <a:latin typeface="Roboto Bold"/>
              </a:rPr>
              <a:t>mln zł</a:t>
            </a:r>
          </a:p>
          <a:p>
            <a:pPr marL="457200" indent="-457200" algn="ctr" eaLnBrk="1" fontAlgn="auto" latin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pl-PL" sz="2000" b="1" kern="0" dirty="0">
              <a:solidFill>
                <a:schemeClr val="tx1">
                  <a:lumMod val="50000"/>
                </a:schemeClr>
              </a:solidFill>
              <a:latin typeface="Roboto Bold"/>
            </a:endParaRPr>
          </a:p>
          <a:p>
            <a:pPr marL="342900" indent="-342900" eaLnBrk="1" fontAlgn="auto" latin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pl-PL" sz="2000" b="1" kern="0" dirty="0">
              <a:solidFill>
                <a:srgbClr val="0070C0"/>
              </a:solidFill>
            </a:endParaRPr>
          </a:p>
        </p:txBody>
      </p:sp>
      <p:sp>
        <p:nvSpPr>
          <p:cNvPr id="25605" name="Shape 100"/>
          <p:cNvSpPr>
            <a:spLocks noGrp="1"/>
          </p:cNvSpPr>
          <p:nvPr>
            <p:ph type="title"/>
          </p:nvPr>
        </p:nvSpPr>
        <p:spPr>
          <a:xfrm>
            <a:off x="895350" y="198438"/>
            <a:ext cx="10964863" cy="1219200"/>
          </a:xfrm>
        </p:spPr>
        <p:txBody>
          <a:bodyPr/>
          <a:lstStyle/>
          <a:p>
            <a:pPr defTabSz="460375" eaLnBrk="1" hangingPunct="1">
              <a:spcBef>
                <a:spcPts val="100"/>
              </a:spcBef>
            </a:pPr>
            <a:r>
              <a:rPr lang="pl-PL" altLang="pl-PL" sz="2800" b="1" smtClean="0">
                <a:solidFill>
                  <a:srgbClr val="000000"/>
                </a:solidFill>
              </a:rPr>
              <a:t/>
            </a:r>
            <a:br>
              <a:rPr lang="pl-PL" altLang="pl-PL" sz="2800" b="1" smtClean="0">
                <a:solidFill>
                  <a:srgbClr val="000000"/>
                </a:solidFill>
              </a:rPr>
            </a:br>
            <a:r>
              <a:rPr lang="pl-PL" altLang="pl-PL" sz="3200" b="1" smtClean="0">
                <a:solidFill>
                  <a:srgbClr val="8CC63E"/>
                </a:solidFill>
              </a:rPr>
              <a:t>Kultura</a:t>
            </a:r>
            <a:r>
              <a:rPr lang="pl-PL" altLang="pl-PL" sz="2800" b="1" smtClean="0">
                <a:solidFill>
                  <a:srgbClr val="0070C0"/>
                </a:solidFill>
              </a:rPr>
              <a:t/>
            </a:r>
            <a:br>
              <a:rPr lang="pl-PL" altLang="pl-PL" sz="2800" b="1" smtClean="0">
                <a:solidFill>
                  <a:srgbClr val="0070C0"/>
                </a:solidFill>
              </a:rPr>
            </a:br>
            <a:endParaRPr lang="pl-PL" altLang="pl-PL" sz="2800" b="1" smtClean="0">
              <a:solidFill>
                <a:srgbClr val="0070C0"/>
              </a:solidFill>
            </a:endParaRPr>
          </a:p>
        </p:txBody>
      </p:sp>
      <p:pic>
        <p:nvPicPr>
          <p:cNvPr id="25606" name="Picture 10" descr="https://www.malopolska.pl/_cache/news--2018/1700-956/fit/812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8238" y="6753225"/>
            <a:ext cx="4194175" cy="279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12" descr="Display muzeum tatrza%c5%84skie 08192016 img 398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3250" y="6753225"/>
            <a:ext cx="4273550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000807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spcBef>
                <a:spcPct val="0"/>
              </a:spcBef>
            </a:pPr>
            <a:r>
              <a:rPr lang="pl-PL" altLang="pl-PL" sz="3200" b="1" dirty="0">
                <a:solidFill>
                  <a:schemeClr val="tx1"/>
                </a:solidFill>
                <a:cs typeface="Tahoma" panose="020B0604030504040204" pitchFamily="34" charset="0"/>
              </a:rPr>
              <a:t>Autopoprawka nr 1</a:t>
            </a:r>
            <a:br>
              <a:rPr lang="pl-PL" altLang="pl-PL" sz="3200" b="1" dirty="0">
                <a:solidFill>
                  <a:schemeClr val="tx1"/>
                </a:solidFill>
                <a:cs typeface="Tahoma" panose="020B0604030504040204" pitchFamily="34" charset="0"/>
              </a:rPr>
            </a:br>
            <a:r>
              <a:rPr lang="pl-PL" altLang="pl-PL" sz="3200" b="1" dirty="0">
                <a:solidFill>
                  <a:schemeClr val="tx1"/>
                </a:solidFill>
                <a:cs typeface="Tahoma" panose="020B0604030504040204" pitchFamily="34" charset="0"/>
              </a:rPr>
              <a:t>zmiany związane z przeniesieniem </a:t>
            </a:r>
            <a:r>
              <a:rPr lang="pl-PL" altLang="pl-PL" sz="3200" b="1" dirty="0" smtClean="0">
                <a:solidFill>
                  <a:schemeClr val="tx1"/>
                </a:solidFill>
                <a:cs typeface="Tahoma" panose="020B0604030504040204" pitchFamily="34" charset="0"/>
              </a:rPr>
              <a:t>wydatków </a:t>
            </a:r>
            <a:r>
              <a:rPr lang="pl-PL" altLang="pl-PL" sz="3200" b="1" dirty="0">
                <a:solidFill>
                  <a:schemeClr val="tx1"/>
                </a:solidFill>
                <a:cs typeface="Tahoma" panose="020B0604030504040204" pitchFamily="34" charset="0"/>
              </a:rPr>
              <a:t>z </a:t>
            </a:r>
            <a:r>
              <a:rPr lang="pl-PL" altLang="pl-PL" sz="3200" b="1" dirty="0" smtClean="0">
                <a:solidFill>
                  <a:schemeClr val="tx1"/>
                </a:solidFill>
                <a:cs typeface="Tahoma" panose="020B0604030504040204" pitchFamily="34" charset="0"/>
              </a:rPr>
              <a:t>2018 </a:t>
            </a:r>
            <a:r>
              <a:rPr lang="pl-PL" altLang="pl-PL" sz="3200" b="1" dirty="0">
                <a:solidFill>
                  <a:schemeClr val="tx1"/>
                </a:solidFill>
                <a:cs typeface="Tahoma" panose="020B0604030504040204" pitchFamily="34" charset="0"/>
              </a:rPr>
              <a:t>r.</a:t>
            </a:r>
            <a:br>
              <a:rPr lang="pl-PL" altLang="pl-PL" sz="3200" b="1" dirty="0">
                <a:solidFill>
                  <a:schemeClr val="tx1"/>
                </a:solidFill>
                <a:cs typeface="Tahoma" panose="020B0604030504040204" pitchFamily="34" charset="0"/>
              </a:rPr>
            </a:br>
            <a:r>
              <a:rPr lang="pl-PL" altLang="pl-PL" sz="2800" b="1" dirty="0">
                <a:solidFill>
                  <a:srgbClr val="3333FF"/>
                </a:solidFill>
                <a:latin typeface="Tahoma" panose="020B0604030504040204" pitchFamily="34" charset="0"/>
              </a:rPr>
              <a:t>Zwiększenie wydatków budżetu w działach:</a:t>
            </a:r>
            <a:endParaRPr lang="pl-PL" altLang="pl-PL" sz="2800" b="1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8588686"/>
              </p:ext>
            </p:extLst>
          </p:nvPr>
        </p:nvGraphicFramePr>
        <p:xfrm>
          <a:off x="1293962" y="2242389"/>
          <a:ext cx="10257572" cy="5791268"/>
        </p:xfrm>
        <a:graphic>
          <a:graphicData uri="http://schemas.openxmlformats.org/drawingml/2006/table">
            <a:tbl>
              <a:tblPr/>
              <a:tblGrid>
                <a:gridCol w="3235775"/>
                <a:gridCol w="1071748"/>
                <a:gridCol w="5950049"/>
              </a:tblGrid>
              <a:tr h="883281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Roboto Bold"/>
                        </a:rPr>
                        <a:t>Nazwa zadania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Roboto Bold"/>
                        </a:rPr>
                        <a:t>Kwota         </a:t>
                      </a:r>
                      <a:endParaRPr lang="pl-PL" sz="1200" b="1" i="0" u="none" strike="noStrike" dirty="0" smtClean="0">
                        <a:solidFill>
                          <a:schemeClr val="tx1"/>
                        </a:solidFill>
                        <a:effectLst/>
                        <a:latin typeface="Roboto Bold"/>
                      </a:endParaRPr>
                    </a:p>
                    <a:p>
                      <a:pPr algn="ctr" fontAlgn="ctr"/>
                      <a:r>
                        <a:rPr lang="pl-PL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Roboto Bold"/>
                        </a:rPr>
                        <a:t>w </a:t>
                      </a:r>
                      <a:r>
                        <a:rPr lang="pl-PL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Roboto Bold"/>
                        </a:rPr>
                        <a:t>zł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>
                          <a:solidFill>
                            <a:schemeClr val="tx1"/>
                          </a:solidFill>
                          <a:effectLst/>
                          <a:latin typeface="Roboto Bold"/>
                        </a:rPr>
                        <a:t>Uzasadnienie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463725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Roboto Bold"/>
                        </a:rPr>
                        <a:t>Transport  i łączność na zadania: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2893048">
                <a:tc>
                  <a:txBody>
                    <a:bodyPr/>
                    <a:lstStyle/>
                    <a:p>
                      <a:pPr algn="l" defTabSz="584200" eaLnBrk="1" fontAlgn="ctr" hangingPunct="1"/>
                      <a:r>
                        <a:rPr lang="pl-PL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Roboto Bold"/>
                          <a:ea typeface="+mn-ea"/>
                          <a:cs typeface="Arial" panose="020B0604020202020204" pitchFamily="34" charset="0"/>
                          <a:sym typeface="Palatino"/>
                        </a:rPr>
                        <a:t>Inwestycje drogowe i mostowe / Dokumentacja techniczna dla dróg publicznych</a:t>
                      </a:r>
                      <a:endParaRPr lang="pl-PL" sz="1100" b="0" i="0" u="none" strike="noStrike" dirty="0">
                        <a:solidFill>
                          <a:schemeClr val="tx1"/>
                        </a:solidFill>
                        <a:effectLst/>
                        <a:latin typeface="Roboto Bold"/>
                        <a:ea typeface="+mn-ea"/>
                        <a:cs typeface="Arial" panose="020B0604020202020204" pitchFamily="34" charset="0"/>
                        <a:sym typeface="Palatino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defTabSz="584200" eaLnBrk="1" fontAlgn="ctr" hangingPunct="1"/>
                      <a:r>
                        <a:rPr lang="pl-PL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Roboto Bold"/>
                          <a:ea typeface="+mn-ea"/>
                          <a:cs typeface="Arial" panose="020B0604020202020204" pitchFamily="34" charset="0"/>
                          <a:sym typeface="Palatino"/>
                        </a:rPr>
                        <a:t>268 287</a:t>
                      </a:r>
                      <a:endParaRPr lang="pl-PL" sz="1100" b="0" i="0" u="none" strike="noStrike" dirty="0">
                        <a:solidFill>
                          <a:schemeClr val="tx1"/>
                        </a:solidFill>
                        <a:effectLst/>
                        <a:latin typeface="Roboto Bold"/>
                        <a:ea typeface="+mn-ea"/>
                        <a:cs typeface="Arial" panose="020B0604020202020204" pitchFamily="34" charset="0"/>
                        <a:sym typeface="Palatino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pl-PL" sz="1100" dirty="0" smtClean="0">
                          <a:solidFill>
                            <a:schemeClr val="tx1"/>
                          </a:solidFill>
                          <a:effectLst/>
                          <a:latin typeface="Roboto Bold"/>
                          <a:ea typeface="+mn-ea"/>
                          <a:cs typeface="+mn-cs"/>
                          <a:sym typeface="Palatino"/>
                        </a:rPr>
                        <a:t>Z uwagi na brak możliwości zrealizowania w 2018 r. zadań pn.:</a:t>
                      </a:r>
                      <a:endParaRPr lang="pl-PL" sz="1100" dirty="0" smtClean="0">
                        <a:effectLst/>
                        <a:latin typeface="Roboto Bold"/>
                      </a:endParaRPr>
                    </a:p>
                    <a:p>
                      <a:pPr marL="171450" lvl="0" indent="-171450" algn="l">
                        <a:buFont typeface="Wingdings" panose="05000000000000000000" pitchFamily="2" charset="2"/>
                        <a:buChar char="Ø"/>
                      </a:pPr>
                      <a:r>
                        <a:rPr lang="pl-PL" sz="1100" dirty="0" smtClean="0">
                          <a:solidFill>
                            <a:schemeClr val="tx1"/>
                          </a:solidFill>
                          <a:effectLst/>
                          <a:latin typeface="Roboto Bold"/>
                          <a:ea typeface="+mn-ea"/>
                          <a:cs typeface="+mn-cs"/>
                          <a:sym typeface="Palatino"/>
                        </a:rPr>
                        <a:t>„Projekt budowlany przebudowy mostu na potoku Cicha Woda w ciągu DW 961 odc. 010 km 3+178 (3+220) w m. Kośne </a:t>
                      </a:r>
                      <a:r>
                        <a:rPr lang="pl-PL" sz="1100" dirty="0" err="1" smtClean="0">
                          <a:solidFill>
                            <a:schemeClr val="tx1"/>
                          </a:solidFill>
                          <a:effectLst/>
                          <a:latin typeface="Roboto Bold"/>
                          <a:ea typeface="+mn-ea"/>
                          <a:cs typeface="+mn-cs"/>
                          <a:sym typeface="Palatino"/>
                        </a:rPr>
                        <a:t>Hamry</a:t>
                      </a:r>
                      <a:r>
                        <a:rPr lang="pl-PL" sz="1100" dirty="0" smtClean="0">
                          <a:solidFill>
                            <a:schemeClr val="tx1"/>
                          </a:solidFill>
                          <a:effectLst/>
                          <a:latin typeface="Roboto Bold"/>
                          <a:ea typeface="+mn-ea"/>
                          <a:cs typeface="+mn-cs"/>
                          <a:sym typeface="Palatino"/>
                        </a:rPr>
                        <a:t>", z uwagi na przedłużające się procedury na etapie wydania decyzji ZRID;</a:t>
                      </a:r>
                      <a:endParaRPr lang="pl-PL" sz="1100" dirty="0" smtClean="0">
                        <a:effectLst/>
                        <a:latin typeface="Roboto Bold"/>
                      </a:endParaRPr>
                    </a:p>
                    <a:p>
                      <a:pPr marL="171450" lvl="0" indent="-171450" algn="l">
                        <a:buFont typeface="Wingdings" panose="05000000000000000000" pitchFamily="2" charset="2"/>
                        <a:buChar char="Ø"/>
                      </a:pPr>
                      <a:r>
                        <a:rPr lang="pl-PL" sz="1100" dirty="0" smtClean="0">
                          <a:solidFill>
                            <a:schemeClr val="tx1"/>
                          </a:solidFill>
                          <a:effectLst/>
                          <a:latin typeface="Roboto Bold"/>
                          <a:ea typeface="+mn-ea"/>
                          <a:cs typeface="+mn-cs"/>
                          <a:sym typeface="Palatino"/>
                        </a:rPr>
                        <a:t>„Wykonanie dokumentacji </a:t>
                      </a:r>
                      <a:r>
                        <a:rPr lang="pl-PL" sz="1100" dirty="0" err="1" smtClean="0">
                          <a:solidFill>
                            <a:schemeClr val="tx1"/>
                          </a:solidFill>
                          <a:effectLst/>
                          <a:latin typeface="Roboto Bold"/>
                          <a:ea typeface="+mn-ea"/>
                          <a:cs typeface="+mn-cs"/>
                          <a:sym typeface="Palatino"/>
                        </a:rPr>
                        <a:t>geologiczno</a:t>
                      </a:r>
                      <a:r>
                        <a:rPr lang="pl-PL" sz="1100" dirty="0" smtClean="0">
                          <a:solidFill>
                            <a:schemeClr val="tx1"/>
                          </a:solidFill>
                          <a:effectLst/>
                          <a:latin typeface="Roboto Bold"/>
                          <a:ea typeface="+mn-ea"/>
                          <a:cs typeface="+mn-cs"/>
                          <a:sym typeface="Palatino"/>
                        </a:rPr>
                        <a:t> - inżynierskiej, projektów budowlanych i wykonawczych wraz z uzyskaniem decyzji umożliwiających realizację inwestycji polegającej na odbudowie odcinków DW 975 w rejonie istniejących osuwisk Zadanie 1-3", z uwagi na przedłużające się procedury na etapie wydania pozwolenia </a:t>
                      </a:r>
                      <a:r>
                        <a:rPr lang="pl-PL" sz="1100" dirty="0" err="1" smtClean="0">
                          <a:solidFill>
                            <a:schemeClr val="tx1"/>
                          </a:solidFill>
                          <a:effectLst/>
                          <a:latin typeface="Roboto Bold"/>
                          <a:ea typeface="+mn-ea"/>
                          <a:cs typeface="+mn-cs"/>
                          <a:sym typeface="Palatino"/>
                        </a:rPr>
                        <a:t>wodno</a:t>
                      </a:r>
                      <a:r>
                        <a:rPr lang="pl-PL" sz="1100" dirty="0" smtClean="0">
                          <a:solidFill>
                            <a:schemeClr val="tx1"/>
                          </a:solidFill>
                          <a:effectLst/>
                          <a:latin typeface="Roboto Bold"/>
                          <a:ea typeface="+mn-ea"/>
                          <a:cs typeface="+mn-cs"/>
                          <a:sym typeface="Palatino"/>
                        </a:rPr>
                        <a:t> - prawnego;</a:t>
                      </a:r>
                      <a:endParaRPr lang="pl-PL" sz="1100" dirty="0" smtClean="0">
                        <a:effectLst/>
                        <a:latin typeface="Roboto Bold"/>
                      </a:endParaRPr>
                    </a:p>
                    <a:p>
                      <a:pPr marL="171450" lvl="0" indent="-171450" algn="l">
                        <a:buFont typeface="Wingdings" panose="05000000000000000000" pitchFamily="2" charset="2"/>
                        <a:buChar char="Ø"/>
                      </a:pPr>
                      <a:r>
                        <a:rPr lang="pl-PL" sz="1100" dirty="0" smtClean="0">
                          <a:solidFill>
                            <a:schemeClr val="tx1"/>
                          </a:solidFill>
                          <a:effectLst/>
                          <a:latin typeface="Roboto Bold"/>
                          <a:ea typeface="+mn-ea"/>
                          <a:cs typeface="+mn-cs"/>
                          <a:sym typeface="Palatino"/>
                        </a:rPr>
                        <a:t>"Przebudowa mostu w ciągu DW 968 odc. 040 km 0+506 na potoku bez nazwy w m. Mszana Górna" oraz "Przebudowa mostu w ciągu DW 968 odc. 070 km 3+459 na potoku bez nazwy w m. Kamienica", z uwagi na późne podpisanie umów z wykonawcami robót (październik 2018.) </a:t>
                      </a:r>
                    </a:p>
                    <a:p>
                      <a:pPr marL="0" lvl="0" indent="0" algn="l">
                        <a:buFont typeface="Wingdings" panose="05000000000000000000" pitchFamily="2" charset="2"/>
                        <a:buNone/>
                      </a:pPr>
                      <a:r>
                        <a:rPr lang="pl-PL" sz="1100" dirty="0" smtClean="0">
                          <a:solidFill>
                            <a:schemeClr val="tx1"/>
                          </a:solidFill>
                          <a:effectLst/>
                          <a:latin typeface="Roboto Bold"/>
                          <a:ea typeface="+mn-ea"/>
                          <a:cs typeface="+mn-cs"/>
                          <a:sym typeface="Palatino"/>
                        </a:rPr>
                        <a:t>nie było możliwości wydatkowania środków finansowych w 2018 roku.</a:t>
                      </a:r>
                      <a:endParaRPr lang="pl-PL" sz="1100" dirty="0">
                        <a:effectLst/>
                        <a:latin typeface="Roboto Bold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1214"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Roboto Bold"/>
                          <a:cs typeface="Arial" panose="020B0604020202020204" pitchFamily="34" charset="0"/>
                        </a:rPr>
                        <a:t>Utrzymanie dróg i mostów</a:t>
                      </a:r>
                      <a:endParaRPr lang="pl-PL" sz="1100" b="0" i="0" u="none" strike="noStrike" dirty="0">
                        <a:solidFill>
                          <a:schemeClr val="tx1"/>
                        </a:solidFill>
                        <a:effectLst/>
                        <a:latin typeface="Roboto Bold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Roboto Bold"/>
                          <a:cs typeface="Arial" panose="020B0604020202020204" pitchFamily="34" charset="0"/>
                        </a:rPr>
                        <a:t>490 638</a:t>
                      </a:r>
                      <a:endParaRPr lang="pl-PL" sz="1100" b="0" i="0" u="none" strike="noStrike" dirty="0">
                        <a:solidFill>
                          <a:schemeClr val="tx1"/>
                        </a:solidFill>
                        <a:effectLst/>
                        <a:latin typeface="Roboto Bold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Z uwagi na oszczędności powstałe na skutek mniejszych niż zakładano nakładów finansowych związanych z utrzymaniem systemu MKA (mniejsze zapotrzebowanie na kartę MKA-nośnik fizyczny). Środki zostaną wykorzystane na pokrycie kosztów dzierżawy terenów dworców kolejowych będących w zarządzie PKP PLK i S.A. oraz na kontynuację działań związanych z funkcjonowaniem i rozszerzeniem obszaru działania systemu MKA</a:t>
                      </a:r>
                      <a:endParaRPr lang="pl-PL" sz="1100" b="0" i="0" u="none" strike="noStrike" dirty="0" smtClean="0">
                        <a:solidFill>
                          <a:schemeClr val="tx1"/>
                        </a:solidFill>
                        <a:effectLst/>
                        <a:latin typeface="Roboto Bold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398637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asted-image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9215438"/>
            <a:ext cx="305117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26627" name="pasted-image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5175" y="633413"/>
            <a:ext cx="533400" cy="195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265112" y="997865"/>
            <a:ext cx="12225337" cy="496546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50800" tIns="50800" rIns="50800" bIns="50800" spcCol="38100" anchor="ctr">
            <a:spAutoFit/>
          </a:bodyPr>
          <a:lstStyle/>
          <a:p>
            <a:pPr marL="342900" indent="-342900" algn="l" eaLnBrk="1" fontAlgn="auto" latin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b="1" kern="0" dirty="0">
                <a:solidFill>
                  <a:schemeClr val="tx1">
                    <a:lumMod val="50000"/>
                  </a:schemeClr>
                </a:solidFill>
                <a:latin typeface="Roboto Bold"/>
              </a:rPr>
              <a:t>Budowa zintegrowanej sieci tras rowerowych w Województwie Małopolskim </a:t>
            </a:r>
            <a:br>
              <a:rPr lang="pl-PL" b="1" kern="0" dirty="0">
                <a:solidFill>
                  <a:schemeClr val="tx1">
                    <a:lumMod val="50000"/>
                  </a:schemeClr>
                </a:solidFill>
                <a:latin typeface="Roboto Bold"/>
              </a:rPr>
            </a:br>
            <a:r>
              <a:rPr lang="pl-PL" b="1" kern="0" dirty="0">
                <a:solidFill>
                  <a:schemeClr val="tx1">
                    <a:lumMod val="50000"/>
                  </a:schemeClr>
                </a:solidFill>
                <a:latin typeface="Roboto Bold"/>
              </a:rPr>
              <a:t>																       </a:t>
            </a:r>
            <a:r>
              <a:rPr lang="pl-PL" b="1" kern="0" dirty="0" smtClean="0">
                <a:solidFill>
                  <a:schemeClr val="tx1">
                    <a:lumMod val="50000"/>
                  </a:schemeClr>
                </a:solidFill>
                <a:latin typeface="Roboto Bold"/>
              </a:rPr>
              <a:t>    </a:t>
            </a:r>
            <a:r>
              <a:rPr lang="pl-PL" b="1" kern="0" dirty="0" smtClean="0">
                <a:solidFill>
                  <a:srgbClr val="0070C0"/>
                </a:solidFill>
                <a:latin typeface="Roboto Bold"/>
              </a:rPr>
              <a:t>50,1 </a:t>
            </a:r>
            <a:r>
              <a:rPr lang="pl-PL" b="1" kern="0" dirty="0">
                <a:solidFill>
                  <a:srgbClr val="0070C0"/>
                </a:solidFill>
                <a:latin typeface="Roboto Bold"/>
              </a:rPr>
              <a:t>mln zł</a:t>
            </a:r>
          </a:p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b="1" kern="0" dirty="0">
              <a:solidFill>
                <a:srgbClr val="0070C0"/>
              </a:solidFill>
              <a:latin typeface="Roboto Bold"/>
            </a:endParaRPr>
          </a:p>
          <a:p>
            <a:pPr marL="342900" indent="-342900" algn="l" eaLnBrk="1" fontAlgn="auto" latin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b="1" dirty="0">
                <a:solidFill>
                  <a:schemeClr val="tx1">
                    <a:lumMod val="50000"/>
                  </a:schemeClr>
                </a:solidFill>
                <a:latin typeface="Roboto Bold"/>
              </a:rPr>
              <a:t>Program modernizacji boisk i miejsc rekreacji w oparciu o pomoc finansową </a:t>
            </a:r>
            <a:r>
              <a:rPr lang="pl-PL" b="1" dirty="0" err="1" smtClean="0">
                <a:solidFill>
                  <a:schemeClr val="tx1">
                    <a:lumMod val="50000"/>
                  </a:schemeClr>
                </a:solidFill>
                <a:latin typeface="Roboto Bold"/>
              </a:rPr>
              <a:t>jst</a:t>
            </a:r>
            <a:endParaRPr lang="pl-PL" b="1" dirty="0" smtClean="0">
              <a:solidFill>
                <a:schemeClr val="tx1">
                  <a:lumMod val="50000"/>
                </a:schemeClr>
              </a:solidFill>
              <a:latin typeface="Roboto Bold"/>
            </a:endParaRPr>
          </a:p>
          <a:p>
            <a:pPr latinLnBrk="1">
              <a:defRPr/>
            </a:pPr>
            <a:r>
              <a:rPr lang="pl-PL" sz="2800" b="1" dirty="0" smtClean="0">
                <a:solidFill>
                  <a:srgbClr val="0070C0"/>
                </a:solidFill>
                <a:latin typeface="Roboto Bold"/>
              </a:rPr>
              <a:t>                                                                                                      </a:t>
            </a:r>
            <a:r>
              <a:rPr lang="pl-PL" b="1" dirty="0" smtClean="0">
                <a:solidFill>
                  <a:srgbClr val="0070C0"/>
                </a:solidFill>
                <a:latin typeface="Roboto Bold"/>
              </a:rPr>
              <a:t>9,0 </a:t>
            </a:r>
            <a:r>
              <a:rPr lang="pl-PL" b="1" dirty="0">
                <a:solidFill>
                  <a:srgbClr val="0070C0"/>
                </a:solidFill>
                <a:latin typeface="Roboto Bold"/>
              </a:rPr>
              <a:t>mln zł</a:t>
            </a:r>
          </a:p>
          <a:p>
            <a:pPr marL="342900" indent="-342900" algn="l" eaLnBrk="1" fontAlgn="auto" latin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b="1" kern="0" dirty="0" smtClean="0">
                <a:solidFill>
                  <a:schemeClr val="tx1">
                    <a:lumMod val="50000"/>
                  </a:schemeClr>
                </a:solidFill>
                <a:latin typeface="Roboto Bold"/>
              </a:rPr>
              <a:t>Rozwój </a:t>
            </a:r>
            <a:r>
              <a:rPr lang="pl-PL" b="1" kern="0" dirty="0">
                <a:solidFill>
                  <a:schemeClr val="tx1">
                    <a:lumMod val="50000"/>
                  </a:schemeClr>
                </a:solidFill>
                <a:latin typeface="Roboto Bold"/>
              </a:rPr>
              <a:t>i promocja oferty turystycznej regionu</a:t>
            </a:r>
            <a:r>
              <a:rPr lang="pl-PL" b="1" kern="0" dirty="0">
                <a:latin typeface="Roboto Bold"/>
              </a:rPr>
              <a:t>		 		     	</a:t>
            </a:r>
            <a:r>
              <a:rPr lang="pl-PL" b="1" kern="0" dirty="0" smtClean="0">
                <a:latin typeface="Roboto Bold"/>
              </a:rPr>
              <a:t>     </a:t>
            </a:r>
            <a:r>
              <a:rPr lang="pl-PL" b="1" kern="0" dirty="0" smtClean="0">
                <a:solidFill>
                  <a:srgbClr val="0070C0"/>
                </a:solidFill>
                <a:latin typeface="Roboto Bold"/>
              </a:rPr>
              <a:t>4,6</a:t>
            </a:r>
            <a:r>
              <a:rPr lang="pl-PL" sz="2800" b="1" kern="0" dirty="0" smtClean="0">
                <a:solidFill>
                  <a:srgbClr val="0070C0"/>
                </a:solidFill>
                <a:latin typeface="Roboto Bold"/>
              </a:rPr>
              <a:t> </a:t>
            </a:r>
            <a:r>
              <a:rPr lang="pl-PL" b="1" kern="0" dirty="0">
                <a:solidFill>
                  <a:srgbClr val="0070C0"/>
                </a:solidFill>
                <a:latin typeface="Roboto Bold"/>
              </a:rPr>
              <a:t>mln</a:t>
            </a:r>
            <a:r>
              <a:rPr lang="pl-PL" sz="2800" b="1" kern="0" dirty="0">
                <a:solidFill>
                  <a:srgbClr val="0070C0"/>
                </a:solidFill>
                <a:latin typeface="Roboto Bold"/>
              </a:rPr>
              <a:t> </a:t>
            </a:r>
            <a:r>
              <a:rPr lang="pl-PL" b="1" kern="0" dirty="0">
                <a:solidFill>
                  <a:srgbClr val="0070C0"/>
                </a:solidFill>
                <a:latin typeface="Roboto Bold"/>
              </a:rPr>
              <a:t>zł</a:t>
            </a:r>
          </a:p>
          <a:p>
            <a:pPr marL="457200" indent="-457200" algn="ctr" eaLnBrk="1" fontAlgn="auto" latin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pl-PL" sz="2000" b="1" kern="0" dirty="0">
              <a:solidFill>
                <a:schemeClr val="tx1">
                  <a:lumMod val="50000"/>
                </a:schemeClr>
              </a:solidFill>
              <a:latin typeface="Roboto Bold"/>
            </a:endParaRPr>
          </a:p>
          <a:p>
            <a:pPr marL="342900" indent="-342900" algn="l" eaLnBrk="1" fontAlgn="auto" latin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b="1" dirty="0">
                <a:solidFill>
                  <a:schemeClr val="tx1">
                    <a:lumMod val="50000"/>
                  </a:schemeClr>
                </a:solidFill>
                <a:latin typeface="Roboto Bold"/>
              </a:rPr>
              <a:t>Utrzymanie i rozwój małopolskiego systemu informacji turystycznej (MSIT) </a:t>
            </a:r>
            <a:endParaRPr lang="pl-PL" b="1" dirty="0" smtClean="0">
              <a:solidFill>
                <a:schemeClr val="tx1">
                  <a:lumMod val="50000"/>
                </a:schemeClr>
              </a:solidFill>
              <a:latin typeface="Roboto Bold"/>
            </a:endParaRPr>
          </a:p>
          <a:p>
            <a:pPr algn="l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kern="0" dirty="0">
                <a:solidFill>
                  <a:schemeClr val="tx1">
                    <a:lumMod val="50000"/>
                  </a:schemeClr>
                </a:solidFill>
                <a:latin typeface="Roboto Bold"/>
              </a:rPr>
              <a:t>	</a:t>
            </a:r>
            <a:r>
              <a:rPr lang="pl-PL" b="1" kern="0" dirty="0" smtClean="0">
                <a:solidFill>
                  <a:schemeClr val="tx1">
                    <a:lumMod val="50000"/>
                  </a:schemeClr>
                </a:solidFill>
                <a:latin typeface="Roboto Bold"/>
              </a:rPr>
              <a:t>																      </a:t>
            </a:r>
            <a:r>
              <a:rPr lang="pl-PL" b="1" kern="0" dirty="0" smtClean="0">
                <a:solidFill>
                  <a:srgbClr val="0070C0"/>
                </a:solidFill>
                <a:latin typeface="Roboto Bold"/>
              </a:rPr>
              <a:t>1,5 </a:t>
            </a:r>
            <a:r>
              <a:rPr lang="pl-PL" b="1" kern="0" dirty="0">
                <a:solidFill>
                  <a:srgbClr val="0070C0"/>
                </a:solidFill>
                <a:latin typeface="Roboto Bold"/>
              </a:rPr>
              <a:t>mln </a:t>
            </a:r>
            <a:r>
              <a:rPr lang="pl-PL" b="1" kern="0" dirty="0" smtClean="0">
                <a:solidFill>
                  <a:srgbClr val="0070C0"/>
                </a:solidFill>
                <a:latin typeface="Roboto Bold"/>
              </a:rPr>
              <a:t>zł</a:t>
            </a:r>
          </a:p>
          <a:p>
            <a:pPr marL="342900" indent="-342900" algn="l" eaLnBrk="1" fontAlgn="auto" latin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b="1" kern="0" dirty="0" err="1" smtClean="0">
                <a:solidFill>
                  <a:schemeClr val="tx1">
                    <a:lumMod val="50000"/>
                  </a:schemeClr>
                </a:solidFill>
                <a:latin typeface="Roboto Bold"/>
              </a:rPr>
              <a:t>m_MSIT</a:t>
            </a:r>
            <a:r>
              <a:rPr lang="pl-PL" b="1" kern="0" dirty="0" smtClean="0">
                <a:solidFill>
                  <a:schemeClr val="tx1">
                    <a:lumMod val="50000"/>
                  </a:schemeClr>
                </a:solidFill>
                <a:latin typeface="Roboto Bold"/>
              </a:rPr>
              <a:t> </a:t>
            </a:r>
            <a:r>
              <a:rPr lang="pl-PL" b="1" kern="0" dirty="0">
                <a:solidFill>
                  <a:schemeClr val="tx1">
                    <a:lumMod val="50000"/>
                  </a:schemeClr>
                </a:solidFill>
                <a:latin typeface="Roboto Bold"/>
              </a:rPr>
              <a:t>- mobilny Małopolski System Informacji </a:t>
            </a:r>
            <a:r>
              <a:rPr lang="pl-PL" b="1" kern="0" dirty="0" smtClean="0">
                <a:solidFill>
                  <a:schemeClr val="tx1">
                    <a:lumMod val="50000"/>
                  </a:schemeClr>
                </a:solidFill>
                <a:latin typeface="Roboto Bold"/>
              </a:rPr>
              <a:t>Turystycznej              </a:t>
            </a:r>
            <a:r>
              <a:rPr lang="pl-PL" b="1" kern="0" dirty="0" smtClean="0">
                <a:solidFill>
                  <a:srgbClr val="0070C0"/>
                </a:solidFill>
                <a:latin typeface="Roboto Bold"/>
              </a:rPr>
              <a:t>5,6 mln zł</a:t>
            </a:r>
          </a:p>
          <a:p>
            <a:pPr algn="l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b="1" kern="0" dirty="0" smtClean="0">
              <a:solidFill>
                <a:srgbClr val="0070C0"/>
              </a:solidFill>
              <a:latin typeface="Roboto Bold"/>
            </a:endParaRPr>
          </a:p>
          <a:p>
            <a:pPr marL="342900" indent="-342900" algn="l" eaLnBrk="1" fontAlgn="auto" latin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b="1" dirty="0">
                <a:solidFill>
                  <a:schemeClr val="tx1">
                    <a:lumMod val="50000"/>
                  </a:schemeClr>
                </a:solidFill>
                <a:latin typeface="Roboto Bold"/>
              </a:rPr>
              <a:t>Program rozwoju i zarządzania produktami turystyki rowerowej </a:t>
            </a:r>
            <a:r>
              <a:rPr lang="pl-PL" b="1" dirty="0" err="1" smtClean="0">
                <a:solidFill>
                  <a:schemeClr val="tx1">
                    <a:lumMod val="50000"/>
                  </a:schemeClr>
                </a:solidFill>
                <a:latin typeface="Roboto Bold"/>
              </a:rPr>
              <a:t>VeloMałopolska</a:t>
            </a:r>
            <a:r>
              <a:rPr lang="pl-PL" b="1" dirty="0" smtClean="0">
                <a:solidFill>
                  <a:schemeClr val="tx1">
                    <a:lumMod val="50000"/>
                  </a:schemeClr>
                </a:solidFill>
                <a:latin typeface="Roboto Bold"/>
              </a:rPr>
              <a:t>                     </a:t>
            </a:r>
          </a:p>
          <a:p>
            <a:pPr algn="l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dirty="0">
                <a:solidFill>
                  <a:schemeClr val="tx1">
                    <a:lumMod val="50000"/>
                  </a:schemeClr>
                </a:solidFill>
                <a:latin typeface="Roboto Bold"/>
              </a:rPr>
              <a:t> </a:t>
            </a:r>
            <a:r>
              <a:rPr lang="pl-PL" b="1" dirty="0" smtClean="0">
                <a:solidFill>
                  <a:schemeClr val="tx1">
                    <a:lumMod val="50000"/>
                  </a:schemeClr>
                </a:solidFill>
                <a:latin typeface="Roboto Bold"/>
              </a:rPr>
              <a:t>                                                                                                                           </a:t>
            </a:r>
            <a:r>
              <a:rPr lang="pl-PL" b="1" dirty="0" smtClean="0">
                <a:solidFill>
                  <a:srgbClr val="0070C0"/>
                </a:solidFill>
                <a:latin typeface="Roboto Bold"/>
              </a:rPr>
              <a:t>0,5 mln zł</a:t>
            </a:r>
            <a:endParaRPr lang="pl-PL" b="1" dirty="0">
              <a:solidFill>
                <a:srgbClr val="0070C0"/>
              </a:solidFill>
              <a:latin typeface="Roboto Bold"/>
            </a:endParaRPr>
          </a:p>
        </p:txBody>
      </p:sp>
      <p:sp>
        <p:nvSpPr>
          <p:cNvPr id="26629" name="Shape 100"/>
          <p:cNvSpPr>
            <a:spLocks noGrp="1"/>
          </p:cNvSpPr>
          <p:nvPr>
            <p:ph type="title"/>
          </p:nvPr>
        </p:nvSpPr>
        <p:spPr>
          <a:xfrm>
            <a:off x="895350" y="350838"/>
            <a:ext cx="10964863" cy="977900"/>
          </a:xfrm>
        </p:spPr>
        <p:txBody>
          <a:bodyPr>
            <a:normAutofit fontScale="90000"/>
          </a:bodyPr>
          <a:lstStyle/>
          <a:p>
            <a:pPr defTabSz="460375" eaLnBrk="1" hangingPunct="1">
              <a:spcBef>
                <a:spcPts val="100"/>
              </a:spcBef>
            </a:pPr>
            <a:r>
              <a:rPr lang="pl-PL" altLang="pl-PL" sz="2800" b="1" smtClean="0">
                <a:solidFill>
                  <a:srgbClr val="000000"/>
                </a:solidFill>
              </a:rPr>
              <a:t/>
            </a:r>
            <a:br>
              <a:rPr lang="pl-PL" altLang="pl-PL" sz="2800" b="1" smtClean="0">
                <a:solidFill>
                  <a:srgbClr val="000000"/>
                </a:solidFill>
              </a:rPr>
            </a:br>
            <a:r>
              <a:rPr lang="pl-PL" altLang="pl-PL" sz="2800" b="1" smtClean="0">
                <a:solidFill>
                  <a:srgbClr val="000000"/>
                </a:solidFill>
              </a:rPr>
              <a:t/>
            </a:r>
            <a:br>
              <a:rPr lang="pl-PL" altLang="pl-PL" sz="2800" b="1" smtClean="0">
                <a:solidFill>
                  <a:srgbClr val="000000"/>
                </a:solidFill>
              </a:rPr>
            </a:br>
            <a:r>
              <a:rPr lang="pl-PL" altLang="pl-PL" sz="3200" b="1" smtClean="0">
                <a:solidFill>
                  <a:srgbClr val="8CC63E"/>
                </a:solidFill>
              </a:rPr>
              <a:t>Sport i turystyka</a:t>
            </a:r>
            <a:r>
              <a:rPr lang="pl-PL" altLang="pl-PL" sz="2800" b="1" smtClean="0">
                <a:solidFill>
                  <a:srgbClr val="0070C0"/>
                </a:solidFill>
              </a:rPr>
              <a:t/>
            </a:r>
            <a:br>
              <a:rPr lang="pl-PL" altLang="pl-PL" sz="2800" b="1" smtClean="0">
                <a:solidFill>
                  <a:srgbClr val="0070C0"/>
                </a:solidFill>
              </a:rPr>
            </a:br>
            <a:r>
              <a:rPr lang="pl-PL" altLang="pl-PL" sz="2800" b="1" smtClean="0">
                <a:solidFill>
                  <a:srgbClr val="0070C0"/>
                </a:solidFill>
              </a:rPr>
              <a:t/>
            </a:r>
            <a:br>
              <a:rPr lang="pl-PL" altLang="pl-PL" sz="2800" b="1" smtClean="0">
                <a:solidFill>
                  <a:srgbClr val="0070C0"/>
                </a:solidFill>
              </a:rPr>
            </a:br>
            <a:endParaRPr lang="pl-PL" altLang="pl-PL" sz="2800" b="1" smtClean="0">
              <a:solidFill>
                <a:srgbClr val="0070C0"/>
              </a:solidFill>
            </a:endParaRPr>
          </a:p>
        </p:txBody>
      </p:sp>
      <p:pic>
        <p:nvPicPr>
          <p:cNvPr id="26630" name="Picture 11" descr="C:\Users\mkosc\Pictures\Saved Pictures\msit-logo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732" y="7687310"/>
            <a:ext cx="2030412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12" descr="Display jezioro czorsztynskie  2 k.ba%c5%84kowsk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688" y="6581775"/>
            <a:ext cx="4581525" cy="305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2" name="Picture 14" descr="https://www.malopolska.pl/_cache/news--2018/790-790/fit/WTR_0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0075" y="6581775"/>
            <a:ext cx="4584700" cy="305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197205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asted-image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8" y="8969375"/>
            <a:ext cx="305117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27651" name="pasted-image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5175" y="350838"/>
            <a:ext cx="533400" cy="195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395288" y="1522055"/>
            <a:ext cx="12066587" cy="398057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50800" tIns="50800" rIns="50800" bIns="50800" spcCol="38100" anchor="ctr">
            <a:spAutoFit/>
          </a:bodyPr>
          <a:lstStyle/>
          <a:p>
            <a:pPr marL="342900" indent="-342900" algn="ctr" eaLnBrk="1" fontAlgn="auto" latin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pl-PL" kern="0" dirty="0"/>
          </a:p>
          <a:p>
            <a:pPr marL="342900" indent="-342900" algn="l" eaLnBrk="1" fontAlgn="auto" latin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b="1" kern="0" dirty="0">
                <a:solidFill>
                  <a:schemeClr val="tx1">
                    <a:lumMod val="50000"/>
                  </a:schemeClr>
                </a:solidFill>
                <a:latin typeface="Roboto Bold"/>
              </a:rPr>
              <a:t>Otwarte konkursy ofert w dziedzinie kultury (w tym „Mecenat Małopolski”)  </a:t>
            </a:r>
            <a:r>
              <a:rPr lang="pl-PL" b="1" kern="0" dirty="0">
                <a:latin typeface="Roboto Bold"/>
              </a:rPr>
              <a:t/>
            </a:r>
            <a:br>
              <a:rPr lang="pl-PL" b="1" kern="0" dirty="0">
                <a:latin typeface="Roboto Bold"/>
              </a:rPr>
            </a:br>
            <a:r>
              <a:rPr lang="pl-PL" b="1" kern="0" dirty="0">
                <a:latin typeface="Roboto Bold"/>
              </a:rPr>
              <a:t>                                                                                                                 </a:t>
            </a:r>
            <a:r>
              <a:rPr lang="pl-PL" b="1" kern="0" dirty="0" smtClean="0">
                <a:latin typeface="Roboto Bold"/>
              </a:rPr>
              <a:t>      </a:t>
            </a:r>
            <a:r>
              <a:rPr lang="pl-PL" b="1" kern="0" dirty="0" smtClean="0">
                <a:solidFill>
                  <a:srgbClr val="0070C0"/>
                </a:solidFill>
                <a:latin typeface="Roboto Bold"/>
              </a:rPr>
              <a:t>4,6 </a:t>
            </a:r>
            <a:r>
              <a:rPr lang="pl-PL" b="1" kern="0" dirty="0">
                <a:solidFill>
                  <a:srgbClr val="0070C0"/>
                </a:solidFill>
                <a:latin typeface="Roboto Bold"/>
              </a:rPr>
              <a:t>mln </a:t>
            </a:r>
            <a:r>
              <a:rPr lang="pl-PL" b="1" kern="0" dirty="0" smtClean="0">
                <a:solidFill>
                  <a:srgbClr val="0070C0"/>
                </a:solidFill>
                <a:latin typeface="Roboto Bold"/>
              </a:rPr>
              <a:t>zł</a:t>
            </a:r>
            <a:endParaRPr lang="pl-PL" sz="1800" b="1" kern="0" dirty="0">
              <a:solidFill>
                <a:srgbClr val="0070C0"/>
              </a:solidFill>
              <a:latin typeface="Roboto Bold"/>
            </a:endParaRPr>
          </a:p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1800" b="1" kern="0" dirty="0">
              <a:latin typeface="Roboto Bold"/>
            </a:endParaRPr>
          </a:p>
          <a:p>
            <a:pPr marL="342900" indent="-342900" algn="l" eaLnBrk="1" fontAlgn="auto" latin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b="1" kern="0" dirty="0">
                <a:solidFill>
                  <a:schemeClr val="tx1"/>
                </a:solidFill>
                <a:latin typeface="Roboto Bold"/>
              </a:rPr>
              <a:t>Upowszechnianie kultury </a:t>
            </a:r>
            <a:r>
              <a:rPr lang="pl-PL" b="1" kern="0" dirty="0" smtClean="0">
                <a:solidFill>
                  <a:schemeClr val="tx1"/>
                </a:solidFill>
                <a:latin typeface="Roboto Bold"/>
              </a:rPr>
              <a:t>fizycznej (w tym „Małopolska na sportowo”, </a:t>
            </a:r>
            <a:br>
              <a:rPr lang="pl-PL" b="1" kern="0" dirty="0" smtClean="0">
                <a:solidFill>
                  <a:schemeClr val="tx1"/>
                </a:solidFill>
                <a:latin typeface="Roboto Bold"/>
              </a:rPr>
            </a:br>
            <a:r>
              <a:rPr lang="pl-PL" b="1" kern="0" dirty="0" smtClean="0">
                <a:solidFill>
                  <a:schemeClr val="tx1"/>
                </a:solidFill>
                <a:latin typeface="Roboto Bold"/>
              </a:rPr>
              <a:t>„Wakacje z piłką nożną”)	</a:t>
            </a:r>
            <a:r>
              <a:rPr lang="pl-PL" b="1" kern="0" dirty="0" smtClean="0">
                <a:solidFill>
                  <a:srgbClr val="FF0000"/>
                </a:solidFill>
                <a:latin typeface="Roboto Bold"/>
              </a:rPr>
              <a:t>				                                               </a:t>
            </a:r>
            <a:r>
              <a:rPr lang="pl-PL" b="1" kern="0" dirty="0" smtClean="0">
                <a:solidFill>
                  <a:srgbClr val="0070C0"/>
                </a:solidFill>
                <a:latin typeface="Roboto Bold"/>
              </a:rPr>
              <a:t>2,7 </a:t>
            </a:r>
            <a:r>
              <a:rPr lang="pl-PL" b="1" kern="0" dirty="0">
                <a:solidFill>
                  <a:srgbClr val="0070C0"/>
                </a:solidFill>
                <a:latin typeface="Roboto Bold"/>
              </a:rPr>
              <a:t>mln zł</a:t>
            </a:r>
          </a:p>
          <a:p>
            <a:pPr marL="342900" indent="-342900" eaLnBrk="1" fontAlgn="auto" latin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pl-PL" sz="1800" b="1" kern="0" dirty="0">
              <a:solidFill>
                <a:srgbClr val="0070C0"/>
              </a:solidFill>
              <a:latin typeface="Roboto Bold"/>
            </a:endParaRPr>
          </a:p>
          <a:p>
            <a:pPr marL="342900" indent="-342900" algn="l" latinLnBrk="1">
              <a:buFont typeface="Arial" panose="020B0604020202020204" pitchFamily="34" charset="0"/>
              <a:buChar char="•"/>
              <a:defRPr/>
            </a:pPr>
            <a:r>
              <a:rPr lang="pl-PL" b="1" kern="0" dirty="0">
                <a:solidFill>
                  <a:schemeClr val="tx1"/>
                </a:solidFill>
                <a:latin typeface="Roboto Bold"/>
              </a:rPr>
              <a:t>Współzawodnictwo i szkolenie sportowe dzieci i </a:t>
            </a:r>
            <a:r>
              <a:rPr lang="pl-PL" b="1" kern="0" dirty="0" smtClean="0">
                <a:solidFill>
                  <a:schemeClr val="tx1"/>
                </a:solidFill>
                <a:latin typeface="Roboto Bold"/>
              </a:rPr>
              <a:t>młodzieży </a:t>
            </a:r>
            <a:br>
              <a:rPr lang="pl-PL" b="1" kern="0" dirty="0" smtClean="0">
                <a:solidFill>
                  <a:schemeClr val="tx1"/>
                </a:solidFill>
                <a:latin typeface="Roboto Bold"/>
              </a:rPr>
            </a:br>
            <a:r>
              <a:rPr lang="pl-PL" b="1" kern="0" dirty="0" smtClean="0">
                <a:solidFill>
                  <a:schemeClr val="tx1"/>
                </a:solidFill>
                <a:latin typeface="Roboto Bold"/>
              </a:rPr>
              <a:t>(w tym XXV Ogólnopolska Olimpiada Młodzieży w sportach zimowych                MAŁOPOLSKA 2019)               </a:t>
            </a:r>
            <a:r>
              <a:rPr lang="pl-PL" b="1" kern="0" dirty="0" smtClean="0">
                <a:solidFill>
                  <a:srgbClr val="FF0000"/>
                </a:solidFill>
                <a:latin typeface="Roboto Bold"/>
              </a:rPr>
              <a:t>										     </a:t>
            </a:r>
            <a:r>
              <a:rPr lang="pl-PL" b="1" dirty="0" smtClean="0">
                <a:solidFill>
                  <a:srgbClr val="0070C0"/>
                </a:solidFill>
                <a:latin typeface="Roboto Bold"/>
              </a:rPr>
              <a:t>2,7 </a:t>
            </a:r>
            <a:r>
              <a:rPr lang="pl-PL" b="1" dirty="0">
                <a:solidFill>
                  <a:srgbClr val="0070C0"/>
                </a:solidFill>
                <a:latin typeface="Roboto Bold"/>
              </a:rPr>
              <a:t>mln zł</a:t>
            </a:r>
            <a:endParaRPr lang="pl-PL" sz="2800" b="1" dirty="0">
              <a:solidFill>
                <a:srgbClr val="0070C0"/>
              </a:solidFill>
              <a:latin typeface="Roboto Bold"/>
            </a:endParaRPr>
          </a:p>
          <a:p>
            <a:pPr algn="l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kern="0" dirty="0" smtClean="0">
                <a:solidFill>
                  <a:srgbClr val="FF0000"/>
                </a:solidFill>
                <a:latin typeface="Roboto Bold"/>
              </a:rPr>
              <a:t>														  						</a:t>
            </a:r>
            <a:endParaRPr lang="pl-PL" sz="3200" b="1" kern="0" dirty="0">
              <a:solidFill>
                <a:srgbClr val="0070C0"/>
              </a:solidFill>
            </a:endParaRPr>
          </a:p>
        </p:txBody>
      </p:sp>
      <p:sp>
        <p:nvSpPr>
          <p:cNvPr id="9" name="Shape 100"/>
          <p:cNvSpPr txBox="1">
            <a:spLocks/>
          </p:cNvSpPr>
          <p:nvPr/>
        </p:nvSpPr>
        <p:spPr bwMode="auto">
          <a:xfrm>
            <a:off x="781050" y="350838"/>
            <a:ext cx="10964863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 defTabSz="584200" rtl="0" eaLnBrk="0" fontAlgn="base" hangingPunct="0">
              <a:lnSpc>
                <a:spcPct val="90000"/>
              </a:lnSpc>
              <a:spcBef>
                <a:spcPts val="1600"/>
              </a:spcBef>
              <a:spcAft>
                <a:spcPct val="0"/>
              </a:spcAft>
              <a:defRPr sz="4800">
                <a:solidFill>
                  <a:srgbClr val="414241"/>
                </a:solidFill>
                <a:latin typeface="Roboto Bold"/>
                <a:ea typeface="Aller"/>
                <a:cs typeface="Roboto Bold"/>
                <a:sym typeface="Aller"/>
              </a:defRPr>
            </a:lvl1pPr>
            <a:lvl2pPr algn="ctr" defTabSz="584200" rtl="0" eaLnBrk="0" fontAlgn="base" hangingPunct="0">
              <a:lnSpc>
                <a:spcPct val="90000"/>
              </a:lnSpc>
              <a:spcBef>
                <a:spcPts val="1600"/>
              </a:spcBef>
              <a:spcAft>
                <a:spcPct val="0"/>
              </a:spcAft>
              <a:defRPr sz="4800">
                <a:solidFill>
                  <a:srgbClr val="414241"/>
                </a:solidFill>
                <a:latin typeface="Roboto Bold"/>
                <a:ea typeface="Aller"/>
                <a:cs typeface="Roboto Bold"/>
                <a:sym typeface="Aller"/>
              </a:defRPr>
            </a:lvl2pPr>
            <a:lvl3pPr algn="ctr" defTabSz="584200" rtl="0" eaLnBrk="0" fontAlgn="base" hangingPunct="0">
              <a:lnSpc>
                <a:spcPct val="90000"/>
              </a:lnSpc>
              <a:spcBef>
                <a:spcPts val="1600"/>
              </a:spcBef>
              <a:spcAft>
                <a:spcPct val="0"/>
              </a:spcAft>
              <a:defRPr sz="4800">
                <a:solidFill>
                  <a:srgbClr val="414241"/>
                </a:solidFill>
                <a:latin typeface="Roboto Bold"/>
                <a:ea typeface="Aller"/>
                <a:cs typeface="Roboto Bold"/>
                <a:sym typeface="Aller"/>
              </a:defRPr>
            </a:lvl3pPr>
            <a:lvl4pPr algn="ctr" defTabSz="584200" rtl="0" eaLnBrk="0" fontAlgn="base" hangingPunct="0">
              <a:lnSpc>
                <a:spcPct val="90000"/>
              </a:lnSpc>
              <a:spcBef>
                <a:spcPts val="1600"/>
              </a:spcBef>
              <a:spcAft>
                <a:spcPct val="0"/>
              </a:spcAft>
              <a:defRPr sz="4800">
                <a:solidFill>
                  <a:srgbClr val="414241"/>
                </a:solidFill>
                <a:latin typeface="Roboto Bold"/>
                <a:ea typeface="Aller"/>
                <a:cs typeface="Roboto Bold"/>
                <a:sym typeface="Aller"/>
              </a:defRPr>
            </a:lvl4pPr>
            <a:lvl5pPr algn="ctr" defTabSz="584200" rtl="0" eaLnBrk="0" fontAlgn="base" hangingPunct="0">
              <a:lnSpc>
                <a:spcPct val="90000"/>
              </a:lnSpc>
              <a:spcBef>
                <a:spcPts val="1600"/>
              </a:spcBef>
              <a:spcAft>
                <a:spcPct val="0"/>
              </a:spcAft>
              <a:defRPr sz="4800">
                <a:solidFill>
                  <a:srgbClr val="414241"/>
                </a:solidFill>
                <a:latin typeface="Roboto Bold"/>
                <a:ea typeface="Aller"/>
                <a:cs typeface="Roboto Bold"/>
                <a:sym typeface="Aller"/>
              </a:defRPr>
            </a:lvl5pPr>
            <a:lvl6pPr indent="1143000" defTabSz="584200" eaLnBrk="1" hangingPunct="1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6pPr>
            <a:lvl7pPr indent="1371600" defTabSz="584200" eaLnBrk="1" hangingPunct="1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7pPr>
            <a:lvl8pPr indent="1600200" defTabSz="584200" eaLnBrk="1" hangingPunct="1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8pPr>
            <a:lvl9pPr indent="1828800" defTabSz="584200" eaLnBrk="1" hangingPunct="1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9pPr>
          </a:lstStyle>
          <a:p>
            <a:pPr defTabSz="460375" eaLnBrk="1" hangingPunct="1">
              <a:spcBef>
                <a:spcPts val="100"/>
              </a:spcBef>
              <a:defRPr/>
            </a:pPr>
            <a:r>
              <a:rPr lang="pl-PL" altLang="pl-PL" sz="2800" b="1" kern="0" dirty="0" smtClean="0">
                <a:solidFill>
                  <a:srgbClr val="000000"/>
                </a:solidFill>
              </a:rPr>
              <a:t/>
            </a:r>
            <a:br>
              <a:rPr lang="pl-PL" altLang="pl-PL" sz="2800" b="1" kern="0" dirty="0" smtClean="0">
                <a:solidFill>
                  <a:srgbClr val="000000"/>
                </a:solidFill>
              </a:rPr>
            </a:br>
            <a:r>
              <a:rPr lang="pl-PL" altLang="pl-PL" sz="2800" b="1" kern="0" dirty="0" smtClean="0">
                <a:solidFill>
                  <a:srgbClr val="000000"/>
                </a:solidFill>
              </a:rPr>
              <a:t/>
            </a:r>
            <a:br>
              <a:rPr lang="pl-PL" altLang="pl-PL" sz="2800" b="1" kern="0" dirty="0" smtClean="0">
                <a:solidFill>
                  <a:srgbClr val="000000"/>
                </a:solidFill>
              </a:rPr>
            </a:br>
            <a:r>
              <a:rPr lang="pl-PL" altLang="pl-PL" sz="2800" b="1" kern="0" dirty="0" smtClean="0">
                <a:solidFill>
                  <a:srgbClr val="8CC63E"/>
                </a:solidFill>
              </a:rPr>
              <a:t>I</a:t>
            </a:r>
            <a:r>
              <a:rPr lang="pl-PL" altLang="pl-PL" sz="2800" b="1" dirty="0" smtClean="0">
                <a:solidFill>
                  <a:srgbClr val="8CC63E"/>
                </a:solidFill>
              </a:rPr>
              <a:t>nicjatyw realizowane </a:t>
            </a:r>
            <a:br>
              <a:rPr lang="pl-PL" altLang="pl-PL" sz="2800" b="1" dirty="0" smtClean="0">
                <a:solidFill>
                  <a:srgbClr val="8CC63E"/>
                </a:solidFill>
              </a:rPr>
            </a:br>
            <a:r>
              <a:rPr lang="pl-PL" altLang="pl-PL" sz="2800" b="1" dirty="0" smtClean="0">
                <a:solidFill>
                  <a:srgbClr val="8CC63E"/>
                </a:solidFill>
              </a:rPr>
              <a:t>m.in. poprzez konkursy grantowe</a:t>
            </a:r>
            <a:r>
              <a:rPr lang="pl-PL" altLang="pl-PL" sz="2800" b="1" kern="0" dirty="0" smtClean="0">
                <a:solidFill>
                  <a:srgbClr val="0070C0"/>
                </a:solidFill>
              </a:rPr>
              <a:t/>
            </a:r>
            <a:br>
              <a:rPr lang="pl-PL" altLang="pl-PL" sz="2800" b="1" kern="0" dirty="0" smtClean="0">
                <a:solidFill>
                  <a:srgbClr val="0070C0"/>
                </a:solidFill>
              </a:rPr>
            </a:br>
            <a:r>
              <a:rPr lang="pl-PL" altLang="pl-PL" sz="2800" b="1" kern="0" dirty="0" smtClean="0">
                <a:solidFill>
                  <a:srgbClr val="0070C0"/>
                </a:solidFill>
              </a:rPr>
              <a:t/>
            </a:r>
            <a:br>
              <a:rPr lang="pl-PL" altLang="pl-PL" sz="2800" b="1" kern="0" dirty="0" smtClean="0">
                <a:solidFill>
                  <a:srgbClr val="0070C0"/>
                </a:solidFill>
              </a:rPr>
            </a:br>
            <a:endParaRPr lang="pl-PL" altLang="pl-PL" sz="2800" b="1" kern="0" dirty="0" smtClean="0">
              <a:solidFill>
                <a:srgbClr val="0070C0"/>
              </a:solidFill>
            </a:endParaRPr>
          </a:p>
        </p:txBody>
      </p:sp>
      <p:pic>
        <p:nvPicPr>
          <p:cNvPr id="27654" name="Picture 6" descr="C:\Users\mkosc\Pictures\Saved Pictures\strazak1000x[2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8475" y="5667375"/>
            <a:ext cx="4227513" cy="281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7" descr="C:\Users\mkosc\Pictures\Saved Pictures\nart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5667375"/>
            <a:ext cx="2811463" cy="280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Picture 8" descr="C:\Users\mkosc\Pictures\Saved Pictures\Myslenice_3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695950"/>
            <a:ext cx="4168775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368109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asted-image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8755063"/>
            <a:ext cx="305117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28675" name="pasted-image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6900" y="547688"/>
            <a:ext cx="533400" cy="195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762000" y="1252538"/>
            <a:ext cx="12066587" cy="499624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50800" tIns="50800" rIns="50800" bIns="50800" spcCol="38100" anchor="ctr">
            <a:spAutoFit/>
          </a:bodyPr>
          <a:lstStyle/>
          <a:p>
            <a:pPr marL="342900" indent="-342900" algn="l" eaLnBrk="1" fontAlgn="auto" latinLnBrk="1" hangingPunct="1">
              <a:buFont typeface="Arial" panose="020B0604020202020204" pitchFamily="34" charset="0"/>
              <a:buChar char="•"/>
              <a:defRPr/>
            </a:pPr>
            <a:r>
              <a:rPr lang="pl-PL" b="1" kern="0" dirty="0">
                <a:solidFill>
                  <a:schemeClr val="tx1">
                    <a:lumMod val="50000"/>
                  </a:schemeClr>
                </a:solidFill>
                <a:latin typeface="Roboto Bold"/>
              </a:rPr>
              <a:t>Ochrona krajobrazu kulturowego i opieka nad </a:t>
            </a:r>
            <a:r>
              <a:rPr lang="pl-PL" b="1" kern="0" dirty="0" smtClean="0">
                <a:solidFill>
                  <a:schemeClr val="tx1">
                    <a:lumMod val="50000"/>
                  </a:schemeClr>
                </a:solidFill>
                <a:latin typeface="Roboto Bold"/>
              </a:rPr>
              <a:t>regionalnym </a:t>
            </a:r>
            <a:r>
              <a:rPr lang="pl-PL" b="1" kern="0" dirty="0">
                <a:solidFill>
                  <a:schemeClr val="tx1">
                    <a:lumMod val="50000"/>
                  </a:schemeClr>
                </a:solidFill>
                <a:latin typeface="Roboto Bold"/>
              </a:rPr>
              <a:t>dziedzictwem </a:t>
            </a:r>
            <a:r>
              <a:rPr lang="pl-PL" b="1" kern="0" dirty="0" smtClean="0">
                <a:solidFill>
                  <a:schemeClr val="tx1">
                    <a:lumMod val="50000"/>
                  </a:schemeClr>
                </a:solidFill>
                <a:latin typeface="Roboto Bold"/>
              </a:rPr>
              <a:t/>
            </a:r>
            <a:br>
              <a:rPr lang="pl-PL" b="1" kern="0" dirty="0" smtClean="0">
                <a:solidFill>
                  <a:schemeClr val="tx1">
                    <a:lumMod val="50000"/>
                  </a:schemeClr>
                </a:solidFill>
                <a:latin typeface="Roboto Bold"/>
              </a:rPr>
            </a:br>
            <a:r>
              <a:rPr lang="pl-PL" b="1" kern="0" dirty="0" smtClean="0">
                <a:solidFill>
                  <a:schemeClr val="tx1">
                    <a:lumMod val="50000"/>
                  </a:schemeClr>
                </a:solidFill>
                <a:latin typeface="Roboto Bold"/>
              </a:rPr>
              <a:t>kulturowym </a:t>
            </a:r>
            <a:r>
              <a:rPr lang="pl-PL" b="1" kern="0" dirty="0">
                <a:solidFill>
                  <a:schemeClr val="tx1">
                    <a:lumMod val="50000"/>
                  </a:schemeClr>
                </a:solidFill>
                <a:latin typeface="Roboto Bold"/>
              </a:rPr>
              <a:t>(m.in. konkurs "Kapliczka") 	</a:t>
            </a:r>
            <a:r>
              <a:rPr lang="pl-PL" b="1" kern="0" dirty="0">
                <a:latin typeface="Roboto Bold"/>
              </a:rPr>
              <a:t>					</a:t>
            </a:r>
            <a:r>
              <a:rPr lang="pl-PL" b="1" dirty="0">
                <a:latin typeface="Roboto Bold"/>
              </a:rPr>
              <a:t> </a:t>
            </a:r>
            <a:r>
              <a:rPr lang="pl-PL" b="1" dirty="0" smtClean="0">
                <a:latin typeface="Roboto Bold"/>
              </a:rPr>
              <a:t>     </a:t>
            </a:r>
            <a:r>
              <a:rPr lang="pl-PL" b="1" kern="0" dirty="0" smtClean="0">
                <a:solidFill>
                  <a:srgbClr val="0070C0"/>
                </a:solidFill>
                <a:latin typeface="Roboto Bold"/>
              </a:rPr>
              <a:t>4,9 </a:t>
            </a:r>
            <a:r>
              <a:rPr lang="pl-PL" b="1" kern="0" dirty="0">
                <a:solidFill>
                  <a:srgbClr val="0070C0"/>
                </a:solidFill>
                <a:latin typeface="Roboto Bold"/>
              </a:rPr>
              <a:t>mln </a:t>
            </a:r>
            <a:r>
              <a:rPr lang="pl-PL" b="1" kern="0" dirty="0" smtClean="0">
                <a:solidFill>
                  <a:srgbClr val="0070C0"/>
                </a:solidFill>
                <a:latin typeface="Roboto Bold"/>
              </a:rPr>
              <a:t>zł</a:t>
            </a:r>
          </a:p>
          <a:p>
            <a:pPr algn="l" eaLnBrk="1" fontAlgn="auto" latinLnBrk="1" hangingPunct="1">
              <a:defRPr/>
            </a:pPr>
            <a:endParaRPr lang="pl-PL" b="1" kern="0" dirty="0">
              <a:solidFill>
                <a:srgbClr val="0070C0"/>
              </a:solidFill>
              <a:latin typeface="Roboto Bold"/>
            </a:endParaRPr>
          </a:p>
          <a:p>
            <a:pPr marL="342900" indent="-342900" algn="ctr" eaLnBrk="1" fontAlgn="auto" latinLnBrk="1" hangingPunct="1">
              <a:buFont typeface="Arial" panose="020B0604020202020204" pitchFamily="34" charset="0"/>
              <a:buChar char="•"/>
              <a:defRPr/>
            </a:pPr>
            <a:endParaRPr lang="pl-PL" sz="1000" b="1" kern="0" dirty="0">
              <a:solidFill>
                <a:srgbClr val="0070C0"/>
              </a:solidFill>
              <a:latin typeface="Roboto Bold"/>
            </a:endParaRPr>
          </a:p>
          <a:p>
            <a:pPr marL="342900" indent="-342900" algn="l" eaLnBrk="1" fontAlgn="auto" latinLnBrk="1" hangingPunct="1">
              <a:buFont typeface="Arial" panose="020B0604020202020204" pitchFamily="34" charset="0"/>
              <a:buChar char="•"/>
              <a:defRPr/>
            </a:pPr>
            <a:r>
              <a:rPr lang="pl-PL" b="1" kern="0" dirty="0">
                <a:solidFill>
                  <a:schemeClr val="tx1"/>
                </a:solidFill>
                <a:latin typeface="Roboto Bold"/>
              </a:rPr>
              <a:t>Współpraca z organizacjami pozarządowymi </a:t>
            </a:r>
            <a:r>
              <a:rPr lang="pl-PL" b="1" kern="0" dirty="0" smtClean="0">
                <a:solidFill>
                  <a:schemeClr val="tx1"/>
                </a:solidFill>
                <a:latin typeface="Roboto Bold"/>
              </a:rPr>
              <a:t>(w tym: promocja i organizacja </a:t>
            </a:r>
            <a:br>
              <a:rPr lang="pl-PL" b="1" kern="0" dirty="0" smtClean="0">
                <a:solidFill>
                  <a:schemeClr val="tx1"/>
                </a:solidFill>
                <a:latin typeface="Roboto Bold"/>
              </a:rPr>
            </a:br>
            <a:r>
              <a:rPr lang="pl-PL" b="1" kern="0" dirty="0" smtClean="0">
                <a:solidFill>
                  <a:schemeClr val="tx1"/>
                </a:solidFill>
                <a:latin typeface="Roboto Bold"/>
              </a:rPr>
              <a:t>wolontariatu, „BO Małopolska”)                                   </a:t>
            </a:r>
            <a:r>
              <a:rPr lang="pl-PL" b="1" kern="0" dirty="0" smtClean="0">
                <a:solidFill>
                  <a:srgbClr val="FF0000"/>
                </a:solidFill>
                <a:latin typeface="Roboto Bold"/>
              </a:rPr>
              <a:t>				</a:t>
            </a:r>
            <a:r>
              <a:rPr lang="pl-PL" b="1" kern="0" dirty="0" smtClean="0">
                <a:solidFill>
                  <a:srgbClr val="0070C0"/>
                </a:solidFill>
                <a:latin typeface="Roboto Bold"/>
              </a:rPr>
              <a:t>1,0 </a:t>
            </a:r>
            <a:r>
              <a:rPr lang="pl-PL" b="1" kern="0" dirty="0">
                <a:solidFill>
                  <a:srgbClr val="0070C0"/>
                </a:solidFill>
                <a:latin typeface="Roboto Bold"/>
              </a:rPr>
              <a:t>mln </a:t>
            </a:r>
            <a:r>
              <a:rPr lang="pl-PL" b="1" kern="0" dirty="0" smtClean="0">
                <a:solidFill>
                  <a:srgbClr val="0070C0"/>
                </a:solidFill>
                <a:latin typeface="Roboto Bold"/>
              </a:rPr>
              <a:t>zł</a:t>
            </a:r>
          </a:p>
          <a:p>
            <a:pPr algn="l" eaLnBrk="1" fontAlgn="auto" latinLnBrk="1" hangingPunct="1">
              <a:defRPr/>
            </a:pPr>
            <a:endParaRPr lang="pl-PL" b="1" kern="0" dirty="0">
              <a:solidFill>
                <a:srgbClr val="0070C0"/>
              </a:solidFill>
              <a:latin typeface="Roboto Bold"/>
            </a:endParaRPr>
          </a:p>
          <a:p>
            <a:pPr algn="ctr" eaLnBrk="1" fontAlgn="auto" latinLnBrk="1" hangingPunct="1">
              <a:defRPr/>
            </a:pPr>
            <a:endParaRPr lang="pl-PL" sz="1000" kern="0" dirty="0">
              <a:latin typeface="Roboto Bold"/>
            </a:endParaRPr>
          </a:p>
          <a:p>
            <a:pPr marL="342900" indent="-342900" algn="l" eaLnBrk="1" fontAlgn="auto" latinLnBrk="1" hangingPunct="1">
              <a:buFont typeface="Arial" panose="020B0604020202020204" pitchFamily="34" charset="0"/>
              <a:buChar char="•"/>
              <a:defRPr/>
            </a:pPr>
            <a:r>
              <a:rPr lang="pl-PL" b="1" kern="0" dirty="0">
                <a:solidFill>
                  <a:schemeClr val="tx1"/>
                </a:solidFill>
                <a:latin typeface="Roboto Bold"/>
              </a:rPr>
              <a:t>Wsparcie realizacji zadań wychowawczych szkoły </a:t>
            </a:r>
            <a:r>
              <a:rPr lang="pl-PL" b="1" kern="0" dirty="0" smtClean="0">
                <a:solidFill>
                  <a:schemeClr val="tx1"/>
                </a:solidFill>
                <a:latin typeface="Roboto Bold"/>
              </a:rPr>
              <a:t>(w tym: m.in. Akademia </a:t>
            </a:r>
            <a:br>
              <a:rPr lang="pl-PL" b="1" kern="0" dirty="0" smtClean="0">
                <a:solidFill>
                  <a:schemeClr val="tx1"/>
                </a:solidFill>
                <a:latin typeface="Roboto Bold"/>
              </a:rPr>
            </a:br>
            <a:r>
              <a:rPr lang="pl-PL" b="1" kern="0" dirty="0" smtClean="0">
                <a:solidFill>
                  <a:schemeClr val="tx1"/>
                </a:solidFill>
                <a:latin typeface="Roboto Bold"/>
              </a:rPr>
              <a:t>Samorządu Województwa, Dziedzictwo Kresów Wschodnich, Małopolska WIE)                                 </a:t>
            </a:r>
          </a:p>
          <a:p>
            <a:pPr algn="l" eaLnBrk="1" fontAlgn="auto" latinLnBrk="1" hangingPunct="1">
              <a:defRPr/>
            </a:pPr>
            <a:r>
              <a:rPr lang="pl-PL" b="1" dirty="0">
                <a:solidFill>
                  <a:srgbClr val="FF0000"/>
                </a:solidFill>
                <a:latin typeface="Roboto Bold"/>
              </a:rPr>
              <a:t> </a:t>
            </a:r>
            <a:r>
              <a:rPr lang="pl-PL" b="1" dirty="0" smtClean="0">
                <a:solidFill>
                  <a:srgbClr val="FF0000"/>
                </a:solidFill>
                <a:latin typeface="Roboto Bold"/>
              </a:rPr>
              <a:t>                                                                                                                    </a:t>
            </a:r>
            <a:r>
              <a:rPr lang="pl-PL" b="1" kern="0" dirty="0" smtClean="0">
                <a:solidFill>
                  <a:srgbClr val="0070C0"/>
                </a:solidFill>
                <a:latin typeface="Roboto Bold"/>
              </a:rPr>
              <a:t>1,5 </a:t>
            </a:r>
            <a:r>
              <a:rPr lang="pl-PL" b="1" kern="0" dirty="0">
                <a:solidFill>
                  <a:srgbClr val="0070C0"/>
                </a:solidFill>
                <a:latin typeface="Roboto Bold"/>
              </a:rPr>
              <a:t>mln  </a:t>
            </a:r>
            <a:r>
              <a:rPr lang="pl-PL" b="1" kern="0" dirty="0" smtClean="0">
                <a:solidFill>
                  <a:srgbClr val="0070C0"/>
                </a:solidFill>
                <a:latin typeface="Roboto Bold"/>
              </a:rPr>
              <a:t>zł</a:t>
            </a:r>
          </a:p>
          <a:p>
            <a:pPr algn="l" eaLnBrk="1" fontAlgn="auto" latinLnBrk="1" hangingPunct="1">
              <a:defRPr/>
            </a:pPr>
            <a:endParaRPr lang="pl-PL" b="1" kern="0" dirty="0">
              <a:solidFill>
                <a:srgbClr val="0070C0"/>
              </a:solidFill>
              <a:latin typeface="Roboto Bold"/>
            </a:endParaRPr>
          </a:p>
          <a:p>
            <a:pPr algn="ctr" eaLnBrk="1" fontAlgn="auto" latinLnBrk="1" hangingPunct="1">
              <a:defRPr/>
            </a:pPr>
            <a:endParaRPr lang="pl-PL" sz="1000" b="1" kern="0" dirty="0">
              <a:solidFill>
                <a:srgbClr val="0070C0"/>
              </a:solidFill>
              <a:latin typeface="Roboto Bold"/>
            </a:endParaRPr>
          </a:p>
          <a:p>
            <a:pPr marL="457200" indent="-457200" algn="l" eaLnBrk="1" fontAlgn="auto" latinLnBrk="1" hangingPunct="1">
              <a:buFont typeface="Arial" panose="020B0604020202020204" pitchFamily="34" charset="0"/>
              <a:buChar char="•"/>
              <a:defRPr/>
            </a:pPr>
            <a:r>
              <a:rPr lang="pl-PL" b="1" kern="0" dirty="0">
                <a:solidFill>
                  <a:schemeClr val="tx1"/>
                </a:solidFill>
                <a:latin typeface="Roboto Bold"/>
              </a:rPr>
              <a:t>Zagospodarowanie czasu wolnego dzieci i młodzieży </a:t>
            </a:r>
            <a:r>
              <a:rPr lang="pl-PL" b="1" kern="0" dirty="0" smtClean="0">
                <a:solidFill>
                  <a:schemeClr val="tx1"/>
                </a:solidFill>
                <a:latin typeface="Roboto Bold"/>
              </a:rPr>
              <a:t>(w tym nauka jazdy na </a:t>
            </a:r>
            <a:br>
              <a:rPr lang="pl-PL" b="1" kern="0" dirty="0" smtClean="0">
                <a:solidFill>
                  <a:schemeClr val="tx1"/>
                </a:solidFill>
                <a:latin typeface="Roboto Bold"/>
              </a:rPr>
            </a:br>
            <a:r>
              <a:rPr lang="pl-PL" b="1" kern="0" dirty="0" smtClean="0">
                <a:solidFill>
                  <a:schemeClr val="tx1"/>
                </a:solidFill>
                <a:latin typeface="Roboto Bold"/>
              </a:rPr>
              <a:t>nartach/snowboardzie pn.: „Jeżdżę z głową”)                   </a:t>
            </a:r>
            <a:r>
              <a:rPr lang="pl-PL" b="1" kern="0" dirty="0" smtClean="0">
                <a:solidFill>
                  <a:srgbClr val="FF0000"/>
                </a:solidFill>
                <a:latin typeface="Roboto Bold"/>
              </a:rPr>
              <a:t>			</a:t>
            </a:r>
            <a:r>
              <a:rPr lang="pl-PL" b="1" kern="0" dirty="0" smtClean="0">
                <a:solidFill>
                  <a:srgbClr val="0070C0"/>
                </a:solidFill>
                <a:latin typeface="Roboto Bold"/>
              </a:rPr>
              <a:t>1,0 </a:t>
            </a:r>
            <a:r>
              <a:rPr lang="pl-PL" b="1" kern="0" dirty="0">
                <a:solidFill>
                  <a:srgbClr val="0070C0"/>
                </a:solidFill>
                <a:latin typeface="Roboto Bold"/>
              </a:rPr>
              <a:t>mln </a:t>
            </a:r>
            <a:r>
              <a:rPr lang="pl-PL" b="1" kern="0" dirty="0" smtClean="0">
                <a:solidFill>
                  <a:srgbClr val="0070C0"/>
                </a:solidFill>
                <a:latin typeface="Roboto Bold"/>
              </a:rPr>
              <a:t>zł</a:t>
            </a:r>
          </a:p>
        </p:txBody>
      </p:sp>
      <p:sp>
        <p:nvSpPr>
          <p:cNvPr id="28677" name="AutoShape 2" descr="Znalezione obrazy dla zapytania jeżdże z głową"/>
          <p:cNvSpPr>
            <a:spLocks noChangeAspect="1" noChangeArrowheads="1"/>
          </p:cNvSpPr>
          <p:nvPr/>
        </p:nvSpPr>
        <p:spPr bwMode="auto">
          <a:xfrm>
            <a:off x="0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2200"/>
              </a:spcBef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  <a:lvl2pPr marL="742950" indent="-285750">
              <a:spcBef>
                <a:spcPts val="2200"/>
              </a:spcBef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2pPr>
            <a:lvl3pPr marL="1143000" indent="-228600">
              <a:spcBef>
                <a:spcPts val="2200"/>
              </a:spcBef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3pPr>
            <a:lvl4pPr marL="1600200" indent="-228600">
              <a:spcBef>
                <a:spcPts val="2200"/>
              </a:spcBef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4pPr>
            <a:lvl5pPr marL="2057400" indent="-228600">
              <a:spcBef>
                <a:spcPts val="2200"/>
              </a:spcBef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5pPr>
            <a:lvl6pPr marL="2514600" indent="-228600" defTabSz="584200" eaLnBrk="0" fontAlgn="base" hangingPunct="0">
              <a:spcBef>
                <a:spcPts val="2200"/>
              </a:spcBef>
              <a:spcAft>
                <a:spcPct val="0"/>
              </a:spcAft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6pPr>
            <a:lvl7pPr marL="2971800" indent="-228600" defTabSz="584200" eaLnBrk="0" fontAlgn="base" hangingPunct="0">
              <a:spcBef>
                <a:spcPts val="2200"/>
              </a:spcBef>
              <a:spcAft>
                <a:spcPct val="0"/>
              </a:spcAft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7pPr>
            <a:lvl8pPr marL="3429000" indent="-228600" defTabSz="584200" eaLnBrk="0" fontAlgn="base" hangingPunct="0">
              <a:spcBef>
                <a:spcPts val="2200"/>
              </a:spcBef>
              <a:spcAft>
                <a:spcPct val="0"/>
              </a:spcAft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8pPr>
            <a:lvl9pPr marL="3886200" indent="-228600" defTabSz="584200" eaLnBrk="0" fontAlgn="base" hangingPunct="0">
              <a:spcBef>
                <a:spcPts val="2200"/>
              </a:spcBef>
              <a:spcAft>
                <a:spcPct val="0"/>
              </a:spcAft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endParaRPr lang="pl-PL" altLang="pl-PL"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28678" name="AutoShape 6" descr="Znalezione obrazy dla zapytania już pływam"/>
          <p:cNvSpPr>
            <a:spLocks noChangeAspect="1" noChangeArrowheads="1"/>
          </p:cNvSpPr>
          <p:nvPr/>
        </p:nvSpPr>
        <p:spPr bwMode="auto">
          <a:xfrm>
            <a:off x="152400" y="-301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2200"/>
              </a:spcBef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  <a:lvl2pPr marL="742950" indent="-285750">
              <a:spcBef>
                <a:spcPts val="2200"/>
              </a:spcBef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2pPr>
            <a:lvl3pPr marL="1143000" indent="-228600">
              <a:spcBef>
                <a:spcPts val="2200"/>
              </a:spcBef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3pPr>
            <a:lvl4pPr marL="1600200" indent="-228600">
              <a:spcBef>
                <a:spcPts val="2200"/>
              </a:spcBef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4pPr>
            <a:lvl5pPr marL="2057400" indent="-228600">
              <a:spcBef>
                <a:spcPts val="2200"/>
              </a:spcBef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5pPr>
            <a:lvl6pPr marL="2514600" indent="-228600" defTabSz="584200" eaLnBrk="0" fontAlgn="base" hangingPunct="0">
              <a:spcBef>
                <a:spcPts val="2200"/>
              </a:spcBef>
              <a:spcAft>
                <a:spcPct val="0"/>
              </a:spcAft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6pPr>
            <a:lvl7pPr marL="2971800" indent="-228600" defTabSz="584200" eaLnBrk="0" fontAlgn="base" hangingPunct="0">
              <a:spcBef>
                <a:spcPts val="2200"/>
              </a:spcBef>
              <a:spcAft>
                <a:spcPct val="0"/>
              </a:spcAft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7pPr>
            <a:lvl8pPr marL="3429000" indent="-228600" defTabSz="584200" eaLnBrk="0" fontAlgn="base" hangingPunct="0">
              <a:spcBef>
                <a:spcPts val="2200"/>
              </a:spcBef>
              <a:spcAft>
                <a:spcPct val="0"/>
              </a:spcAft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8pPr>
            <a:lvl9pPr marL="3886200" indent="-228600" defTabSz="584200" eaLnBrk="0" fontAlgn="base" hangingPunct="0">
              <a:spcBef>
                <a:spcPts val="2200"/>
              </a:spcBef>
              <a:spcAft>
                <a:spcPct val="0"/>
              </a:spcAft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endParaRPr lang="pl-PL" altLang="pl-PL"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28679" name="AutoShape 13" descr="Znalezione obrazy dla zapytania zostaw 1% w małopolsce"/>
          <p:cNvSpPr>
            <a:spLocks noChangeAspect="1" noChangeArrowheads="1"/>
          </p:cNvSpPr>
          <p:nvPr/>
        </p:nvSpPr>
        <p:spPr bwMode="auto">
          <a:xfrm>
            <a:off x="304800" y="1222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2200"/>
              </a:spcBef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  <a:lvl2pPr marL="742950" indent="-285750">
              <a:spcBef>
                <a:spcPts val="2200"/>
              </a:spcBef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2pPr>
            <a:lvl3pPr marL="1143000" indent="-228600">
              <a:spcBef>
                <a:spcPts val="2200"/>
              </a:spcBef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3pPr>
            <a:lvl4pPr marL="1600200" indent="-228600">
              <a:spcBef>
                <a:spcPts val="2200"/>
              </a:spcBef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4pPr>
            <a:lvl5pPr marL="2057400" indent="-228600">
              <a:spcBef>
                <a:spcPts val="2200"/>
              </a:spcBef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5pPr>
            <a:lvl6pPr marL="2514600" indent="-228600" defTabSz="584200" eaLnBrk="0" fontAlgn="base" hangingPunct="0">
              <a:spcBef>
                <a:spcPts val="2200"/>
              </a:spcBef>
              <a:spcAft>
                <a:spcPct val="0"/>
              </a:spcAft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6pPr>
            <a:lvl7pPr marL="2971800" indent="-228600" defTabSz="584200" eaLnBrk="0" fontAlgn="base" hangingPunct="0">
              <a:spcBef>
                <a:spcPts val="2200"/>
              </a:spcBef>
              <a:spcAft>
                <a:spcPct val="0"/>
              </a:spcAft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7pPr>
            <a:lvl8pPr marL="3429000" indent="-228600" defTabSz="584200" eaLnBrk="0" fontAlgn="base" hangingPunct="0">
              <a:spcBef>
                <a:spcPts val="2200"/>
              </a:spcBef>
              <a:spcAft>
                <a:spcPct val="0"/>
              </a:spcAft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8pPr>
            <a:lvl9pPr marL="3886200" indent="-228600" defTabSz="584200" eaLnBrk="0" fontAlgn="base" hangingPunct="0">
              <a:spcBef>
                <a:spcPts val="2200"/>
              </a:spcBef>
              <a:spcAft>
                <a:spcPct val="0"/>
              </a:spcAft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endParaRPr lang="pl-PL" altLang="pl-PL"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28680" name="AutoShape 15" descr="Znalezione obrazy dla zapytania zostaw 1% w małopolsce"/>
          <p:cNvSpPr>
            <a:spLocks noChangeAspect="1" noChangeArrowheads="1"/>
          </p:cNvSpPr>
          <p:nvPr/>
        </p:nvSpPr>
        <p:spPr bwMode="auto">
          <a:xfrm>
            <a:off x="457200" y="2746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2200"/>
              </a:spcBef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  <a:lvl2pPr marL="742950" indent="-285750">
              <a:spcBef>
                <a:spcPts val="2200"/>
              </a:spcBef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2pPr>
            <a:lvl3pPr marL="1143000" indent="-228600">
              <a:spcBef>
                <a:spcPts val="2200"/>
              </a:spcBef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3pPr>
            <a:lvl4pPr marL="1600200" indent="-228600">
              <a:spcBef>
                <a:spcPts val="2200"/>
              </a:spcBef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4pPr>
            <a:lvl5pPr marL="2057400" indent="-228600">
              <a:spcBef>
                <a:spcPts val="2200"/>
              </a:spcBef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5pPr>
            <a:lvl6pPr marL="2514600" indent="-228600" defTabSz="584200" eaLnBrk="0" fontAlgn="base" hangingPunct="0">
              <a:spcBef>
                <a:spcPts val="2200"/>
              </a:spcBef>
              <a:spcAft>
                <a:spcPct val="0"/>
              </a:spcAft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6pPr>
            <a:lvl7pPr marL="2971800" indent="-228600" defTabSz="584200" eaLnBrk="0" fontAlgn="base" hangingPunct="0">
              <a:spcBef>
                <a:spcPts val="2200"/>
              </a:spcBef>
              <a:spcAft>
                <a:spcPct val="0"/>
              </a:spcAft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7pPr>
            <a:lvl8pPr marL="3429000" indent="-228600" defTabSz="584200" eaLnBrk="0" fontAlgn="base" hangingPunct="0">
              <a:spcBef>
                <a:spcPts val="2200"/>
              </a:spcBef>
              <a:spcAft>
                <a:spcPct val="0"/>
              </a:spcAft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8pPr>
            <a:lvl9pPr marL="3886200" indent="-228600" defTabSz="584200" eaLnBrk="0" fontAlgn="base" hangingPunct="0">
              <a:spcBef>
                <a:spcPts val="2200"/>
              </a:spcBef>
              <a:spcAft>
                <a:spcPct val="0"/>
              </a:spcAft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endParaRPr lang="pl-PL" altLang="pl-PL"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6" name="Shape 100"/>
          <p:cNvSpPr txBox="1">
            <a:spLocks/>
          </p:cNvSpPr>
          <p:nvPr/>
        </p:nvSpPr>
        <p:spPr bwMode="auto">
          <a:xfrm>
            <a:off x="781050" y="274638"/>
            <a:ext cx="10964863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 defTabSz="584200" rtl="0" eaLnBrk="0" fontAlgn="base" hangingPunct="0">
              <a:lnSpc>
                <a:spcPct val="90000"/>
              </a:lnSpc>
              <a:spcBef>
                <a:spcPts val="1600"/>
              </a:spcBef>
              <a:spcAft>
                <a:spcPct val="0"/>
              </a:spcAft>
              <a:defRPr sz="4800">
                <a:solidFill>
                  <a:srgbClr val="414241"/>
                </a:solidFill>
                <a:latin typeface="Roboto Bold"/>
                <a:ea typeface="Aller"/>
                <a:cs typeface="Roboto Bold"/>
                <a:sym typeface="Aller"/>
              </a:defRPr>
            </a:lvl1pPr>
            <a:lvl2pPr algn="ctr" defTabSz="584200" rtl="0" eaLnBrk="0" fontAlgn="base" hangingPunct="0">
              <a:lnSpc>
                <a:spcPct val="90000"/>
              </a:lnSpc>
              <a:spcBef>
                <a:spcPts val="1600"/>
              </a:spcBef>
              <a:spcAft>
                <a:spcPct val="0"/>
              </a:spcAft>
              <a:defRPr sz="4800">
                <a:solidFill>
                  <a:srgbClr val="414241"/>
                </a:solidFill>
                <a:latin typeface="Roboto Bold"/>
                <a:ea typeface="Aller"/>
                <a:cs typeface="Roboto Bold"/>
                <a:sym typeface="Aller"/>
              </a:defRPr>
            </a:lvl2pPr>
            <a:lvl3pPr algn="ctr" defTabSz="584200" rtl="0" eaLnBrk="0" fontAlgn="base" hangingPunct="0">
              <a:lnSpc>
                <a:spcPct val="90000"/>
              </a:lnSpc>
              <a:spcBef>
                <a:spcPts val="1600"/>
              </a:spcBef>
              <a:spcAft>
                <a:spcPct val="0"/>
              </a:spcAft>
              <a:defRPr sz="4800">
                <a:solidFill>
                  <a:srgbClr val="414241"/>
                </a:solidFill>
                <a:latin typeface="Roboto Bold"/>
                <a:ea typeface="Aller"/>
                <a:cs typeface="Roboto Bold"/>
                <a:sym typeface="Aller"/>
              </a:defRPr>
            </a:lvl3pPr>
            <a:lvl4pPr algn="ctr" defTabSz="584200" rtl="0" eaLnBrk="0" fontAlgn="base" hangingPunct="0">
              <a:lnSpc>
                <a:spcPct val="90000"/>
              </a:lnSpc>
              <a:spcBef>
                <a:spcPts val="1600"/>
              </a:spcBef>
              <a:spcAft>
                <a:spcPct val="0"/>
              </a:spcAft>
              <a:defRPr sz="4800">
                <a:solidFill>
                  <a:srgbClr val="414241"/>
                </a:solidFill>
                <a:latin typeface="Roboto Bold"/>
                <a:ea typeface="Aller"/>
                <a:cs typeface="Roboto Bold"/>
                <a:sym typeface="Aller"/>
              </a:defRPr>
            </a:lvl4pPr>
            <a:lvl5pPr algn="ctr" defTabSz="584200" rtl="0" eaLnBrk="0" fontAlgn="base" hangingPunct="0">
              <a:lnSpc>
                <a:spcPct val="90000"/>
              </a:lnSpc>
              <a:spcBef>
                <a:spcPts val="1600"/>
              </a:spcBef>
              <a:spcAft>
                <a:spcPct val="0"/>
              </a:spcAft>
              <a:defRPr sz="4800">
                <a:solidFill>
                  <a:srgbClr val="414241"/>
                </a:solidFill>
                <a:latin typeface="Roboto Bold"/>
                <a:ea typeface="Aller"/>
                <a:cs typeface="Roboto Bold"/>
                <a:sym typeface="Aller"/>
              </a:defRPr>
            </a:lvl5pPr>
            <a:lvl6pPr indent="1143000" defTabSz="584200" eaLnBrk="1" hangingPunct="1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6pPr>
            <a:lvl7pPr indent="1371600" defTabSz="584200" eaLnBrk="1" hangingPunct="1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7pPr>
            <a:lvl8pPr indent="1600200" defTabSz="584200" eaLnBrk="1" hangingPunct="1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8pPr>
            <a:lvl9pPr indent="1828800" defTabSz="584200" eaLnBrk="1" hangingPunct="1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9pPr>
          </a:lstStyle>
          <a:p>
            <a:pPr defTabSz="460375" eaLnBrk="1" hangingPunct="1">
              <a:spcBef>
                <a:spcPts val="100"/>
              </a:spcBef>
              <a:defRPr/>
            </a:pPr>
            <a:r>
              <a:rPr lang="pl-PL" altLang="pl-PL" sz="2800" b="1" kern="0" dirty="0">
                <a:solidFill>
                  <a:srgbClr val="000000"/>
                </a:solidFill>
              </a:rPr>
              <a:t/>
            </a:r>
            <a:br>
              <a:rPr lang="pl-PL" altLang="pl-PL" sz="2800" b="1" kern="0" dirty="0">
                <a:solidFill>
                  <a:srgbClr val="000000"/>
                </a:solidFill>
              </a:rPr>
            </a:br>
            <a:r>
              <a:rPr lang="pl-PL" altLang="pl-PL" sz="2800" b="1" kern="0" dirty="0">
                <a:solidFill>
                  <a:srgbClr val="000000"/>
                </a:solidFill>
              </a:rPr>
              <a:t/>
            </a:r>
            <a:br>
              <a:rPr lang="pl-PL" altLang="pl-PL" sz="2800" b="1" kern="0" dirty="0">
                <a:solidFill>
                  <a:srgbClr val="000000"/>
                </a:solidFill>
              </a:rPr>
            </a:br>
            <a:r>
              <a:rPr lang="pl-PL" altLang="pl-PL" sz="2800" b="1" kern="0" dirty="0">
                <a:solidFill>
                  <a:srgbClr val="8CC63E"/>
                </a:solidFill>
              </a:rPr>
              <a:t>I</a:t>
            </a:r>
            <a:r>
              <a:rPr lang="pl-PL" altLang="pl-PL" sz="2800" b="1" dirty="0">
                <a:solidFill>
                  <a:srgbClr val="8CC63E"/>
                </a:solidFill>
              </a:rPr>
              <a:t>nicjatyw realizowane </a:t>
            </a:r>
            <a:br>
              <a:rPr lang="pl-PL" altLang="pl-PL" sz="2800" b="1" dirty="0">
                <a:solidFill>
                  <a:srgbClr val="8CC63E"/>
                </a:solidFill>
              </a:rPr>
            </a:br>
            <a:r>
              <a:rPr lang="pl-PL" altLang="pl-PL" sz="2800" b="1" dirty="0">
                <a:solidFill>
                  <a:srgbClr val="8CC63E"/>
                </a:solidFill>
              </a:rPr>
              <a:t>m.in. poprzez konkursy grantowe</a:t>
            </a:r>
            <a:r>
              <a:rPr lang="pl-PL" altLang="pl-PL" sz="2800" b="1" kern="0" dirty="0">
                <a:solidFill>
                  <a:srgbClr val="0070C0"/>
                </a:solidFill>
              </a:rPr>
              <a:t/>
            </a:r>
            <a:br>
              <a:rPr lang="pl-PL" altLang="pl-PL" sz="2800" b="1" kern="0" dirty="0">
                <a:solidFill>
                  <a:srgbClr val="0070C0"/>
                </a:solidFill>
              </a:rPr>
            </a:br>
            <a:r>
              <a:rPr lang="pl-PL" altLang="pl-PL" sz="2800" b="1" kern="0" dirty="0">
                <a:solidFill>
                  <a:srgbClr val="0070C0"/>
                </a:solidFill>
              </a:rPr>
              <a:t/>
            </a:r>
            <a:br>
              <a:rPr lang="pl-PL" altLang="pl-PL" sz="2800" b="1" kern="0" dirty="0">
                <a:solidFill>
                  <a:srgbClr val="0070C0"/>
                </a:solidFill>
              </a:rPr>
            </a:br>
            <a:endParaRPr lang="pl-PL" altLang="pl-PL" sz="2800" b="1" kern="0" dirty="0">
              <a:solidFill>
                <a:srgbClr val="0070C0"/>
              </a:solidFill>
            </a:endParaRPr>
          </a:p>
        </p:txBody>
      </p:sp>
      <p:pic>
        <p:nvPicPr>
          <p:cNvPr id="28682" name="Picture 16" descr="C:\Users\mkosc\Pictures\Saved Pictures\DSC_0825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4438" y="6546850"/>
            <a:ext cx="4419600" cy="293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3" name="Picture 15" descr="https://www.malopolska.pl/_cache/news--2018/790-790/fit/Kapliczk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2650" y="6562725"/>
            <a:ext cx="4389438" cy="292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765657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asted-image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8755063"/>
            <a:ext cx="305117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28675" name="pasted-image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6900" y="547688"/>
            <a:ext cx="533400" cy="195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304800" y="1677003"/>
            <a:ext cx="12066587" cy="416524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50800" tIns="50800" rIns="50800" bIns="50800" spcCol="38100" anchor="ctr">
            <a:spAutoFit/>
          </a:bodyPr>
          <a:lstStyle/>
          <a:p>
            <a:pPr marL="457200" indent="-457200" algn="l" latinLnBrk="1">
              <a:buFont typeface="Arial" panose="020B0604020202020204" pitchFamily="34" charset="0"/>
              <a:buChar char="•"/>
              <a:defRPr/>
            </a:pPr>
            <a:r>
              <a:rPr lang="pl-PL" b="1" dirty="0">
                <a:solidFill>
                  <a:schemeClr val="tx1">
                    <a:lumMod val="50000"/>
                  </a:schemeClr>
                </a:solidFill>
                <a:latin typeface="Roboto Bold"/>
              </a:rPr>
              <a:t>Małopolskie remizy - wsparcie finansowe prac budowlano-remontowych remiz  strażackich 												 	        </a:t>
            </a:r>
            <a:r>
              <a:rPr lang="pl-PL" b="1" dirty="0">
                <a:solidFill>
                  <a:srgbClr val="0070C0"/>
                </a:solidFill>
                <a:latin typeface="Roboto Bold"/>
              </a:rPr>
              <a:t>4,0 mln </a:t>
            </a:r>
            <a:r>
              <a:rPr lang="pl-PL" b="1" dirty="0" smtClean="0">
                <a:solidFill>
                  <a:srgbClr val="0070C0"/>
                </a:solidFill>
                <a:latin typeface="Roboto Bold"/>
              </a:rPr>
              <a:t>zł</a:t>
            </a:r>
          </a:p>
          <a:p>
            <a:pPr algn="l" latinLnBrk="1">
              <a:defRPr/>
            </a:pPr>
            <a:endParaRPr lang="pl-PL" b="1" dirty="0">
              <a:solidFill>
                <a:srgbClr val="0070C0"/>
              </a:solidFill>
              <a:latin typeface="Roboto Bold"/>
            </a:endParaRPr>
          </a:p>
          <a:p>
            <a:pPr marL="457200" indent="-457200" algn="l" latinLnBrk="1">
              <a:buFont typeface="Arial" panose="020B0604020202020204" pitchFamily="34" charset="0"/>
              <a:buChar char="•"/>
              <a:defRPr/>
            </a:pPr>
            <a:r>
              <a:rPr lang="pl-PL" b="1" dirty="0" smtClean="0">
                <a:solidFill>
                  <a:schemeClr val="tx1"/>
                </a:solidFill>
                <a:latin typeface="Roboto Bold"/>
              </a:rPr>
              <a:t>Wsparcie </a:t>
            </a:r>
            <a:r>
              <a:rPr lang="pl-PL" b="1" dirty="0">
                <a:solidFill>
                  <a:schemeClr val="tx1"/>
                </a:solidFill>
                <a:latin typeface="Roboto Bold"/>
              </a:rPr>
              <a:t>finansowe gmin z przeznaczeniem na zapewnienie gotowości </a:t>
            </a:r>
            <a:r>
              <a:rPr lang="pl-PL" b="1" dirty="0" smtClean="0">
                <a:solidFill>
                  <a:schemeClr val="tx1"/>
                </a:solidFill>
                <a:latin typeface="Roboto Bold"/>
              </a:rPr>
              <a:t/>
            </a:r>
            <a:br>
              <a:rPr lang="pl-PL" b="1" dirty="0" smtClean="0">
                <a:solidFill>
                  <a:schemeClr val="tx1"/>
                </a:solidFill>
                <a:latin typeface="Roboto Bold"/>
              </a:rPr>
            </a:br>
            <a:r>
              <a:rPr lang="pl-PL" b="1" dirty="0" smtClean="0">
                <a:solidFill>
                  <a:schemeClr val="tx1"/>
                </a:solidFill>
                <a:latin typeface="Roboto Bold"/>
              </a:rPr>
              <a:t>bojowej </a:t>
            </a:r>
            <a:r>
              <a:rPr lang="pl-PL" b="1" dirty="0">
                <a:solidFill>
                  <a:schemeClr val="tx1"/>
                </a:solidFill>
                <a:latin typeface="Roboto Bold"/>
              </a:rPr>
              <a:t>jednostkom Ochotniczych Straży Pożarnych z terenu Województwa </a:t>
            </a:r>
            <a:r>
              <a:rPr lang="pl-PL" b="1" dirty="0" smtClean="0">
                <a:solidFill>
                  <a:schemeClr val="tx1"/>
                </a:solidFill>
                <a:latin typeface="Roboto Bold"/>
              </a:rPr>
              <a:t/>
            </a:r>
            <a:br>
              <a:rPr lang="pl-PL" b="1" dirty="0" smtClean="0">
                <a:solidFill>
                  <a:schemeClr val="tx1"/>
                </a:solidFill>
                <a:latin typeface="Roboto Bold"/>
              </a:rPr>
            </a:br>
            <a:r>
              <a:rPr lang="pl-PL" b="1" dirty="0" smtClean="0">
                <a:solidFill>
                  <a:schemeClr val="tx1"/>
                </a:solidFill>
                <a:latin typeface="Roboto Bold"/>
              </a:rPr>
              <a:t>Małopolskiego                                                                                        </a:t>
            </a:r>
            <a:r>
              <a:rPr lang="pl-PL" b="1" dirty="0" smtClean="0">
                <a:solidFill>
                  <a:srgbClr val="0070C0"/>
                </a:solidFill>
                <a:latin typeface="Roboto Bold"/>
              </a:rPr>
              <a:t>2,5 </a:t>
            </a:r>
            <a:r>
              <a:rPr lang="pl-PL" b="1" dirty="0">
                <a:solidFill>
                  <a:srgbClr val="0070C0"/>
                </a:solidFill>
                <a:latin typeface="Roboto Bold"/>
              </a:rPr>
              <a:t>mln </a:t>
            </a:r>
            <a:r>
              <a:rPr lang="pl-PL" b="1" dirty="0" smtClean="0">
                <a:solidFill>
                  <a:srgbClr val="0070C0"/>
                </a:solidFill>
                <a:latin typeface="Roboto Bold"/>
              </a:rPr>
              <a:t>zł</a:t>
            </a:r>
          </a:p>
          <a:p>
            <a:pPr algn="l" latinLnBrk="1">
              <a:defRPr/>
            </a:pPr>
            <a:endParaRPr lang="pl-PL" b="1" dirty="0">
              <a:solidFill>
                <a:srgbClr val="0070C0"/>
              </a:solidFill>
              <a:latin typeface="Roboto Bold"/>
            </a:endParaRPr>
          </a:p>
          <a:p>
            <a:pPr marL="457200" indent="-457200" algn="l" eaLnBrk="1" fontAlgn="auto" latinLnBrk="1" hangingPunct="1">
              <a:buFont typeface="Arial" panose="020B0604020202020204" pitchFamily="34" charset="0"/>
              <a:buChar char="•"/>
              <a:defRPr/>
            </a:pPr>
            <a:r>
              <a:rPr lang="pl-PL" b="1" dirty="0">
                <a:solidFill>
                  <a:schemeClr val="tx1"/>
                </a:solidFill>
                <a:latin typeface="Roboto Bold"/>
              </a:rPr>
              <a:t>Wsparcie finansowe GOPR/TOPR/WOPR na zadania z zakresu </a:t>
            </a:r>
            <a:r>
              <a:rPr lang="pl-PL" b="1" dirty="0" smtClean="0">
                <a:solidFill>
                  <a:schemeClr val="tx1"/>
                </a:solidFill>
                <a:latin typeface="Roboto Bold"/>
              </a:rPr>
              <a:t>ratownictwa </a:t>
            </a:r>
            <a:br>
              <a:rPr lang="pl-PL" b="1" dirty="0" smtClean="0">
                <a:solidFill>
                  <a:schemeClr val="tx1"/>
                </a:solidFill>
                <a:latin typeface="Roboto Bold"/>
              </a:rPr>
            </a:br>
            <a:r>
              <a:rPr lang="pl-PL" b="1" dirty="0" smtClean="0">
                <a:solidFill>
                  <a:schemeClr val="tx1"/>
                </a:solidFill>
                <a:latin typeface="Roboto Bold"/>
              </a:rPr>
              <a:t>                                                                                                                 </a:t>
            </a:r>
            <a:r>
              <a:rPr lang="pl-PL" b="1" dirty="0" smtClean="0">
                <a:solidFill>
                  <a:srgbClr val="0070C0"/>
                </a:solidFill>
                <a:latin typeface="Roboto Bold"/>
              </a:rPr>
              <a:t>1,2 mln zł </a:t>
            </a:r>
          </a:p>
          <a:p>
            <a:pPr algn="l" eaLnBrk="1" fontAlgn="auto" latinLnBrk="1" hangingPunct="1">
              <a:defRPr/>
            </a:pPr>
            <a:endParaRPr lang="pl-PL" b="1" dirty="0" smtClean="0">
              <a:solidFill>
                <a:srgbClr val="0070C0"/>
              </a:solidFill>
              <a:latin typeface="Roboto Bold"/>
            </a:endParaRPr>
          </a:p>
          <a:p>
            <a:pPr marL="457200" indent="-457200" algn="l" eaLnBrk="1" fontAlgn="auto" latinLnBrk="1" hangingPunct="1">
              <a:buFont typeface="Arial" panose="020B0604020202020204" pitchFamily="34" charset="0"/>
              <a:buChar char="•"/>
              <a:defRPr/>
            </a:pPr>
            <a:endParaRPr lang="pl-PL" b="1" kern="0" dirty="0">
              <a:solidFill>
                <a:srgbClr val="0070C0"/>
              </a:solidFill>
              <a:latin typeface="Roboto Regular"/>
            </a:endParaRPr>
          </a:p>
        </p:txBody>
      </p:sp>
      <p:sp>
        <p:nvSpPr>
          <p:cNvPr id="28677" name="AutoShape 2" descr="Znalezione obrazy dla zapytania jeżdże z głową"/>
          <p:cNvSpPr>
            <a:spLocks noChangeAspect="1" noChangeArrowheads="1"/>
          </p:cNvSpPr>
          <p:nvPr/>
        </p:nvSpPr>
        <p:spPr bwMode="auto">
          <a:xfrm>
            <a:off x="0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2200"/>
              </a:spcBef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  <a:lvl2pPr marL="742950" indent="-285750">
              <a:spcBef>
                <a:spcPts val="2200"/>
              </a:spcBef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2pPr>
            <a:lvl3pPr marL="1143000" indent="-228600">
              <a:spcBef>
                <a:spcPts val="2200"/>
              </a:spcBef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3pPr>
            <a:lvl4pPr marL="1600200" indent="-228600">
              <a:spcBef>
                <a:spcPts val="2200"/>
              </a:spcBef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4pPr>
            <a:lvl5pPr marL="2057400" indent="-228600">
              <a:spcBef>
                <a:spcPts val="2200"/>
              </a:spcBef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5pPr>
            <a:lvl6pPr marL="2514600" indent="-228600" defTabSz="584200" eaLnBrk="0" fontAlgn="base" hangingPunct="0">
              <a:spcBef>
                <a:spcPts val="2200"/>
              </a:spcBef>
              <a:spcAft>
                <a:spcPct val="0"/>
              </a:spcAft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6pPr>
            <a:lvl7pPr marL="2971800" indent="-228600" defTabSz="584200" eaLnBrk="0" fontAlgn="base" hangingPunct="0">
              <a:spcBef>
                <a:spcPts val="2200"/>
              </a:spcBef>
              <a:spcAft>
                <a:spcPct val="0"/>
              </a:spcAft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7pPr>
            <a:lvl8pPr marL="3429000" indent="-228600" defTabSz="584200" eaLnBrk="0" fontAlgn="base" hangingPunct="0">
              <a:spcBef>
                <a:spcPts val="2200"/>
              </a:spcBef>
              <a:spcAft>
                <a:spcPct val="0"/>
              </a:spcAft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8pPr>
            <a:lvl9pPr marL="3886200" indent="-228600" defTabSz="584200" eaLnBrk="0" fontAlgn="base" hangingPunct="0">
              <a:spcBef>
                <a:spcPts val="2200"/>
              </a:spcBef>
              <a:spcAft>
                <a:spcPct val="0"/>
              </a:spcAft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endParaRPr lang="pl-PL" altLang="pl-PL"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28678" name="AutoShape 6" descr="Znalezione obrazy dla zapytania już pływam"/>
          <p:cNvSpPr>
            <a:spLocks noChangeAspect="1" noChangeArrowheads="1"/>
          </p:cNvSpPr>
          <p:nvPr/>
        </p:nvSpPr>
        <p:spPr bwMode="auto">
          <a:xfrm>
            <a:off x="152400" y="-301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2200"/>
              </a:spcBef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  <a:lvl2pPr marL="742950" indent="-285750">
              <a:spcBef>
                <a:spcPts val="2200"/>
              </a:spcBef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2pPr>
            <a:lvl3pPr marL="1143000" indent="-228600">
              <a:spcBef>
                <a:spcPts val="2200"/>
              </a:spcBef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3pPr>
            <a:lvl4pPr marL="1600200" indent="-228600">
              <a:spcBef>
                <a:spcPts val="2200"/>
              </a:spcBef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4pPr>
            <a:lvl5pPr marL="2057400" indent="-228600">
              <a:spcBef>
                <a:spcPts val="2200"/>
              </a:spcBef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5pPr>
            <a:lvl6pPr marL="2514600" indent="-228600" defTabSz="584200" eaLnBrk="0" fontAlgn="base" hangingPunct="0">
              <a:spcBef>
                <a:spcPts val="2200"/>
              </a:spcBef>
              <a:spcAft>
                <a:spcPct val="0"/>
              </a:spcAft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6pPr>
            <a:lvl7pPr marL="2971800" indent="-228600" defTabSz="584200" eaLnBrk="0" fontAlgn="base" hangingPunct="0">
              <a:spcBef>
                <a:spcPts val="2200"/>
              </a:spcBef>
              <a:spcAft>
                <a:spcPct val="0"/>
              </a:spcAft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7pPr>
            <a:lvl8pPr marL="3429000" indent="-228600" defTabSz="584200" eaLnBrk="0" fontAlgn="base" hangingPunct="0">
              <a:spcBef>
                <a:spcPts val="2200"/>
              </a:spcBef>
              <a:spcAft>
                <a:spcPct val="0"/>
              </a:spcAft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8pPr>
            <a:lvl9pPr marL="3886200" indent="-228600" defTabSz="584200" eaLnBrk="0" fontAlgn="base" hangingPunct="0">
              <a:spcBef>
                <a:spcPts val="2200"/>
              </a:spcBef>
              <a:spcAft>
                <a:spcPct val="0"/>
              </a:spcAft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endParaRPr lang="pl-PL" altLang="pl-PL"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28679" name="AutoShape 13" descr="Znalezione obrazy dla zapytania zostaw 1% w małopolsce"/>
          <p:cNvSpPr>
            <a:spLocks noChangeAspect="1" noChangeArrowheads="1"/>
          </p:cNvSpPr>
          <p:nvPr/>
        </p:nvSpPr>
        <p:spPr bwMode="auto">
          <a:xfrm>
            <a:off x="304800" y="1222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2200"/>
              </a:spcBef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  <a:lvl2pPr marL="742950" indent="-285750">
              <a:spcBef>
                <a:spcPts val="2200"/>
              </a:spcBef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2pPr>
            <a:lvl3pPr marL="1143000" indent="-228600">
              <a:spcBef>
                <a:spcPts val="2200"/>
              </a:spcBef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3pPr>
            <a:lvl4pPr marL="1600200" indent="-228600">
              <a:spcBef>
                <a:spcPts val="2200"/>
              </a:spcBef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4pPr>
            <a:lvl5pPr marL="2057400" indent="-228600">
              <a:spcBef>
                <a:spcPts val="2200"/>
              </a:spcBef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5pPr>
            <a:lvl6pPr marL="2514600" indent="-228600" defTabSz="584200" eaLnBrk="0" fontAlgn="base" hangingPunct="0">
              <a:spcBef>
                <a:spcPts val="2200"/>
              </a:spcBef>
              <a:spcAft>
                <a:spcPct val="0"/>
              </a:spcAft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6pPr>
            <a:lvl7pPr marL="2971800" indent="-228600" defTabSz="584200" eaLnBrk="0" fontAlgn="base" hangingPunct="0">
              <a:spcBef>
                <a:spcPts val="2200"/>
              </a:spcBef>
              <a:spcAft>
                <a:spcPct val="0"/>
              </a:spcAft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7pPr>
            <a:lvl8pPr marL="3429000" indent="-228600" defTabSz="584200" eaLnBrk="0" fontAlgn="base" hangingPunct="0">
              <a:spcBef>
                <a:spcPts val="2200"/>
              </a:spcBef>
              <a:spcAft>
                <a:spcPct val="0"/>
              </a:spcAft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8pPr>
            <a:lvl9pPr marL="3886200" indent="-228600" defTabSz="584200" eaLnBrk="0" fontAlgn="base" hangingPunct="0">
              <a:spcBef>
                <a:spcPts val="2200"/>
              </a:spcBef>
              <a:spcAft>
                <a:spcPct val="0"/>
              </a:spcAft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endParaRPr lang="pl-PL" altLang="pl-PL"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28680" name="AutoShape 15" descr="Znalezione obrazy dla zapytania zostaw 1% w małopolsce"/>
          <p:cNvSpPr>
            <a:spLocks noChangeAspect="1" noChangeArrowheads="1"/>
          </p:cNvSpPr>
          <p:nvPr/>
        </p:nvSpPr>
        <p:spPr bwMode="auto">
          <a:xfrm>
            <a:off x="457200" y="2746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2200"/>
              </a:spcBef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  <a:lvl2pPr marL="742950" indent="-285750">
              <a:spcBef>
                <a:spcPts val="2200"/>
              </a:spcBef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2pPr>
            <a:lvl3pPr marL="1143000" indent="-228600">
              <a:spcBef>
                <a:spcPts val="2200"/>
              </a:spcBef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3pPr>
            <a:lvl4pPr marL="1600200" indent="-228600">
              <a:spcBef>
                <a:spcPts val="2200"/>
              </a:spcBef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4pPr>
            <a:lvl5pPr marL="2057400" indent="-228600">
              <a:spcBef>
                <a:spcPts val="2200"/>
              </a:spcBef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5pPr>
            <a:lvl6pPr marL="2514600" indent="-228600" defTabSz="584200" eaLnBrk="0" fontAlgn="base" hangingPunct="0">
              <a:spcBef>
                <a:spcPts val="2200"/>
              </a:spcBef>
              <a:spcAft>
                <a:spcPct val="0"/>
              </a:spcAft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6pPr>
            <a:lvl7pPr marL="2971800" indent="-228600" defTabSz="584200" eaLnBrk="0" fontAlgn="base" hangingPunct="0">
              <a:spcBef>
                <a:spcPts val="2200"/>
              </a:spcBef>
              <a:spcAft>
                <a:spcPct val="0"/>
              </a:spcAft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7pPr>
            <a:lvl8pPr marL="3429000" indent="-228600" defTabSz="584200" eaLnBrk="0" fontAlgn="base" hangingPunct="0">
              <a:spcBef>
                <a:spcPts val="2200"/>
              </a:spcBef>
              <a:spcAft>
                <a:spcPct val="0"/>
              </a:spcAft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8pPr>
            <a:lvl9pPr marL="3886200" indent="-228600" defTabSz="584200" eaLnBrk="0" fontAlgn="base" hangingPunct="0">
              <a:spcBef>
                <a:spcPts val="2200"/>
              </a:spcBef>
              <a:spcAft>
                <a:spcPct val="0"/>
              </a:spcAft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endParaRPr lang="pl-PL" altLang="pl-PL"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6" name="Shape 100"/>
          <p:cNvSpPr txBox="1">
            <a:spLocks/>
          </p:cNvSpPr>
          <p:nvPr/>
        </p:nvSpPr>
        <p:spPr bwMode="auto">
          <a:xfrm>
            <a:off x="781050" y="274638"/>
            <a:ext cx="10964863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 defTabSz="584200" rtl="0" eaLnBrk="0" fontAlgn="base" hangingPunct="0">
              <a:lnSpc>
                <a:spcPct val="90000"/>
              </a:lnSpc>
              <a:spcBef>
                <a:spcPts val="1600"/>
              </a:spcBef>
              <a:spcAft>
                <a:spcPct val="0"/>
              </a:spcAft>
              <a:defRPr sz="4800">
                <a:solidFill>
                  <a:srgbClr val="414241"/>
                </a:solidFill>
                <a:latin typeface="Roboto Bold"/>
                <a:ea typeface="Aller"/>
                <a:cs typeface="Roboto Bold"/>
                <a:sym typeface="Aller"/>
              </a:defRPr>
            </a:lvl1pPr>
            <a:lvl2pPr algn="ctr" defTabSz="584200" rtl="0" eaLnBrk="0" fontAlgn="base" hangingPunct="0">
              <a:lnSpc>
                <a:spcPct val="90000"/>
              </a:lnSpc>
              <a:spcBef>
                <a:spcPts val="1600"/>
              </a:spcBef>
              <a:spcAft>
                <a:spcPct val="0"/>
              </a:spcAft>
              <a:defRPr sz="4800">
                <a:solidFill>
                  <a:srgbClr val="414241"/>
                </a:solidFill>
                <a:latin typeface="Roboto Bold"/>
                <a:ea typeface="Aller"/>
                <a:cs typeface="Roboto Bold"/>
                <a:sym typeface="Aller"/>
              </a:defRPr>
            </a:lvl2pPr>
            <a:lvl3pPr algn="ctr" defTabSz="584200" rtl="0" eaLnBrk="0" fontAlgn="base" hangingPunct="0">
              <a:lnSpc>
                <a:spcPct val="90000"/>
              </a:lnSpc>
              <a:spcBef>
                <a:spcPts val="1600"/>
              </a:spcBef>
              <a:spcAft>
                <a:spcPct val="0"/>
              </a:spcAft>
              <a:defRPr sz="4800">
                <a:solidFill>
                  <a:srgbClr val="414241"/>
                </a:solidFill>
                <a:latin typeface="Roboto Bold"/>
                <a:ea typeface="Aller"/>
                <a:cs typeface="Roboto Bold"/>
                <a:sym typeface="Aller"/>
              </a:defRPr>
            </a:lvl3pPr>
            <a:lvl4pPr algn="ctr" defTabSz="584200" rtl="0" eaLnBrk="0" fontAlgn="base" hangingPunct="0">
              <a:lnSpc>
                <a:spcPct val="90000"/>
              </a:lnSpc>
              <a:spcBef>
                <a:spcPts val="1600"/>
              </a:spcBef>
              <a:spcAft>
                <a:spcPct val="0"/>
              </a:spcAft>
              <a:defRPr sz="4800">
                <a:solidFill>
                  <a:srgbClr val="414241"/>
                </a:solidFill>
                <a:latin typeface="Roboto Bold"/>
                <a:ea typeface="Aller"/>
                <a:cs typeface="Roboto Bold"/>
                <a:sym typeface="Aller"/>
              </a:defRPr>
            </a:lvl4pPr>
            <a:lvl5pPr algn="ctr" defTabSz="584200" rtl="0" eaLnBrk="0" fontAlgn="base" hangingPunct="0">
              <a:lnSpc>
                <a:spcPct val="90000"/>
              </a:lnSpc>
              <a:spcBef>
                <a:spcPts val="1600"/>
              </a:spcBef>
              <a:spcAft>
                <a:spcPct val="0"/>
              </a:spcAft>
              <a:defRPr sz="4800">
                <a:solidFill>
                  <a:srgbClr val="414241"/>
                </a:solidFill>
                <a:latin typeface="Roboto Bold"/>
                <a:ea typeface="Aller"/>
                <a:cs typeface="Roboto Bold"/>
                <a:sym typeface="Aller"/>
              </a:defRPr>
            </a:lvl5pPr>
            <a:lvl6pPr indent="1143000" defTabSz="584200" eaLnBrk="1" hangingPunct="1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6pPr>
            <a:lvl7pPr indent="1371600" defTabSz="584200" eaLnBrk="1" hangingPunct="1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7pPr>
            <a:lvl8pPr indent="1600200" defTabSz="584200" eaLnBrk="1" hangingPunct="1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8pPr>
            <a:lvl9pPr indent="1828800" defTabSz="584200" eaLnBrk="1" hangingPunct="1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9pPr>
          </a:lstStyle>
          <a:p>
            <a:pPr defTabSz="460375" eaLnBrk="1" hangingPunct="1">
              <a:spcBef>
                <a:spcPts val="100"/>
              </a:spcBef>
              <a:defRPr/>
            </a:pPr>
            <a:r>
              <a:rPr lang="pl-PL" altLang="pl-PL" sz="2800" b="1" kern="0" dirty="0">
                <a:solidFill>
                  <a:srgbClr val="000000"/>
                </a:solidFill>
              </a:rPr>
              <a:t/>
            </a:r>
            <a:br>
              <a:rPr lang="pl-PL" altLang="pl-PL" sz="2800" b="1" kern="0" dirty="0">
                <a:solidFill>
                  <a:srgbClr val="000000"/>
                </a:solidFill>
              </a:rPr>
            </a:br>
            <a:r>
              <a:rPr lang="pl-PL" altLang="pl-PL" sz="2800" b="1" kern="0" dirty="0">
                <a:solidFill>
                  <a:srgbClr val="000000"/>
                </a:solidFill>
              </a:rPr>
              <a:t/>
            </a:r>
            <a:br>
              <a:rPr lang="pl-PL" altLang="pl-PL" sz="2800" b="1" kern="0" dirty="0">
                <a:solidFill>
                  <a:srgbClr val="000000"/>
                </a:solidFill>
              </a:rPr>
            </a:br>
            <a:r>
              <a:rPr lang="pl-PL" altLang="pl-PL" sz="2800" b="1" kern="0" dirty="0">
                <a:solidFill>
                  <a:srgbClr val="8CC63E"/>
                </a:solidFill>
              </a:rPr>
              <a:t>I</a:t>
            </a:r>
            <a:r>
              <a:rPr lang="pl-PL" altLang="pl-PL" sz="2800" b="1" dirty="0">
                <a:solidFill>
                  <a:srgbClr val="8CC63E"/>
                </a:solidFill>
              </a:rPr>
              <a:t>nicjatyw realizowane </a:t>
            </a:r>
            <a:br>
              <a:rPr lang="pl-PL" altLang="pl-PL" sz="2800" b="1" dirty="0">
                <a:solidFill>
                  <a:srgbClr val="8CC63E"/>
                </a:solidFill>
              </a:rPr>
            </a:br>
            <a:r>
              <a:rPr lang="pl-PL" altLang="pl-PL" sz="2800" b="1" dirty="0">
                <a:solidFill>
                  <a:srgbClr val="8CC63E"/>
                </a:solidFill>
              </a:rPr>
              <a:t>m.in. poprzez konkursy grantowe</a:t>
            </a:r>
            <a:r>
              <a:rPr lang="pl-PL" altLang="pl-PL" sz="2800" b="1" kern="0" dirty="0">
                <a:solidFill>
                  <a:srgbClr val="0070C0"/>
                </a:solidFill>
              </a:rPr>
              <a:t/>
            </a:r>
            <a:br>
              <a:rPr lang="pl-PL" altLang="pl-PL" sz="2800" b="1" kern="0" dirty="0">
                <a:solidFill>
                  <a:srgbClr val="0070C0"/>
                </a:solidFill>
              </a:rPr>
            </a:br>
            <a:r>
              <a:rPr lang="pl-PL" altLang="pl-PL" sz="2800" b="1" kern="0" dirty="0">
                <a:solidFill>
                  <a:srgbClr val="0070C0"/>
                </a:solidFill>
              </a:rPr>
              <a:t/>
            </a:r>
            <a:br>
              <a:rPr lang="pl-PL" altLang="pl-PL" sz="2800" b="1" kern="0" dirty="0">
                <a:solidFill>
                  <a:srgbClr val="0070C0"/>
                </a:solidFill>
              </a:rPr>
            </a:br>
            <a:endParaRPr lang="pl-PL" altLang="pl-PL" sz="2800" b="1" kern="0" dirty="0">
              <a:solidFill>
                <a:srgbClr val="0070C0"/>
              </a:solidFill>
            </a:endParaRPr>
          </a:p>
        </p:txBody>
      </p:sp>
      <p:pic>
        <p:nvPicPr>
          <p:cNvPr id="29699" name="Obraz 5" descr="https://www.malopolska.pl/_cache/news--2017/1700-956/fit/sea10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6266711"/>
            <a:ext cx="3759602" cy="3218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69726" y="6266712"/>
            <a:ext cx="4631874" cy="3182088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266712"/>
            <a:ext cx="3819476" cy="3218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04903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118"/>
          <p:cNvSpPr>
            <a:spLocks noChangeArrowheads="1"/>
          </p:cNvSpPr>
          <p:nvPr/>
        </p:nvSpPr>
        <p:spPr bwMode="auto">
          <a:xfrm>
            <a:off x="4314825" y="4416425"/>
            <a:ext cx="72009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spcBef>
                <a:spcPts val="2200"/>
              </a:spcBef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  <a:lvl2pPr marL="742950" indent="-285750">
              <a:spcBef>
                <a:spcPts val="2200"/>
              </a:spcBef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2pPr>
            <a:lvl3pPr marL="1143000" indent="-228600">
              <a:spcBef>
                <a:spcPts val="2200"/>
              </a:spcBef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3pPr>
            <a:lvl4pPr marL="1600200" indent="-228600">
              <a:spcBef>
                <a:spcPts val="2200"/>
              </a:spcBef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4pPr>
            <a:lvl5pPr marL="2057400" indent="-228600">
              <a:spcBef>
                <a:spcPts val="2200"/>
              </a:spcBef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5pPr>
            <a:lvl6pPr marL="2514600" indent="-228600" eaLnBrk="0" fontAlgn="base" hangingPunct="0">
              <a:spcBef>
                <a:spcPts val="2200"/>
              </a:spcBef>
              <a:spcAft>
                <a:spcPct val="0"/>
              </a:spcAft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6pPr>
            <a:lvl7pPr marL="2971800" indent="-228600" eaLnBrk="0" fontAlgn="base" hangingPunct="0">
              <a:spcBef>
                <a:spcPts val="2200"/>
              </a:spcBef>
              <a:spcAft>
                <a:spcPct val="0"/>
              </a:spcAft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7pPr>
            <a:lvl8pPr marL="3429000" indent="-228600" eaLnBrk="0" fontAlgn="base" hangingPunct="0">
              <a:spcBef>
                <a:spcPts val="2200"/>
              </a:spcBef>
              <a:spcAft>
                <a:spcPct val="0"/>
              </a:spcAft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8pPr>
            <a:lvl9pPr marL="3886200" indent="-228600" eaLnBrk="0" fontAlgn="base" hangingPunct="0">
              <a:spcBef>
                <a:spcPts val="2200"/>
              </a:spcBef>
              <a:spcAft>
                <a:spcPct val="0"/>
              </a:spcAft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9pPr>
          </a:lstStyle>
          <a:p>
            <a:pPr defTabSz="914400" eaLnBrk="1" hangingPunct="1">
              <a:lnSpc>
                <a:spcPct val="110000"/>
              </a:lnSpc>
              <a:spcBef>
                <a:spcPct val="0"/>
              </a:spcBef>
              <a:buSzTx/>
              <a:buFontTx/>
              <a:buNone/>
              <a:defRPr/>
            </a:pPr>
            <a:r>
              <a:rPr lang="pl-PL" altLang="pl-PL" sz="3600" b="1" dirty="0" smtClean="0">
                <a:solidFill>
                  <a:schemeClr val="tx1">
                    <a:lumMod val="50000"/>
                  </a:schemeClr>
                </a:solidFill>
              </a:rPr>
              <a:t>Dziękuję za uwagę</a:t>
            </a:r>
          </a:p>
        </p:txBody>
      </p:sp>
      <p:pic>
        <p:nvPicPr>
          <p:cNvPr id="24" name="pasted-image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8" y="684213"/>
            <a:ext cx="615950" cy="226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25" name="pasted-image.t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635000"/>
            <a:ext cx="305117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6" name="Shape 118"/>
          <p:cNvSpPr>
            <a:spLocks noChangeArrowheads="1"/>
          </p:cNvSpPr>
          <p:nvPr/>
        </p:nvSpPr>
        <p:spPr bwMode="auto">
          <a:xfrm>
            <a:off x="1087438" y="1790700"/>
            <a:ext cx="720090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spcBef>
                <a:spcPts val="2200"/>
              </a:spcBef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  <a:lvl2pPr marL="742950" indent="-285750">
              <a:spcBef>
                <a:spcPts val="2200"/>
              </a:spcBef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2pPr>
            <a:lvl3pPr marL="1143000" indent="-228600">
              <a:spcBef>
                <a:spcPts val="2200"/>
              </a:spcBef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3pPr>
            <a:lvl4pPr marL="1600200" indent="-228600">
              <a:spcBef>
                <a:spcPts val="2200"/>
              </a:spcBef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4pPr>
            <a:lvl5pPr marL="2057400" indent="-228600">
              <a:spcBef>
                <a:spcPts val="2200"/>
              </a:spcBef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5pPr>
            <a:lvl6pPr marL="2514600" indent="-228600" eaLnBrk="0" fontAlgn="base" hangingPunct="0">
              <a:spcBef>
                <a:spcPts val="2200"/>
              </a:spcBef>
              <a:spcAft>
                <a:spcPct val="0"/>
              </a:spcAft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6pPr>
            <a:lvl7pPr marL="2971800" indent="-228600" eaLnBrk="0" fontAlgn="base" hangingPunct="0">
              <a:spcBef>
                <a:spcPts val="2200"/>
              </a:spcBef>
              <a:spcAft>
                <a:spcPct val="0"/>
              </a:spcAft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7pPr>
            <a:lvl8pPr marL="3429000" indent="-228600" eaLnBrk="0" fontAlgn="base" hangingPunct="0">
              <a:spcBef>
                <a:spcPts val="2200"/>
              </a:spcBef>
              <a:spcAft>
                <a:spcPct val="0"/>
              </a:spcAft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8pPr>
            <a:lvl9pPr marL="3886200" indent="-228600" eaLnBrk="0" fontAlgn="base" hangingPunct="0">
              <a:spcBef>
                <a:spcPts val="2200"/>
              </a:spcBef>
              <a:spcAft>
                <a:spcPct val="0"/>
              </a:spcAft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9pPr>
          </a:lstStyle>
          <a:p>
            <a:pPr defTabSz="914400" eaLnBrk="1" hangingPunct="1">
              <a:lnSpc>
                <a:spcPct val="110000"/>
              </a:lnSpc>
              <a:spcBef>
                <a:spcPct val="0"/>
              </a:spcBef>
              <a:buSzTx/>
              <a:buFontTx/>
              <a:buNone/>
            </a:pPr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86645859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spcBef>
                <a:spcPct val="0"/>
              </a:spcBef>
            </a:pPr>
            <a:r>
              <a:rPr lang="pl-PL" altLang="pl-PL" sz="3200" b="1" dirty="0">
                <a:solidFill>
                  <a:schemeClr val="tx1"/>
                </a:solidFill>
                <a:cs typeface="Tahoma" panose="020B0604030504040204" pitchFamily="34" charset="0"/>
              </a:rPr>
              <a:t>Autopoprawka nr 1</a:t>
            </a:r>
            <a:br>
              <a:rPr lang="pl-PL" altLang="pl-PL" sz="3200" b="1" dirty="0">
                <a:solidFill>
                  <a:schemeClr val="tx1"/>
                </a:solidFill>
                <a:cs typeface="Tahoma" panose="020B0604030504040204" pitchFamily="34" charset="0"/>
              </a:rPr>
            </a:br>
            <a:r>
              <a:rPr lang="pl-PL" altLang="pl-PL" sz="3200" b="1" dirty="0">
                <a:solidFill>
                  <a:schemeClr val="tx1"/>
                </a:solidFill>
                <a:cs typeface="Tahoma" panose="020B0604030504040204" pitchFamily="34" charset="0"/>
              </a:rPr>
              <a:t>zmiany związane z przeniesieniem </a:t>
            </a:r>
            <a:r>
              <a:rPr lang="pl-PL" altLang="pl-PL" sz="3200" b="1" dirty="0" smtClean="0">
                <a:solidFill>
                  <a:schemeClr val="tx1"/>
                </a:solidFill>
                <a:cs typeface="Tahoma" panose="020B0604030504040204" pitchFamily="34" charset="0"/>
              </a:rPr>
              <a:t>wydatków </a:t>
            </a:r>
            <a:r>
              <a:rPr lang="pl-PL" altLang="pl-PL" sz="3200" b="1" dirty="0">
                <a:solidFill>
                  <a:schemeClr val="tx1"/>
                </a:solidFill>
                <a:cs typeface="Tahoma" panose="020B0604030504040204" pitchFamily="34" charset="0"/>
              </a:rPr>
              <a:t>z </a:t>
            </a:r>
            <a:r>
              <a:rPr lang="pl-PL" altLang="pl-PL" sz="3200" b="1" dirty="0" smtClean="0">
                <a:solidFill>
                  <a:schemeClr val="tx1"/>
                </a:solidFill>
                <a:cs typeface="Tahoma" panose="020B0604030504040204" pitchFamily="34" charset="0"/>
              </a:rPr>
              <a:t>2018 </a:t>
            </a:r>
            <a:r>
              <a:rPr lang="pl-PL" altLang="pl-PL" sz="3200" b="1" dirty="0">
                <a:solidFill>
                  <a:schemeClr val="tx1"/>
                </a:solidFill>
                <a:cs typeface="Tahoma" panose="020B0604030504040204" pitchFamily="34" charset="0"/>
              </a:rPr>
              <a:t>r.</a:t>
            </a:r>
            <a:br>
              <a:rPr lang="pl-PL" altLang="pl-PL" sz="3200" b="1" dirty="0">
                <a:solidFill>
                  <a:schemeClr val="tx1"/>
                </a:solidFill>
                <a:cs typeface="Tahoma" panose="020B0604030504040204" pitchFamily="34" charset="0"/>
              </a:rPr>
            </a:br>
            <a:r>
              <a:rPr lang="pl-PL" altLang="pl-PL" sz="2800" b="1" dirty="0">
                <a:solidFill>
                  <a:srgbClr val="3333FF"/>
                </a:solidFill>
                <a:latin typeface="Tahoma" panose="020B0604030504040204" pitchFamily="34" charset="0"/>
              </a:rPr>
              <a:t>Zwiększenie wydatków budżetu w działach:</a:t>
            </a:r>
            <a:endParaRPr lang="pl-PL" altLang="pl-PL" sz="2800" b="1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2844195"/>
              </p:ext>
            </p:extLst>
          </p:nvPr>
        </p:nvGraphicFramePr>
        <p:xfrm>
          <a:off x="1259458" y="2369348"/>
          <a:ext cx="10292076" cy="5778608"/>
        </p:xfrm>
        <a:graphic>
          <a:graphicData uri="http://schemas.openxmlformats.org/drawingml/2006/table">
            <a:tbl>
              <a:tblPr/>
              <a:tblGrid>
                <a:gridCol w="3246659"/>
                <a:gridCol w="1075353"/>
                <a:gridCol w="5970064"/>
              </a:tblGrid>
              <a:tr h="917635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Roboto Bold"/>
                        </a:rPr>
                        <a:t>Nazwa zadania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Roboto Bold"/>
                        </a:rPr>
                        <a:t>Kwota         </a:t>
                      </a:r>
                      <a:endParaRPr lang="pl-PL" sz="1200" b="1" i="0" u="none" strike="noStrike" dirty="0" smtClean="0">
                        <a:solidFill>
                          <a:schemeClr val="tx1"/>
                        </a:solidFill>
                        <a:effectLst/>
                        <a:latin typeface="Roboto Bold"/>
                      </a:endParaRPr>
                    </a:p>
                    <a:p>
                      <a:pPr algn="ctr" fontAlgn="ctr"/>
                      <a:r>
                        <a:rPr lang="pl-PL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Roboto Bold"/>
                        </a:rPr>
                        <a:t>w </a:t>
                      </a:r>
                      <a:r>
                        <a:rPr lang="pl-PL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Roboto Bold"/>
                        </a:rPr>
                        <a:t>zł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>
                          <a:solidFill>
                            <a:schemeClr val="tx1"/>
                          </a:solidFill>
                          <a:effectLst/>
                          <a:latin typeface="Roboto Bold"/>
                        </a:rPr>
                        <a:t>Uzasadnienie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481761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Roboto Bold"/>
                        </a:rPr>
                        <a:t>Transport  i łączność na zadania: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903101"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Roboto Bold"/>
                          <a:ea typeface="+mn-ea"/>
                          <a:cs typeface="Arial" panose="020B0604020202020204" pitchFamily="34" charset="0"/>
                          <a:sym typeface="Palatino"/>
                        </a:rPr>
                        <a:t>Inwestycje drogowe i mostowe/Modernizacja drogi woj. nr 776 Kraków - Proszowice - Ostrów</a:t>
                      </a:r>
                      <a:endParaRPr lang="pl-PL" sz="1100" b="0" i="0" u="none" strike="noStrike" dirty="0">
                        <a:solidFill>
                          <a:schemeClr val="tx1"/>
                        </a:solidFill>
                        <a:effectLst/>
                        <a:latin typeface="Roboto Bold"/>
                        <a:ea typeface="+mn-ea"/>
                        <a:cs typeface="Arial" panose="020B0604020202020204" pitchFamily="34" charset="0"/>
                        <a:sym typeface="Palatino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Roboto Bold"/>
                          <a:ea typeface="+mn-ea"/>
                          <a:cs typeface="Arial" panose="020B0604020202020204" pitchFamily="34" charset="0"/>
                          <a:sym typeface="Palatino"/>
                        </a:rPr>
                        <a:t>4 250 600</a:t>
                      </a:r>
                      <a:endParaRPr lang="pl-PL" sz="1100" b="0" i="0" u="none" strike="noStrike" dirty="0">
                        <a:solidFill>
                          <a:schemeClr val="tx1"/>
                        </a:solidFill>
                        <a:effectLst/>
                        <a:latin typeface="Roboto Bold"/>
                        <a:ea typeface="+mn-ea"/>
                        <a:cs typeface="Arial" panose="020B0604020202020204" pitchFamily="34" charset="0"/>
                        <a:sym typeface="Palatino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11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Z uwagi na fakt, iż wyroki sądowe nakładające obowiązek uregulowania zobowiązań wobec podwykonawców upadłej firmy </a:t>
                      </a:r>
                      <a:r>
                        <a:rPr lang="pl-PL" sz="1100" dirty="0" err="1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Budostal</a:t>
                      </a:r>
                      <a:r>
                        <a:rPr lang="pl-PL" sz="11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5 nie zapadły do końca 2018 r. nie było możliwości wydatkowania środków</a:t>
                      </a:r>
                      <a:endParaRPr lang="pl-PL" sz="1100" b="0" i="0" u="none" strike="noStrike" dirty="0">
                        <a:solidFill>
                          <a:schemeClr val="tx1"/>
                        </a:solidFill>
                        <a:effectLst/>
                        <a:latin typeface="Roboto Bold"/>
                        <a:ea typeface="+mn-ea"/>
                        <a:cs typeface="Arial" panose="020B0604020202020204" pitchFamily="34" charset="0"/>
                        <a:sym typeface="Palatino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196282"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Roboto Bold"/>
                          <a:ea typeface="+mn-ea"/>
                          <a:cs typeface="Arial" panose="020B0604020202020204" pitchFamily="34" charset="0"/>
                          <a:sym typeface="Palatino"/>
                        </a:rPr>
                        <a:t>Inwestycje drogowe i mostowe/Obwodnica Skawiny Etap II</a:t>
                      </a:r>
                      <a:endParaRPr lang="pl-PL" sz="1100" b="0" i="0" u="none" strike="noStrike" dirty="0">
                        <a:solidFill>
                          <a:schemeClr val="tx1"/>
                        </a:solidFill>
                        <a:effectLst/>
                        <a:latin typeface="Roboto Bold"/>
                        <a:ea typeface="+mn-ea"/>
                        <a:cs typeface="Arial" panose="020B0604020202020204" pitchFamily="34" charset="0"/>
                        <a:sym typeface="Palatino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Roboto Bold"/>
                          <a:ea typeface="+mn-ea"/>
                          <a:cs typeface="Arial" panose="020B0604020202020204" pitchFamily="34" charset="0"/>
                          <a:sym typeface="Palatino"/>
                        </a:rPr>
                        <a:t>11 768 033</a:t>
                      </a:r>
                      <a:endParaRPr lang="pl-PL" sz="1100" b="0" i="0" u="none" strike="noStrike" dirty="0">
                        <a:solidFill>
                          <a:schemeClr val="tx1"/>
                        </a:solidFill>
                        <a:effectLst/>
                        <a:latin typeface="Roboto Bold"/>
                        <a:ea typeface="+mn-ea"/>
                        <a:cs typeface="Arial" panose="020B0604020202020204" pitchFamily="34" charset="0"/>
                        <a:sym typeface="Palatino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11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Realizacja zadania  uległa opóźnieniu z powodu problemów związanych z dostawą materiałów (m.in. kruszywa) oraz z uwagi na wystąpienie nieprzewidzianych okoliczności powodujących wstrzymanie prac budowlanych (m.in. natrafienie w trakcie prowadzenia robót drogowych na pociski, niezinwentaryzowane kable oraz wielkogabarytowe odpady budowlane na odcinku 130 m)</a:t>
                      </a:r>
                      <a:endParaRPr lang="pl-PL" sz="1100" b="0" i="0" u="none" strike="noStrike" dirty="0">
                        <a:solidFill>
                          <a:schemeClr val="tx1"/>
                        </a:solidFill>
                        <a:effectLst/>
                        <a:latin typeface="Roboto Bold"/>
                        <a:ea typeface="+mn-ea"/>
                        <a:cs typeface="Arial" panose="020B0604020202020204" pitchFamily="34" charset="0"/>
                        <a:sym typeface="Palatino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75559"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Roboto Bold"/>
                          <a:cs typeface="Arial" panose="020B0604020202020204" pitchFamily="34" charset="0"/>
                        </a:rPr>
                        <a:t>Realizacja projektów "BO! Małopolska" edycja II </a:t>
                      </a:r>
                      <a:endParaRPr lang="pl-PL" sz="1100" b="0" i="0" u="none" strike="noStrike" dirty="0">
                        <a:solidFill>
                          <a:schemeClr val="tx1"/>
                        </a:solidFill>
                        <a:effectLst/>
                        <a:latin typeface="Roboto Bold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Roboto Bold"/>
                          <a:cs typeface="Arial" panose="020B0604020202020204" pitchFamily="34" charset="0"/>
                        </a:rPr>
                        <a:t>89 600</a:t>
                      </a:r>
                      <a:endParaRPr lang="pl-PL" sz="1100" b="0" i="0" u="none" strike="noStrike" dirty="0">
                        <a:solidFill>
                          <a:schemeClr val="tx1"/>
                        </a:solidFill>
                        <a:effectLst/>
                        <a:latin typeface="Roboto Bold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Nie było możliwe opracowanie projektu budowlanego i uzyskanie decyzji administracyjnych w 2018 roku, gdyż procedura regulacji pasa drogowego DW 953 w ramach budowy chodnika w m. Kalwaria Zebrzydowska, uniemożliwiła uzyskanie mapy do celów projektowych z aktualnym stanem prawnym oraz określenie kręgu stron przy wydawaniu decyzji. </a:t>
                      </a:r>
                      <a:endParaRPr lang="pl-PL" sz="1100" b="0" i="0" u="none" strike="noStrike" dirty="0" smtClean="0">
                        <a:solidFill>
                          <a:schemeClr val="tx1"/>
                        </a:solidFill>
                        <a:effectLst/>
                        <a:latin typeface="Roboto Bold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0427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Roboto Bold"/>
                          <a:cs typeface="Arial" panose="020B0604020202020204" pitchFamily="34" charset="0"/>
                        </a:rPr>
                        <a:t>Rozbudowa DW 958 Chabówka  - Zakopane - Działanie 7.1 RPO</a:t>
                      </a:r>
                      <a:endParaRPr lang="pl-PL" sz="1100" b="0" i="0" u="none" strike="noStrike" dirty="0">
                        <a:solidFill>
                          <a:schemeClr val="tx1"/>
                        </a:solidFill>
                        <a:effectLst/>
                        <a:latin typeface="Roboto Bold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Roboto Bold"/>
                          <a:cs typeface="Arial" panose="020B0604020202020204" pitchFamily="34" charset="0"/>
                        </a:rPr>
                        <a:t>544 500</a:t>
                      </a:r>
                      <a:endParaRPr lang="pl-PL" sz="1100" b="0" i="0" u="none" strike="noStrike" dirty="0">
                        <a:solidFill>
                          <a:schemeClr val="tx1"/>
                        </a:solidFill>
                        <a:effectLst/>
                        <a:latin typeface="Roboto Bold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Z uwagi na przedłużające się procedury przyjęcia zgłoszenia rozpoczęcia robót budowlanych złożonego w Małopolskim Urzędzie Wojewódzkim w Krakowie, związane ze składaniem przez projektanta dodatkowych wyjaśnień oraz koniecznością pozyskania decyzji ZRID na część odcinka,  nie było możliwości zrealizowania całego zakresu prac zaplanowanych </a:t>
                      </a:r>
                      <a:br>
                        <a:rPr lang="pl-PL" sz="11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</a:br>
                      <a:r>
                        <a:rPr lang="pl-PL" sz="11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w 2018 r</a:t>
                      </a:r>
                      <a:endParaRPr lang="pl-PL" sz="1100" b="0" i="0" u="none" strike="noStrike" dirty="0" smtClean="0">
                        <a:solidFill>
                          <a:schemeClr val="tx1"/>
                        </a:solidFill>
                        <a:effectLst/>
                        <a:latin typeface="Roboto Bold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844282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spcBef>
                <a:spcPct val="0"/>
              </a:spcBef>
            </a:pPr>
            <a:r>
              <a:rPr lang="pl-PL" altLang="pl-PL" sz="3200" b="1" dirty="0">
                <a:solidFill>
                  <a:schemeClr val="tx1"/>
                </a:solidFill>
                <a:cs typeface="Tahoma" panose="020B0604030504040204" pitchFamily="34" charset="0"/>
              </a:rPr>
              <a:t>Autopoprawka nr 1</a:t>
            </a:r>
            <a:br>
              <a:rPr lang="pl-PL" altLang="pl-PL" sz="3200" b="1" dirty="0">
                <a:solidFill>
                  <a:schemeClr val="tx1"/>
                </a:solidFill>
                <a:cs typeface="Tahoma" panose="020B0604030504040204" pitchFamily="34" charset="0"/>
              </a:rPr>
            </a:br>
            <a:r>
              <a:rPr lang="pl-PL" altLang="pl-PL" sz="3200" b="1" dirty="0">
                <a:solidFill>
                  <a:schemeClr val="tx1"/>
                </a:solidFill>
                <a:cs typeface="Tahoma" panose="020B0604030504040204" pitchFamily="34" charset="0"/>
              </a:rPr>
              <a:t>zmiany związane z przeniesieniem </a:t>
            </a:r>
            <a:r>
              <a:rPr lang="pl-PL" altLang="pl-PL" sz="3200" b="1" dirty="0" smtClean="0">
                <a:solidFill>
                  <a:schemeClr val="tx1"/>
                </a:solidFill>
                <a:cs typeface="Tahoma" panose="020B0604030504040204" pitchFamily="34" charset="0"/>
              </a:rPr>
              <a:t>wydatków </a:t>
            </a:r>
            <a:r>
              <a:rPr lang="pl-PL" altLang="pl-PL" sz="3200" b="1" dirty="0">
                <a:solidFill>
                  <a:schemeClr val="tx1"/>
                </a:solidFill>
                <a:cs typeface="Tahoma" panose="020B0604030504040204" pitchFamily="34" charset="0"/>
              </a:rPr>
              <a:t>z </a:t>
            </a:r>
            <a:r>
              <a:rPr lang="pl-PL" altLang="pl-PL" sz="3200" b="1" dirty="0" smtClean="0">
                <a:solidFill>
                  <a:schemeClr val="tx1"/>
                </a:solidFill>
                <a:cs typeface="Tahoma" panose="020B0604030504040204" pitchFamily="34" charset="0"/>
              </a:rPr>
              <a:t>2018 </a:t>
            </a:r>
            <a:r>
              <a:rPr lang="pl-PL" altLang="pl-PL" sz="3200" b="1" dirty="0">
                <a:solidFill>
                  <a:schemeClr val="tx1"/>
                </a:solidFill>
                <a:cs typeface="Tahoma" panose="020B0604030504040204" pitchFamily="34" charset="0"/>
              </a:rPr>
              <a:t>r.</a:t>
            </a:r>
            <a:br>
              <a:rPr lang="pl-PL" altLang="pl-PL" sz="3200" b="1" dirty="0">
                <a:solidFill>
                  <a:schemeClr val="tx1"/>
                </a:solidFill>
                <a:cs typeface="Tahoma" panose="020B0604030504040204" pitchFamily="34" charset="0"/>
              </a:rPr>
            </a:br>
            <a:r>
              <a:rPr lang="pl-PL" altLang="pl-PL" sz="2800" b="1" dirty="0">
                <a:solidFill>
                  <a:srgbClr val="3333FF"/>
                </a:solidFill>
                <a:latin typeface="Tahoma" panose="020B0604030504040204" pitchFamily="34" charset="0"/>
              </a:rPr>
              <a:t>Zwiększenie wydatków budżetu w działach:</a:t>
            </a:r>
            <a:endParaRPr lang="pl-PL" altLang="pl-PL" sz="2800" b="1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0880398"/>
              </p:ext>
            </p:extLst>
          </p:nvPr>
        </p:nvGraphicFramePr>
        <p:xfrm>
          <a:off x="1207698" y="2485622"/>
          <a:ext cx="10312326" cy="5507495"/>
        </p:xfrm>
        <a:graphic>
          <a:graphicData uri="http://schemas.openxmlformats.org/drawingml/2006/table">
            <a:tbl>
              <a:tblPr/>
              <a:tblGrid>
                <a:gridCol w="3253047"/>
                <a:gridCol w="1077469"/>
                <a:gridCol w="5981810"/>
              </a:tblGrid>
              <a:tr h="435453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Roboto Bold"/>
                        </a:rPr>
                        <a:t>Nazwa zadania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Roboto Bold"/>
                        </a:rPr>
                        <a:t>Kwota         </a:t>
                      </a:r>
                      <a:endParaRPr lang="pl-PL" sz="1200" b="1" i="0" u="none" strike="noStrike" dirty="0" smtClean="0">
                        <a:solidFill>
                          <a:schemeClr val="tx1"/>
                        </a:solidFill>
                        <a:effectLst/>
                        <a:latin typeface="Roboto Bold"/>
                      </a:endParaRPr>
                    </a:p>
                    <a:p>
                      <a:pPr algn="ctr" fontAlgn="ctr"/>
                      <a:r>
                        <a:rPr lang="pl-PL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Roboto Bold"/>
                        </a:rPr>
                        <a:t>w </a:t>
                      </a:r>
                      <a:r>
                        <a:rPr lang="pl-PL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Roboto Bold"/>
                        </a:rPr>
                        <a:t>zł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>
                          <a:solidFill>
                            <a:schemeClr val="tx1"/>
                          </a:solidFill>
                          <a:effectLst/>
                          <a:latin typeface="Roboto Bold"/>
                        </a:rPr>
                        <a:t>Uzasadnienie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334618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Roboto Bold"/>
                        </a:rPr>
                        <a:t>Transport  i łączność na zadania: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658909"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Bold"/>
                        </a:rPr>
                        <a:t>Obwodnica Babic - Działanie 7.1 RPO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defTabSz="584200" eaLnBrk="1" fontAlgn="ctr" hangingPunct="1"/>
                      <a:r>
                        <a:rPr lang="pl-P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Bold"/>
                          <a:ea typeface="+mn-ea"/>
                          <a:cs typeface="Arial" panose="020B0604020202020204" pitchFamily="34" charset="0"/>
                          <a:sym typeface="Palatino"/>
                        </a:rPr>
                        <a:t>2 250 052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6"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Roboto Bold"/>
                          <a:ea typeface="+mn-ea"/>
                          <a:cs typeface="Arial" panose="020B0604020202020204" pitchFamily="34" charset="0"/>
                          <a:sym typeface="Palatino"/>
                        </a:rPr>
                        <a:t>Z uwagi na brak możliwości wydania przez Wojewodę decyzji odszkodowawczych za przejęte na rzecz Województwa nieruchomości w bieżącym roku</a:t>
                      </a:r>
                      <a:endParaRPr lang="pl-PL" sz="1100" b="0" i="0" u="none" strike="noStrike" dirty="0">
                        <a:solidFill>
                          <a:schemeClr val="tx1"/>
                        </a:solidFill>
                        <a:effectLst/>
                        <a:latin typeface="Roboto Bold"/>
                        <a:ea typeface="+mn-ea"/>
                        <a:cs typeface="Arial" panose="020B0604020202020204" pitchFamily="34" charset="0"/>
                        <a:sym typeface="Palatino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45596"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Bold"/>
                        </a:rPr>
                        <a:t>Obwodnica Wolbromia - od ul. Miechowskiej do </a:t>
                      </a:r>
                      <a:r>
                        <a:rPr lang="pl-PL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Bold"/>
                        </a:rPr>
                        <a:t>ul.Skalskiej</a:t>
                      </a:r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Bold"/>
                        </a:rPr>
                        <a:t> - Działanie 7.1 RPO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defTabSz="584200" eaLnBrk="1" fontAlgn="ctr" hangingPunct="1"/>
                      <a:r>
                        <a:rPr lang="pl-P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Bold"/>
                          <a:ea typeface="+mn-ea"/>
                          <a:cs typeface="Arial" panose="020B0604020202020204" pitchFamily="34" charset="0"/>
                          <a:sym typeface="Palatino"/>
                        </a:rPr>
                        <a:t>1 487 173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776805"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Bold"/>
                        </a:rPr>
                        <a:t>Rozbudowa DW 948 Oświęcim-Kęty i DW 949 Brzeszcze - Osiek - Działanie 7.1 RPO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defTabSz="584200" eaLnBrk="1" fontAlgn="ctr" hangingPunct="1"/>
                      <a:r>
                        <a:rPr lang="pl-P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Bold"/>
                          <a:ea typeface="+mn-ea"/>
                          <a:cs typeface="Arial" panose="020B0604020202020204" pitchFamily="34" charset="0"/>
                          <a:sym typeface="Palatino"/>
                        </a:rPr>
                        <a:t>138 965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814699"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Bold"/>
                        </a:rPr>
                        <a:t>Rozbudowa DW 971 w m. Krynica – Zdrój - Działanie 7.1 RPO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Bold"/>
                          <a:ea typeface="+mn-ea"/>
                          <a:cs typeface="Arial" panose="020B0604020202020204" pitchFamily="34" charset="0"/>
                          <a:sym typeface="Palatino"/>
                        </a:rPr>
                        <a:t>988 001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0233"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Bold"/>
                        </a:rPr>
                        <a:t>Rozbudowa DW 984 Lisia Góra-Nowa Jastrząbka  - Działanie 7.1 RPO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defTabSz="584200" eaLnBrk="1" fontAlgn="ctr" hangingPunct="1"/>
                      <a:r>
                        <a:rPr lang="pl-P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Bold"/>
                          <a:ea typeface="+mn-ea"/>
                          <a:cs typeface="Arial" panose="020B0604020202020204" pitchFamily="34" charset="0"/>
                          <a:sym typeface="Palatino"/>
                        </a:rPr>
                        <a:t>1 314 840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1182"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Bold"/>
                        </a:rPr>
                        <a:t>Rozbudowa DW 973 Borusowa - Tarnów; odc. Tarnów - Żabno - Działanie 7.1 RPO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defTabSz="584200" eaLnBrk="1" fontAlgn="ctr" hangingPunct="1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r>
                        <a:rPr lang="pl-P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Bold"/>
                          <a:ea typeface="+mn-ea"/>
                          <a:cs typeface="Arial" panose="020B0604020202020204" pitchFamily="34" charset="0"/>
                          <a:sym typeface="Palatino"/>
                        </a:rPr>
                        <a:t> 305 864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pl-PL" sz="1100" b="0" i="0" u="none" strike="noStrike" dirty="0">
                        <a:solidFill>
                          <a:schemeClr val="tx1"/>
                        </a:solidFill>
                        <a:effectLst/>
                        <a:latin typeface="Roboto Bold"/>
                        <a:ea typeface="+mn-ea"/>
                        <a:cs typeface="Arial" panose="020B0604020202020204" pitchFamily="34" charset="0"/>
                        <a:sym typeface="Palatino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857225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spcBef>
                <a:spcPct val="0"/>
              </a:spcBef>
            </a:pPr>
            <a:r>
              <a:rPr lang="pl-PL" altLang="pl-PL" sz="3200" b="1" dirty="0">
                <a:solidFill>
                  <a:schemeClr val="tx1"/>
                </a:solidFill>
                <a:cs typeface="Tahoma" panose="020B0604030504040204" pitchFamily="34" charset="0"/>
              </a:rPr>
              <a:t>Autopoprawka nr 1</a:t>
            </a:r>
            <a:br>
              <a:rPr lang="pl-PL" altLang="pl-PL" sz="3200" b="1" dirty="0">
                <a:solidFill>
                  <a:schemeClr val="tx1"/>
                </a:solidFill>
                <a:cs typeface="Tahoma" panose="020B0604030504040204" pitchFamily="34" charset="0"/>
              </a:rPr>
            </a:br>
            <a:r>
              <a:rPr lang="pl-PL" altLang="pl-PL" sz="3200" b="1" dirty="0">
                <a:solidFill>
                  <a:schemeClr val="tx1"/>
                </a:solidFill>
                <a:cs typeface="Tahoma" panose="020B0604030504040204" pitchFamily="34" charset="0"/>
              </a:rPr>
              <a:t>zmiany związane z przeniesieniem </a:t>
            </a:r>
            <a:r>
              <a:rPr lang="pl-PL" altLang="pl-PL" sz="3200" b="1" dirty="0" smtClean="0">
                <a:solidFill>
                  <a:schemeClr val="tx1"/>
                </a:solidFill>
                <a:cs typeface="Tahoma" panose="020B0604030504040204" pitchFamily="34" charset="0"/>
              </a:rPr>
              <a:t>wydatków </a:t>
            </a:r>
            <a:r>
              <a:rPr lang="pl-PL" altLang="pl-PL" sz="3200" b="1" dirty="0">
                <a:solidFill>
                  <a:schemeClr val="tx1"/>
                </a:solidFill>
                <a:cs typeface="Tahoma" panose="020B0604030504040204" pitchFamily="34" charset="0"/>
              </a:rPr>
              <a:t>z </a:t>
            </a:r>
            <a:r>
              <a:rPr lang="pl-PL" altLang="pl-PL" sz="3200" b="1" dirty="0" smtClean="0">
                <a:solidFill>
                  <a:schemeClr val="tx1"/>
                </a:solidFill>
                <a:cs typeface="Tahoma" panose="020B0604030504040204" pitchFamily="34" charset="0"/>
              </a:rPr>
              <a:t>2018 </a:t>
            </a:r>
            <a:r>
              <a:rPr lang="pl-PL" altLang="pl-PL" sz="3200" b="1" dirty="0">
                <a:solidFill>
                  <a:schemeClr val="tx1"/>
                </a:solidFill>
                <a:cs typeface="Tahoma" panose="020B0604030504040204" pitchFamily="34" charset="0"/>
              </a:rPr>
              <a:t>r.</a:t>
            </a:r>
            <a:br>
              <a:rPr lang="pl-PL" altLang="pl-PL" sz="3200" b="1" dirty="0">
                <a:solidFill>
                  <a:schemeClr val="tx1"/>
                </a:solidFill>
                <a:cs typeface="Tahoma" panose="020B0604030504040204" pitchFamily="34" charset="0"/>
              </a:rPr>
            </a:br>
            <a:r>
              <a:rPr lang="pl-PL" altLang="pl-PL" sz="2800" b="1" dirty="0">
                <a:solidFill>
                  <a:srgbClr val="3333FF"/>
                </a:solidFill>
                <a:latin typeface="Tahoma" panose="020B0604030504040204" pitchFamily="34" charset="0"/>
              </a:rPr>
              <a:t>Zwiększenie wydatków budżetu w działach:</a:t>
            </a:r>
            <a:endParaRPr lang="pl-PL" altLang="pl-PL" sz="2800" b="1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1922935"/>
              </p:ext>
            </p:extLst>
          </p:nvPr>
        </p:nvGraphicFramePr>
        <p:xfrm>
          <a:off x="1242204" y="2812645"/>
          <a:ext cx="10277820" cy="5710869"/>
        </p:xfrm>
        <a:graphic>
          <a:graphicData uri="http://schemas.openxmlformats.org/drawingml/2006/table">
            <a:tbl>
              <a:tblPr/>
              <a:tblGrid>
                <a:gridCol w="3242162"/>
                <a:gridCol w="1073864"/>
                <a:gridCol w="5961794"/>
              </a:tblGrid>
              <a:tr h="657413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Roboto Bold"/>
                        </a:rPr>
                        <a:t>Nazwa zadania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Roboto Bold"/>
                        </a:rPr>
                        <a:t>Kwota         </a:t>
                      </a:r>
                      <a:endParaRPr lang="pl-PL" sz="1200" b="1" i="0" u="none" strike="noStrike" dirty="0" smtClean="0">
                        <a:solidFill>
                          <a:schemeClr val="tx1"/>
                        </a:solidFill>
                        <a:effectLst/>
                        <a:latin typeface="Roboto Bold"/>
                      </a:endParaRPr>
                    </a:p>
                    <a:p>
                      <a:pPr algn="ctr" fontAlgn="ctr"/>
                      <a:r>
                        <a:rPr lang="pl-PL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Roboto Bold"/>
                        </a:rPr>
                        <a:t>w </a:t>
                      </a:r>
                      <a:r>
                        <a:rPr lang="pl-PL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Roboto Bold"/>
                        </a:rPr>
                        <a:t>zł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>
                          <a:solidFill>
                            <a:schemeClr val="tx1"/>
                          </a:solidFill>
                          <a:effectLst/>
                          <a:latin typeface="Roboto Bold"/>
                        </a:rPr>
                        <a:t>Uzasadnienie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345142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Roboto Bold"/>
                        </a:rPr>
                        <a:t>Transport  i łączność na zadania: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1697361"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Roboto Bold"/>
                          <a:ea typeface="+mn-ea"/>
                          <a:cs typeface="Arial" panose="020B0604020202020204" pitchFamily="34" charset="0"/>
                          <a:sym typeface="Palatino"/>
                        </a:rPr>
                        <a:t>Rozbudowa DW 957 Krowiarki - Nowy Targ  - Działanie 7.1 RPO</a:t>
                      </a:r>
                      <a:endParaRPr lang="pl-PL" sz="1100" b="0" i="0" u="none" strike="noStrike" dirty="0">
                        <a:solidFill>
                          <a:schemeClr val="tx1"/>
                        </a:solidFill>
                        <a:effectLst/>
                        <a:latin typeface="Roboto Bold"/>
                        <a:ea typeface="+mn-ea"/>
                        <a:cs typeface="Arial" panose="020B0604020202020204" pitchFamily="34" charset="0"/>
                        <a:sym typeface="Palatino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Roboto Bold"/>
                          <a:ea typeface="+mn-ea"/>
                          <a:cs typeface="Arial" panose="020B0604020202020204" pitchFamily="34" charset="0"/>
                          <a:sym typeface="Palatino"/>
                        </a:rPr>
                        <a:t>984 225</a:t>
                      </a:r>
                      <a:endParaRPr lang="pl-PL" sz="1100" b="0" i="0" u="none" strike="noStrike" dirty="0">
                        <a:solidFill>
                          <a:schemeClr val="tx1"/>
                        </a:solidFill>
                        <a:effectLst/>
                        <a:latin typeface="Roboto Bold"/>
                        <a:ea typeface="+mn-ea"/>
                        <a:cs typeface="Arial" panose="020B0604020202020204" pitchFamily="34" charset="0"/>
                        <a:sym typeface="Palatino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11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Przeniesienie spowodowane jest problemami finansowymi Wykonawcy, który przez okres 1 miesiąca nie dokonywał płatności Podwykonawcom za zrealizowane przez nich roboty, w skutek czego Podwykonawcy wstrzymali wszystkie realizowane na zadaniu roboty budowlane i opuścili plac budowy. Zamawiający przejął w depozyt wszystkie płatności dla Wykonawcy celem bezpośredniej zapłaty Podwykonawcom.  Ostatecznie wszystkie należności dla Podwykonawców zostały uregulowane, jednak z powodu opuszczenia placu budowy przez Podwykonawców, Wykonawca zmuszony został do zapewnienia kolejnych Podwykonawców, co skutkuje opóźnieniami w realizowanych robotach i w konsekwencji koniecznością przesunięcia części środków finansowych na 2019 rok</a:t>
                      </a:r>
                      <a:endParaRPr lang="pl-PL" sz="1100" b="0" i="0" u="none" strike="noStrike" dirty="0">
                        <a:solidFill>
                          <a:schemeClr val="tx1"/>
                        </a:solidFill>
                        <a:effectLst/>
                        <a:latin typeface="Roboto Bold"/>
                        <a:ea typeface="+mn-ea"/>
                        <a:cs typeface="Arial" panose="020B0604020202020204" pitchFamily="34" charset="0"/>
                        <a:sym typeface="Palatino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09949"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Roboto Bold"/>
                          <a:ea typeface="+mn-ea"/>
                          <a:cs typeface="Arial" panose="020B0604020202020204" pitchFamily="34" charset="0"/>
                          <a:sym typeface="Palatino"/>
                        </a:rPr>
                        <a:t>Budowa mostu na Wiśle w m. Borusowa wraz z dojazdami- Działanie 7.1 RPO</a:t>
                      </a:r>
                      <a:endParaRPr lang="pl-PL" sz="1100" b="0" i="0" u="none" strike="noStrike" dirty="0">
                        <a:solidFill>
                          <a:schemeClr val="tx1"/>
                        </a:solidFill>
                        <a:effectLst/>
                        <a:latin typeface="Roboto Bold"/>
                        <a:ea typeface="+mn-ea"/>
                        <a:cs typeface="Arial" panose="020B0604020202020204" pitchFamily="34" charset="0"/>
                        <a:sym typeface="Palatin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Roboto Bold"/>
                          <a:ea typeface="+mn-ea"/>
                          <a:cs typeface="Arial" panose="020B0604020202020204" pitchFamily="34" charset="0"/>
                          <a:sym typeface="Palatino"/>
                        </a:rPr>
                        <a:t>300 000</a:t>
                      </a:r>
                      <a:endParaRPr lang="pl-PL" sz="1100" b="0" i="0" u="none" strike="noStrike" dirty="0">
                        <a:solidFill>
                          <a:schemeClr val="tx1"/>
                        </a:solidFill>
                        <a:effectLst/>
                        <a:latin typeface="Roboto Bold"/>
                        <a:ea typeface="+mn-ea"/>
                        <a:cs typeface="Arial" panose="020B0604020202020204" pitchFamily="34" charset="0"/>
                        <a:sym typeface="Palatino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11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Zadanie realizowane na pograniczu Województwa Małopolskiego </a:t>
                      </a:r>
                      <a:br>
                        <a:rPr lang="pl-PL" sz="11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</a:br>
                      <a:r>
                        <a:rPr lang="pl-PL" sz="11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i Świętokrzyskiego z podziałem zadań do realizacji między dwoma samorządami. Przedmiotowe środki przeznaczone są na wynagrodzenie dla zarządzającego kontraktem. Z uwagi na przedłużające się uzgodnienia  treści SIWZ z Urzędem Marszałkowskim Województwa Świętokrzyskiego, które trwały ponad 3 miesiące, opóźnieniu uległo wszczęcie postępowania (wrzesień br.), w konsekwencji podpisanie umowy z zarządzającym kontraktem nastąpi dopiero na początku 2019 r.</a:t>
                      </a:r>
                      <a:endParaRPr lang="pl-PL" sz="1100" b="0" i="0" u="none" strike="noStrike" dirty="0">
                        <a:solidFill>
                          <a:schemeClr val="tx1"/>
                        </a:solidFill>
                        <a:effectLst/>
                        <a:latin typeface="Roboto Bold"/>
                        <a:ea typeface="+mn-ea"/>
                        <a:cs typeface="Arial" panose="020B0604020202020204" pitchFamily="34" charset="0"/>
                        <a:sym typeface="Palatino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01004"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Roboto Bold"/>
                          <a:ea typeface="+mn-ea"/>
                          <a:cs typeface="Arial" panose="020B0604020202020204" pitchFamily="34" charset="0"/>
                          <a:sym typeface="Palatino"/>
                        </a:rPr>
                        <a:t>Budowa zintegrowanej sieci tras rowerowych w Województwie Małopolskim - Działanie 6.1 RPO</a:t>
                      </a:r>
                      <a:endParaRPr lang="pl-PL" sz="1100" b="0" i="0" u="none" strike="noStrike" dirty="0">
                        <a:solidFill>
                          <a:schemeClr val="tx1"/>
                        </a:solidFill>
                        <a:effectLst/>
                        <a:latin typeface="Roboto Bold"/>
                        <a:ea typeface="+mn-ea"/>
                        <a:cs typeface="Arial" panose="020B0604020202020204" pitchFamily="34" charset="0"/>
                        <a:sym typeface="Palatino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Roboto Bold"/>
                          <a:ea typeface="+mn-ea"/>
                          <a:cs typeface="Arial" panose="020B0604020202020204" pitchFamily="34" charset="0"/>
                          <a:sym typeface="Palatino"/>
                        </a:rPr>
                        <a:t>575 128</a:t>
                      </a:r>
                      <a:endParaRPr lang="pl-PL" sz="1100" b="0" i="0" u="none" strike="noStrike" dirty="0">
                        <a:solidFill>
                          <a:schemeClr val="tx1"/>
                        </a:solidFill>
                        <a:effectLst/>
                        <a:latin typeface="Roboto Bold"/>
                        <a:ea typeface="+mn-ea"/>
                        <a:cs typeface="Arial" panose="020B0604020202020204" pitchFamily="34" charset="0"/>
                        <a:sym typeface="Palatino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Vrinda"/>
                        <a:buNone/>
                      </a:pPr>
                      <a:r>
                        <a:rPr lang="pl-PL" sz="11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 uwagi na: </a:t>
                      </a:r>
                      <a:endParaRPr lang="pl-PL" sz="105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</a:pPr>
                      <a:r>
                        <a:rPr lang="pl-PL" sz="11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problemy z pozyskaniem gruntów od osób prywatnych, </a:t>
                      </a:r>
                      <a:endParaRPr lang="pl-PL" sz="105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</a:pPr>
                      <a:r>
                        <a:rPr lang="pl-PL" sz="11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długotrwałe procedowanie pozwoleń wodnoprawnych oraz zgód na budowę na wałach przez Wody Polskie,</a:t>
                      </a:r>
                      <a:endParaRPr lang="pl-PL" sz="105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</a:pPr>
                      <a:r>
                        <a:rPr lang="pl-PL" sz="11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długotrwałe procedowanie decyzji ZRID oraz pozwoleń na budowę przez upoważnione organy.</a:t>
                      </a:r>
                      <a:endParaRPr lang="pl-PL" sz="1050" dirty="0" smtClean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pl-PL" sz="11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nie było możliwości wydatkowania środków w 2018 r</a:t>
                      </a:r>
                      <a:endParaRPr lang="pl-PL" sz="1100" b="0" i="0" u="none" strike="noStrike" dirty="0">
                        <a:solidFill>
                          <a:schemeClr val="tx1"/>
                        </a:solidFill>
                        <a:effectLst/>
                        <a:latin typeface="Roboto Bold"/>
                        <a:ea typeface="+mn-ea"/>
                        <a:cs typeface="Arial" panose="020B0604020202020204" pitchFamily="34" charset="0"/>
                        <a:sym typeface="Palatino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949536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1_Malopolska-template-2016">
  <a:themeElements>
    <a:clrScheme name="New_Template4">
      <a:dk1>
        <a:srgbClr val="414141"/>
      </a:dk1>
      <a:lt1>
        <a:srgbClr val="FFFFFF"/>
      </a:lt1>
      <a:dk2>
        <a:srgbClr val="66635F"/>
      </a:dk2>
      <a:lt2>
        <a:srgbClr val="C9C3BA"/>
      </a:lt2>
      <a:accent1>
        <a:srgbClr val="738FAF"/>
      </a:accent1>
      <a:accent2>
        <a:srgbClr val="74B6A8"/>
      </a:accent2>
      <a:accent3>
        <a:srgbClr val="A0AA69"/>
      </a:accent3>
      <a:accent4>
        <a:srgbClr val="CBA968"/>
      </a:accent4>
      <a:accent5>
        <a:srgbClr val="D08A7A"/>
      </a:accent5>
      <a:accent6>
        <a:srgbClr val="9E95A9"/>
      </a:accent6>
      <a:hlink>
        <a:srgbClr val="0000FF"/>
      </a:hlink>
      <a:folHlink>
        <a:srgbClr val="FF00FF"/>
      </a:folHlink>
    </a:clrScheme>
    <a:fontScheme name="New_Template4">
      <a:majorFont>
        <a:latin typeface="Bodoni SvtyTwo ITC TT-Book"/>
        <a:ea typeface="Bodoni SvtyTwo ITC TT-Book"/>
        <a:cs typeface="Bodoni SvtyTwo ITC TT-Book"/>
      </a:majorFont>
      <a:minorFont>
        <a:latin typeface="Bodoni SvtyTwo ITC TT-Book"/>
        <a:ea typeface="Bodoni SvtyTwo ITC TT-Book"/>
        <a:cs typeface="Bodoni SvtyTwo ITC TT-Book"/>
      </a:minorFont>
    </a:fontScheme>
    <a:fmtScheme name="New_Template4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33948" dir="2700000" rotWithShape="0">
                <a:srgbClr val="3B3936"/>
              </a:outerShdw>
            </a:effectLst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14141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414141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_Malopolska-template-2016">
  <a:themeElements>
    <a:clrScheme name="New_Template4">
      <a:dk1>
        <a:srgbClr val="414141"/>
      </a:dk1>
      <a:lt1>
        <a:srgbClr val="FFFFFF"/>
      </a:lt1>
      <a:dk2>
        <a:srgbClr val="66635F"/>
      </a:dk2>
      <a:lt2>
        <a:srgbClr val="C9C3BA"/>
      </a:lt2>
      <a:accent1>
        <a:srgbClr val="738FAF"/>
      </a:accent1>
      <a:accent2>
        <a:srgbClr val="74B6A8"/>
      </a:accent2>
      <a:accent3>
        <a:srgbClr val="A0AA69"/>
      </a:accent3>
      <a:accent4>
        <a:srgbClr val="CBA968"/>
      </a:accent4>
      <a:accent5>
        <a:srgbClr val="D08A7A"/>
      </a:accent5>
      <a:accent6>
        <a:srgbClr val="9E95A9"/>
      </a:accent6>
      <a:hlink>
        <a:srgbClr val="0000FF"/>
      </a:hlink>
      <a:folHlink>
        <a:srgbClr val="FF00FF"/>
      </a:folHlink>
    </a:clrScheme>
    <a:fontScheme name="New_Template4">
      <a:majorFont>
        <a:latin typeface="Bodoni SvtyTwo ITC TT-Book"/>
        <a:ea typeface="Bodoni SvtyTwo ITC TT-Book"/>
        <a:cs typeface="Bodoni SvtyTwo ITC TT-Book"/>
      </a:majorFont>
      <a:minorFont>
        <a:latin typeface="Bodoni SvtyTwo ITC TT-Book"/>
        <a:ea typeface="Bodoni SvtyTwo ITC TT-Book"/>
        <a:cs typeface="Bodoni SvtyTwo ITC TT-Book"/>
      </a:minorFont>
    </a:fontScheme>
    <a:fmtScheme name="New_Template4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33948" dir="2700000" rotWithShape="0">
                <a:srgbClr val="3B3936"/>
              </a:outerShdw>
            </a:effectLst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14141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414141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New_Template4">
  <a:themeElements>
    <a:clrScheme name="New_Template4">
      <a:dk1>
        <a:srgbClr val="000000"/>
      </a:dk1>
      <a:lt1>
        <a:srgbClr val="FFFFFF"/>
      </a:lt1>
      <a:dk2>
        <a:srgbClr val="66635F"/>
      </a:dk2>
      <a:lt2>
        <a:srgbClr val="C9C3BA"/>
      </a:lt2>
      <a:accent1>
        <a:srgbClr val="738FAF"/>
      </a:accent1>
      <a:accent2>
        <a:srgbClr val="74B6A8"/>
      </a:accent2>
      <a:accent3>
        <a:srgbClr val="A0AA69"/>
      </a:accent3>
      <a:accent4>
        <a:srgbClr val="CBA968"/>
      </a:accent4>
      <a:accent5>
        <a:srgbClr val="D08A7A"/>
      </a:accent5>
      <a:accent6>
        <a:srgbClr val="9E95A9"/>
      </a:accent6>
      <a:hlink>
        <a:srgbClr val="0000FF"/>
      </a:hlink>
      <a:folHlink>
        <a:srgbClr val="FF00FF"/>
      </a:folHlink>
    </a:clrScheme>
    <a:fontScheme name="New_Template4">
      <a:majorFont>
        <a:latin typeface="Bodoni SvtyTwo ITC TT-Book"/>
        <a:ea typeface="Bodoni SvtyTwo ITC TT-Book"/>
        <a:cs typeface="Bodoni SvtyTwo ITC TT-Book"/>
      </a:majorFont>
      <a:minorFont>
        <a:latin typeface="Bodoni SvtyTwo ITC TT-Book"/>
        <a:ea typeface="Bodoni SvtyTwo ITC TT-Book"/>
        <a:cs typeface="Bodoni SvtyTwo ITC TT-Book"/>
      </a:minorFont>
    </a:fontScheme>
    <a:fmtScheme name="New_Template4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33948" dir="2700000" rotWithShape="0">
                <a:srgbClr val="3B3936"/>
              </a:outerShdw>
            </a:effectLst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14141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414141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Malopolska-template-2016</Template>
  <TotalTime>2636</TotalTime>
  <Words>6154</Words>
  <Application>Microsoft Office PowerPoint</Application>
  <PresentationFormat>Niestandardowy</PresentationFormat>
  <Paragraphs>934</Paragraphs>
  <Slides>64</Slides>
  <Notes>7</Notes>
  <HiddenSlides>0</HiddenSlides>
  <MMClips>0</MMClips>
  <ScaleCrop>false</ScaleCrop>
  <HeadingPairs>
    <vt:vector size="8" baseType="variant">
      <vt:variant>
        <vt:lpstr>Używane czcionki</vt:lpstr>
      </vt:variant>
      <vt:variant>
        <vt:i4>16</vt:i4>
      </vt:variant>
      <vt:variant>
        <vt:lpstr>Motyw</vt:lpstr>
      </vt:variant>
      <vt:variant>
        <vt:i4>2</vt:i4>
      </vt:variant>
      <vt:variant>
        <vt:lpstr>Osadzone serwery OLE</vt:lpstr>
      </vt:variant>
      <vt:variant>
        <vt:i4>2</vt:i4>
      </vt:variant>
      <vt:variant>
        <vt:lpstr>Tytuły slajdów</vt:lpstr>
      </vt:variant>
      <vt:variant>
        <vt:i4>64</vt:i4>
      </vt:variant>
    </vt:vector>
  </HeadingPairs>
  <TitlesOfParts>
    <vt:vector size="84" baseType="lpstr">
      <vt:lpstr>Aller</vt:lpstr>
      <vt:lpstr>Arial</vt:lpstr>
      <vt:lpstr>Arial CE</vt:lpstr>
      <vt:lpstr>Avenir Roman</vt:lpstr>
      <vt:lpstr>Bodoni SvtyTwo ITC TT-Book</vt:lpstr>
      <vt:lpstr>Calibri</vt:lpstr>
      <vt:lpstr>Czcionka tekstu podstawowego</vt:lpstr>
      <vt:lpstr>Helvetica</vt:lpstr>
      <vt:lpstr>Palatino</vt:lpstr>
      <vt:lpstr>Roboto Bold</vt:lpstr>
      <vt:lpstr>Roboto Regular</vt:lpstr>
      <vt:lpstr>Symbol</vt:lpstr>
      <vt:lpstr>Tahoma</vt:lpstr>
      <vt:lpstr>Times New Roman</vt:lpstr>
      <vt:lpstr>Vrinda</vt:lpstr>
      <vt:lpstr>Wingdings</vt:lpstr>
      <vt:lpstr>1_Malopolska-template-2016</vt:lpstr>
      <vt:lpstr>2_Malopolska-template-2016</vt:lpstr>
      <vt:lpstr>Arkusz</vt:lpstr>
      <vt:lpstr>Document</vt:lpstr>
      <vt:lpstr>Projekt budżetu Województwa Małopolskiego  na rok 2019 z autopoprawkami</vt:lpstr>
      <vt:lpstr>Budżet 2019 – założenia konstrukcyjne</vt:lpstr>
      <vt:lpstr>Plan budżetu Województwa na 2019 rok po uwzględnieniu Autopoprawek Nr 1 i Nr 2</vt:lpstr>
      <vt:lpstr>Prace nad budżetem  Autopoprawki Nr 1 i Nr 2</vt:lpstr>
      <vt:lpstr>Autopoprawka nr 1 zmiany związane z przeniesieniem wydatków z 2018 r. Zwiększenie wydatków budżetu w działach:</vt:lpstr>
      <vt:lpstr>Autopoprawka nr 1 zmiany związane z przeniesieniem wydatków z 2018 r. Zwiększenie wydatków budżetu w działach:</vt:lpstr>
      <vt:lpstr>Autopoprawka nr 1 zmiany związane z przeniesieniem wydatków z 2018 r. Zwiększenie wydatków budżetu w działach:</vt:lpstr>
      <vt:lpstr>Autopoprawka nr 1 zmiany związane z przeniesieniem wydatków z 2018 r. Zwiększenie wydatków budżetu w działach:</vt:lpstr>
      <vt:lpstr>Autopoprawka nr 1 zmiany związane z przeniesieniem wydatków z 2018 r. Zwiększenie wydatków budżetu w działach:</vt:lpstr>
      <vt:lpstr>Autopoprawka nr 1 zmiany związane z przeniesieniem wydatków z 2018 r. Zwiększenie wydatków budżetu w działach:</vt:lpstr>
      <vt:lpstr>Autopoprawka nr 1 zmiany związane z przeniesieniem wydatków z 2018 r. Zwiększenie wydatków budżetu w działach:</vt:lpstr>
      <vt:lpstr>Autopoprawka nr 1 zmiany związane z przeniesieniem wydatków z 2018 r. Zwiększenie wydatków budżetu w działach:</vt:lpstr>
      <vt:lpstr>Autopoprawka nr 1 zmiany związane z przeniesieniem wydatków z 2018 r. Zwiększenie wydatków budżetu w działach:</vt:lpstr>
      <vt:lpstr>Autopoprawka nr 1 zmiany związane z przeniesieniem wydatków z 2018 r. Zwiększenie wydatków budżetu w działach:</vt:lpstr>
      <vt:lpstr>Autopoprawka nr 1 zmiany związane z przeniesieniem wydatków z 2018 r. Zwiększenie wydatków budżetu w działach:</vt:lpstr>
      <vt:lpstr>Autopoprawka nr 1  pozostałe zmiany Zwiększenie dochodów budżetu o kwotę 10 178 240 zł  z tytułu refundacji wydatków poniesionych w 2018 r.  i w latach wcześniejszych na zadania realizowane  w ramach: </vt:lpstr>
      <vt:lpstr>Autopoprawka nr 1  pozostałe zmiany Zwiększenie wydatków budżetu w działach: </vt:lpstr>
      <vt:lpstr>Autopoprawka nr 1  pozostałe zmiany Zmniejszenie wydatków budżetu w działach: </vt:lpstr>
      <vt:lpstr>Autopoprawka nr 1  pozostałe zmiany Przeniesienie wydatków z rezerwy celowej na realizację  zadań w ramach budżetu obywatelskiego budżetu w: </vt:lpstr>
      <vt:lpstr>Autopoprawka nr 1  Źródła finansowania wydatków: </vt:lpstr>
      <vt:lpstr>Autopoprawka nr 2  zmiany związane z wnioskami zgłoszonymi przez Radnych  i Kluby Radnych SWM Zwiększenie wydatków budżetu w działach:</vt:lpstr>
      <vt:lpstr>Autopoprawka nr 2  zmiany związane z wnioskami zgłoszonymi przez Radnych  i Kluby Radnych SWM Zwiększenie wydatków budżetu w działach:</vt:lpstr>
      <vt:lpstr>Autopoprawka nr 2  zmiany związane z wnioskami zgłoszonymi przez Radnych  i Kluby Radnych SWM Zwiększenie wydatków budżetu w działach:</vt:lpstr>
      <vt:lpstr>Autopoprawka nr 2  zmiany związane z wnioskami zgłoszonymi przez Radnych  i Kluby Radnych SWM Zwiększenie wydatków budżetu w działach:</vt:lpstr>
      <vt:lpstr>Autopoprawka nr 2  zmiany związane z wnioskami zgłoszonymi przez Radnych  i Kluby Radnych SWM Zwiększenie wydatków budżetu w działach:</vt:lpstr>
      <vt:lpstr>Autopoprawka nr 2  zmiany związane z wnioskami zgłoszonymi przez Radnych  i Kluby Radnych SWM Zwiększenie wydatków budżetu w działach:</vt:lpstr>
      <vt:lpstr>Autopoprawka nr 2  pozostałe zmiany Zwiększenie wydatków budżetu w działach:</vt:lpstr>
      <vt:lpstr>Autopoprawka nr 2  pozostałe zmiany Zwiększenie wydatków budżetu w działach:</vt:lpstr>
      <vt:lpstr>Autopoprawka nr 2  pozostałe zmiany Zwiększenie wydatków budżetu w działach:</vt:lpstr>
      <vt:lpstr>Autopoprawka nr 2  pozostałe zmiany Zwiększenie wydatków budżetu w działach:</vt:lpstr>
      <vt:lpstr>Autopoprawka nr 2  pozostałe zmiany Zmniejszenie wydatków budżetu w działach:</vt:lpstr>
      <vt:lpstr>Autopoprawka nr 2   Źródła finansowania wydatków:</vt:lpstr>
      <vt:lpstr>Autopoprawka nr 2   Dodatkowe upoważnienia dla Zarządu Województwa  Małopolskiego </vt:lpstr>
      <vt:lpstr>Dochody budżetu Województwa na 2019 rok  według źródeł powstawania</vt:lpstr>
      <vt:lpstr>Struktura dochodów budżetu Województwa  na 2019 rok według źródeł powstawania</vt:lpstr>
      <vt:lpstr>Dochody z PIT w budżecie  Województwa Małopolskiego 2012-2019  (plan na 01.01)</vt:lpstr>
      <vt:lpstr>Dochody z CIT w budżecie  Województwa Małopolskiego 2012-2019  (plan na 01.01)</vt:lpstr>
      <vt:lpstr>Wysokość subwencji ogólnej dla Województwa Małopolskiego w latach 2012-2019 (plan na 01.01) (w zł)</vt:lpstr>
      <vt:lpstr>Struktura wydatków budżetu Województwa  na 2019 rok </vt:lpstr>
      <vt:lpstr>Wydatki ogółem na 2019 rok - w tym  na ważniejsze programy operacyjne</vt:lpstr>
      <vt:lpstr>Wydatki w 2019 r.  według ważniejszych obszarów</vt:lpstr>
      <vt:lpstr>Struktura wydatków budżetu Województwa  w 2019 roku</vt:lpstr>
      <vt:lpstr>Udział wydatków inwestycyjnych  w ogóle wydatków w latach 2012-2019 (plan na 01.01)</vt:lpstr>
      <vt:lpstr>Wydatki inwestycyjne z uwzględnieniem środków zagranicznych w latach 2012-2019 (plan na 01.01)</vt:lpstr>
      <vt:lpstr>Deficyt/Nadwyżka w budżecie  Województwa Małopolskiego 2013-2020   (plan na 01.01) (w zł)</vt:lpstr>
      <vt:lpstr>Kredyty i obligacje w latach 2018-2019</vt:lpstr>
      <vt:lpstr>Rating Województwa</vt:lpstr>
      <vt:lpstr>Projekt budżetu Województwa Małopolskiego 2019 Kontekst ogólnopolski Dochody województw zaplanowane w projekcie budżetu na 2019 r. </vt:lpstr>
      <vt:lpstr>Projekt budżetu Województwa Małopolskiego 2019 Kontekst ogólnopolski Wydatki województw zaplanowane w projekcie budżetu na 2019 r. </vt:lpstr>
      <vt:lpstr>Ważniejsze przedsięwzięcia do realizacji w 2019 roku</vt:lpstr>
      <vt:lpstr> Infrastruktura drogowa i transport </vt:lpstr>
      <vt:lpstr> Środowisko </vt:lpstr>
      <vt:lpstr> Zdrowie i polityka społeczna </vt:lpstr>
      <vt:lpstr> Zdrowie i polityka społeczna </vt:lpstr>
      <vt:lpstr> Zdrowie i polityka społeczna </vt:lpstr>
      <vt:lpstr> Edukacja i nauka </vt:lpstr>
      <vt:lpstr> Edukacja i nauka</vt:lpstr>
      <vt:lpstr> Przetwórstwo przemysłowe i rynek pracy </vt:lpstr>
      <vt:lpstr> Kultura </vt:lpstr>
      <vt:lpstr>  Sport i turystyka  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UMWM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 70 pkt</dc:title>
  <dc:creator>umwm</dc:creator>
  <cp:lastModifiedBy>Florek, Marcin (UMWM)</cp:lastModifiedBy>
  <cp:revision>591</cp:revision>
  <cp:lastPrinted>2019-01-24T11:35:05Z</cp:lastPrinted>
  <dcterms:created xsi:type="dcterms:W3CDTF">2016-01-28T15:35:22Z</dcterms:created>
  <dcterms:modified xsi:type="dcterms:W3CDTF">2019-01-25T09:55:03Z</dcterms:modified>
</cp:coreProperties>
</file>